
<file path=[Content_Types].xml><?xml version="1.0" encoding="utf-8"?>
<Types xmlns="http://schemas.openxmlformats.org/package/2006/content-types">
  <Default Extension="png" ContentType="image/png"/>
  <Default Extension="bmp" ContentType="image/bmp"/>
  <Default Extension="pdf" ContentType="application/pdf"/>
  <Default Extension="rels" ContentType="application/vnd.openxmlformats-package.relationships+xml"/>
  <Default Extension="jpeg" ContentType="image/jpg"/>
  <Default Extension="mov" ContentType="application/movie"/>
  <Default Extension="xml" ContentType="application/xml"/>
  <Default Extension="gif" ContentType="image/gif"/>
  <Default Extension="tif" ContentType="image/tif"/>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5.xml" ContentType="application/vnd.openxmlformats-officedocument.presentationml.slide+xml"/>
  <Override PartName="/ppt/notesSlides/notesSlide3.xml" ContentType="application/vnd.openxmlformats-officedocument.presentationml.notesSlide+xml"/>
  <Override PartName="/ppt/slides/slide6.xml" ContentType="application/vnd.openxmlformats-officedocument.presentationml.slide+xml"/>
  <Override PartName="/ppt/notesSlides/notesSlide4.xml" ContentType="application/vnd.openxmlformats-officedocument.presentationml.notesSlide+xml"/>
  <Override PartName="/ppt/slides/slide7.xml" ContentType="application/vnd.openxmlformats-officedocument.presentationml.slide+xml"/>
  <Override PartName="/ppt/notesSlides/notesSlide5.xml" ContentType="application/vnd.openxmlformats-officedocument.presentationml.notesSlide+xml"/>
  <Override PartName="/ppt/slides/slide8.xml" ContentType="application/vnd.openxmlformats-officedocument.presentationml.slide+xml"/>
  <Override PartName="/ppt/notesSlides/notesSlide6.xml" ContentType="application/vnd.openxmlformats-officedocument.presentationml.notesSlide+xml"/>
  <Override PartName="/ppt/slides/slide9.xml" ContentType="application/vnd.openxmlformats-officedocument.presentationml.slide+xml"/>
  <Override PartName="/ppt/notesSlides/notesSlide7.xml" ContentType="application/vnd.openxmlformats-officedocument.presentationml.notesSlide+xml"/>
  <Override PartName="/ppt/slides/slide10.xml" ContentType="application/vnd.openxmlformats-officedocument.presentationml.slide+xml"/>
  <Override PartName="/ppt/notesSlides/notesSlide8.xml" ContentType="application/vnd.openxmlformats-officedocument.presentationml.notesSlide+xml"/>
  <Override PartName="/ppt/slides/slide11.xml" ContentType="application/vnd.openxmlformats-officedocument.presentationml.slide+xml"/>
  <Override PartName="/ppt/notesSlides/notesSlide9.xml" ContentType="application/vnd.openxmlformats-officedocument.presentationml.notesSlide+xml"/>
  <Override PartName="/ppt/slides/slide12.xml" ContentType="application/vnd.openxmlformats-officedocument.presentationml.slide+xml"/>
  <Override PartName="/ppt/notesSlides/notesSlide10.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Slides/notesSlide11.xml" ContentType="application/vnd.openxmlformats-officedocument.presentationml.notesSlide+xml"/>
  <Override PartName="/ppt/slides/slide16.xml" ContentType="application/vnd.openxmlformats-officedocument.presentationml.slide+xml"/>
  <Override PartName="/ppt/notesSlides/notesSlide12.xml" ContentType="application/vnd.openxmlformats-officedocument.presentationml.notesSlide+xml"/>
  <Override PartName="/ppt/slides/slide17.xml" ContentType="application/vnd.openxmlformats-officedocument.presentationml.slide+xml"/>
  <Override PartName="/ppt/notesSlides/notesSlide13.xml" ContentType="application/vnd.openxmlformats-officedocument.presentationml.notesSlide+xml"/>
  <Override PartName="/ppt/slides/slide18.xml" ContentType="application/vnd.openxmlformats-officedocument.presentationml.slide+xml"/>
  <Override PartName="/ppt/notesSlides/notesSlide14.xml" ContentType="application/vnd.openxmlformats-officedocument.presentationml.notesSlide+xml"/>
  <Override PartName="/ppt/slides/slide19.xml" ContentType="application/vnd.openxmlformats-officedocument.presentationml.slide+xml"/>
  <Override PartName="/ppt/notesSlides/notesSlide15.xml" ContentType="application/vnd.openxmlformats-officedocument.presentationml.notesSlide+xml"/>
  <Override PartName="/ppt/slides/slide20.xml" ContentType="application/vnd.openxmlformats-officedocument.presentationml.slide+xml"/>
  <Override PartName="/ppt/notesSlides/notesSlide16.xml" ContentType="application/vnd.openxmlformats-officedocument.presentationml.notesSlide+xml"/>
  <Override PartName="/ppt/slides/slide21.xml" ContentType="application/vnd.openxmlformats-officedocument.presentationml.slide+xml"/>
  <Override PartName="/ppt/notesSlides/notesSlide17.xml" ContentType="application/vnd.openxmlformats-officedocument.presentationml.notesSlide+xml"/>
  <Override PartName="/ppt/slides/slide22.xml" ContentType="application/vnd.openxmlformats-officedocument.presentationml.slide+xml"/>
  <Override PartName="/ppt/notesSlides/notesSlide18.xml" ContentType="application/vnd.openxmlformats-officedocument.presentationml.notesSlide+xml"/>
  <Override PartName="/ppt/slides/slide23.xml" ContentType="application/vnd.openxmlformats-officedocument.presentationml.slide+xml"/>
  <Override PartName="/ppt/slides/slide24.xml" ContentType="application/vnd.openxmlformats-officedocument.presentationml.slide+xml"/>
  <Override PartName="/ppt/notesSlides/notesSlide19.xml" ContentType="application/vnd.openxmlformats-officedocument.presentationml.notesSlide+xml"/>
  <Override PartName="/ppt/slides/slide25.xml" ContentType="application/vnd.openxmlformats-officedocument.presentationml.slide+xml"/>
  <Override PartName="/ppt/slides/slide26.xml" ContentType="application/vnd.openxmlformats-officedocument.presentationml.slide+xml"/>
  <Override PartName="/ppt/notesSlides/notesSlide20.xml" ContentType="application/vnd.openxmlformats-officedocument.presentationml.notesSlide+xml"/>
  <Override PartName="/ppt/slides/slide27.xml" ContentType="application/vnd.openxmlformats-officedocument.presentationml.slide+xml"/>
  <Override PartName="/ppt/notesSlides/notesSlide21.xml" ContentType="application/vnd.openxmlformats-officedocument.presentationml.notesSlide+xml"/>
  <Override PartName="/ppt/slides/slide28.xml" ContentType="application/vnd.openxmlformats-officedocument.presentationml.slide+xml"/>
  <Override PartName="/ppt/notesSlides/notesSlide22.xml" ContentType="application/vnd.openxmlformats-officedocument.presentationml.notesSlide+xml"/>
  <Override PartName="/ppt/slides/slide29.xml" ContentType="application/vnd.openxmlformats-officedocument.presentationml.slide+xml"/>
  <Override PartName="/ppt/notesSlides/notesSlide23.xml" ContentType="application/vnd.openxmlformats-officedocument.presentationml.notesSlide+xml"/>
  <Override PartName="/ppt/slides/slide30.xml" ContentType="application/vnd.openxmlformats-officedocument.presentationml.slide+xml"/>
  <Override PartName="/ppt/notesSlides/notesSlide24.xml" ContentType="application/vnd.openxmlformats-officedocument.presentationml.notesSlide+xml"/>
  <Override PartName="/ppt/slides/slide31.xml" ContentType="application/vnd.openxmlformats-officedocument.presentationml.slide+xml"/>
  <Override PartName="/ppt/notesSlides/notesSlide25.xml" ContentType="application/vnd.openxmlformats-officedocument.presentationml.notesSlide+xml"/>
  <Override PartName="/ppt/slides/slide32.xml" ContentType="application/vnd.openxmlformats-officedocument.presentationml.slide+xml"/>
  <Override PartName="/ppt/notesSlides/notesSlide26.xml" ContentType="application/vnd.openxmlformats-officedocument.presentationml.notesSlide+xml"/>
  <Override PartName="/ppt/slides/slide33.xml" ContentType="application/vnd.openxmlformats-officedocument.presentationml.slide+xml"/>
  <Override PartName="/ppt/slides/slide34.xml" ContentType="application/vnd.openxmlformats-officedocument.presentationml.slide+xml"/>
  <Override PartName="/ppt/notesSlides/notesSlide27.xml" ContentType="application/vnd.openxmlformats-officedocument.presentationml.notesSlide+xml"/>
  <Override PartName="/ppt/slides/slide35.xml" ContentType="application/vnd.openxmlformats-officedocument.presentationml.slide+xml"/>
  <Override PartName="/ppt/notesSlides/notesSlide28.xml" ContentType="application/vnd.openxmlformats-officedocument.presentationml.notesSlide+xml"/>
  <Override PartName="/ppt/slides/slide36.xml" ContentType="application/vnd.openxmlformats-officedocument.presentationml.slide+xml"/>
  <Override PartName="/ppt/notesSlides/notesSlide29.xml" ContentType="application/vnd.openxmlformats-officedocument.presentationml.notesSlide+xml"/>
  <Override PartName="/ppt/slides/slide37.xml" ContentType="application/vnd.openxmlformats-officedocument.presentationml.slide+xml"/>
  <Override PartName="/ppt/notesSlides/notesSlide30.xml" ContentType="application/vnd.openxmlformats-officedocument.presentationml.notes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Slides/notesSlide31.xml" ContentType="application/vnd.openxmlformats-officedocument.presentationml.notesSlide+xml"/>
  <Override PartName="/ppt/slides/slide41.xml" ContentType="application/vnd.openxmlformats-officedocument.presentationml.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ustomXml" Target="../customXml/item2.xml"/><Relationship Id="rId7" Type="http://schemas.openxmlformats.org/officeDocument/2006/relationships/notesMaster" Target="notesMasters/notesMaster1.xml"/><Relationship Id="rId2" Type="http://schemas.openxmlformats.org/officeDocument/2006/relationships/viewProps" Target="viewProps.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ustomXml" Target="../customXml/item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customXml" Target="../customXml/item3.xml"/><Relationship Id="rId3" Type="http://schemas.openxmlformats.org/officeDocument/2006/relationships/commentAuthors" Target="commentAuthors.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presProps" Target="presProps.xml"/><Relationship Id="rId6" Type="http://schemas.openxmlformats.org/officeDocument/2006/relationships/theme" Target="theme/them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2" name="Shape 172"/>
          <p:cNvSpPr/>
          <p:nvPr>
            <p:ph type="sldImg"/>
          </p:nvPr>
        </p:nvSpPr>
        <p:spPr>
          <a:xfrm>
            <a:off x="1143000" y="685800"/>
            <a:ext cx="4572000" cy="3429000"/>
          </a:xfrm>
          <a:prstGeom prst="rect">
            <a:avLst/>
          </a:prstGeom>
        </p:spPr>
        <p:txBody>
          <a:bodyPr/>
          <a:lstStyle/>
          <a:p>
            <a:pPr/>
          </a:p>
        </p:txBody>
      </p:sp>
      <p:sp>
        <p:nvSpPr>
          <p:cNvPr id="173" name="Shape 1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 Id="rId3" Type="http://schemas.openxmlformats.org/officeDocument/2006/relationships/hyperlink" Target="https://www.huffingtonpost.com/entry/nicole-mittendorf-firefighter-bullying_us_571e2959e4b0d0042da9b3d6" TargetMode="External"/><Relationship Id="rId4" Type="http://schemas.openxmlformats.org/officeDocument/2006/relationships/hyperlink" Target="https://www.sebastiandaily.com/news/vero-beach/irc-rescue-firefighter-commits-suicide-after-facebook-post-1526/" TargetMode="External"/><Relationship Id="rId5" Type="http://schemas.openxmlformats.org/officeDocument/2006/relationships/hyperlink" Target="https://ffxfirerescue.wordpress.com/2018/02/16/fire-chief-richard-bowers-announces-retirement/" TargetMode="Externa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 Id="rId3" Type="http://schemas.openxmlformats.org/officeDocument/2006/relationships/hyperlink" Target="https://youtu.be/3qqE_WmagjY" TargetMode="Externa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defRPr sz="1400"/>
            </a:pPr>
            <a:r>
              <a:t>Instructor Notes:</a:t>
            </a:r>
          </a:p>
          <a:p>
            <a:pPr>
              <a:defRPr sz="1400"/>
            </a:pPr>
          </a:p>
          <a:p>
            <a:pPr>
              <a:defRPr sz="1400"/>
            </a:pPr>
            <a:r>
              <a:t>See it.</a:t>
            </a:r>
          </a:p>
          <a:p>
            <a:pPr>
              <a:defRPr sz="1400"/>
            </a:pPr>
            <a:r>
              <a:t>Hear it.</a:t>
            </a:r>
          </a:p>
          <a:p>
            <a:pPr>
              <a:defRPr sz="1400"/>
            </a:pPr>
            <a:r>
              <a:t>Say it.</a:t>
            </a:r>
          </a:p>
          <a:p>
            <a:pPr>
              <a:defRPr sz="1400"/>
            </a:pPr>
            <a:r>
              <a:t>Write it.</a:t>
            </a:r>
          </a:p>
          <a:p>
            <a:pPr>
              <a:defRPr sz="1400"/>
            </a:pPr>
            <a:r>
              <a:t>Reinforce the lessons in this program.</a:t>
            </a:r>
          </a:p>
          <a:p>
            <a:pPr>
              <a:defRPr b="1" sz="1400"/>
            </a:pPr>
          </a:p>
          <a:p>
            <a:pPr marL="285750" indent="-285750">
              <a:buSzPct val="100000"/>
              <a:buFont typeface="Arial"/>
              <a:buChar char="•"/>
              <a:defRPr sz="1400"/>
            </a:pPr>
            <a:r>
              <a:t>Discuss briefly the history of the Yellow Ribbon Report, how VCOS developed it (workshop November 2016 with compiling, editing, authors from fire service, chaplaincy, clinician, and an academic)</a:t>
            </a:r>
          </a:p>
          <a:p>
            <a:pPr marL="285750" indent="-285750">
              <a:buSzPct val="100000"/>
              <a:buFont typeface="Arial"/>
              <a:buChar char="•"/>
              <a:defRPr sz="1400"/>
            </a:pPr>
            <a:r>
              <a:t>YRR released at FRI in July 2017—positive reaction, but chiefs wanted more on HOW to develop and implement behavioral health programs for their departments.  </a:t>
            </a:r>
          </a:p>
          <a:p>
            <a:pPr marL="285750" indent="-285750">
              <a:buSzPct val="100000"/>
              <a:buFont typeface="Arial"/>
              <a:buChar char="•"/>
              <a:defRPr sz="1400"/>
            </a:pPr>
            <a:r>
              <a:t>Discuss how that led to the development of this training, mention focus group November 2017 (specifics on next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r>
              <a:t>Page 16 / bottom paragraph</a:t>
            </a:r>
          </a:p>
          <a:p>
            <a:pPr/>
            <a:r>
              <a:t>Page 27 organizational size up questions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lvl1pPr>
              <a:defRPr sz="1400"/>
            </a:lvl1pPr>
          </a:lstStyle>
          <a:p>
            <a:pPr/>
            <a:r>
              <a:t>This awareness education program developed by the VCOS is designed to complete this action statement.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defRPr sz="1400"/>
            </a:pPr>
            <a:r>
              <a:t>Pass out 3x5 cards</a:t>
            </a:r>
          </a:p>
          <a:p>
            <a:pPr>
              <a:defRPr sz="1400"/>
            </a:pPr>
            <a:r>
              <a:t>Ask students to write down an event that has had an impact on your mental wellness?</a:t>
            </a:r>
          </a:p>
          <a:p>
            <a:pPr>
              <a:defRPr sz="1400"/>
            </a:pPr>
            <a:r>
              <a:t>Collect 3x5 cards</a:t>
            </a:r>
          </a:p>
          <a:p>
            <a:pPr>
              <a:defRPr sz="1400"/>
            </a:pPr>
            <a:r>
              <a:t>Shuffle cards</a:t>
            </a:r>
          </a:p>
          <a:p>
            <a:pPr>
              <a:defRPr sz="1400"/>
            </a:pPr>
            <a:r>
              <a:t>Pass cards back out</a:t>
            </a:r>
          </a:p>
          <a:p>
            <a:pPr>
              <a:defRPr sz="1400"/>
            </a:pPr>
            <a:r>
              <a:t>Can’t get their own card.</a:t>
            </a:r>
          </a:p>
          <a:p>
            <a:pPr>
              <a:defRPr sz="1400"/>
            </a:pPr>
            <a:r>
              <a:t>Ask student to read one of the cards.as</a:t>
            </a:r>
          </a:p>
          <a:p>
            <a:pPr>
              <a:defRPr sz="1400"/>
            </a:pPr>
            <a:r>
              <a:t>Ask students to elaborate on one of the cards.</a:t>
            </a:r>
          </a:p>
          <a:p>
            <a:pPr>
              <a:defRPr sz="1400"/>
            </a:pPr>
          </a:p>
          <a:p>
            <a:pPr>
              <a:defRPr sz="1400"/>
            </a:pPr>
            <a:r>
              <a:t>Ask students after their story what were some of their emotions?</a:t>
            </a:r>
          </a:p>
          <a:p>
            <a:pPr>
              <a:defRPr sz="1400"/>
            </a:pPr>
            <a:r>
              <a:t>Anger</a:t>
            </a:r>
          </a:p>
          <a:p>
            <a:pPr>
              <a:defRPr sz="1400"/>
            </a:pPr>
            <a:r>
              <a:t>Frustration</a:t>
            </a:r>
          </a:p>
          <a:p>
            <a:pPr>
              <a:defRPr sz="1400"/>
            </a:pPr>
            <a:r>
              <a:t>Incompetent</a:t>
            </a:r>
          </a:p>
          <a:p>
            <a:pPr>
              <a:defRPr sz="1400"/>
            </a:pPr>
            <a:r>
              <a:t>Devastation</a:t>
            </a:r>
          </a:p>
          <a:p>
            <a:pPr>
              <a:defRPr sz="1400"/>
            </a:pPr>
            <a:r>
              <a:t>Etc.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lvl1pPr>
              <a:defRPr sz="1400"/>
            </a:lvl1pPr>
          </a:lstStyle>
          <a:p>
            <a:pPr/>
            <a:r>
              <a:t>Why are our firefighters killing themselves? The short answer has to do with post-traumatic stress disorder (PTSD), but both the FBHA and the USFA say more factors are at play here. Family and money issues combined with the fact that firefighting/EMS is a high-stress profession. In fact, CareerCast.com just completed their annual survey of the most stressful careers in the nation. First, of course, are our enlisted active duty military personnel. Firefighting was number two. Number two! Ahead, even, of commercial airline pilots (the complete survey results can be found here). Career Cast factors in environment, life risk, and on the job hazards, among other things.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defRPr sz="1400">
                <a:latin typeface="Arial"/>
                <a:ea typeface="Arial"/>
                <a:cs typeface="Arial"/>
                <a:sym typeface="Arial"/>
              </a:defRPr>
            </a:pPr>
            <a:r>
              <a:t>Nicole Mittendorf, a 31-year-old firefighter/paramedic in Fairfax County, Virginia was missing for 6 days until her body was found in Shenandoah National Park; her death was ruled a suicide by hanging.  After her death, reports emerged alleging cyber-bullying as a possible contributor  </a:t>
            </a:r>
            <a:endParaRPr sz="1500"/>
          </a:p>
          <a:p>
            <a:pPr>
              <a:defRPr sz="1400">
                <a:latin typeface="Arial"/>
                <a:ea typeface="Arial"/>
                <a:cs typeface="Arial"/>
                <a:sym typeface="Arial"/>
              </a:defRPr>
            </a:pPr>
            <a:r>
              <a:t>For chiefs’ training—Chief Richard Bowers lost his job over this—announced his retirement after a 41-year career February 18, 2016. Bowers’ retirement followed the resignation of Battalion Chief Kathleen Stanley, who headed Fairfax County Fire and Rescue Department's women's program; her resignation letter included details of at least half dozen allegations of sexual harassment. </a:t>
            </a:r>
            <a:endParaRPr sz="1500"/>
          </a:p>
          <a:p>
            <a:pPr>
              <a:defRPr sz="1400">
                <a:latin typeface="Arial"/>
                <a:ea typeface="Arial"/>
                <a:cs typeface="Arial"/>
                <a:sym typeface="Arial"/>
              </a:defRPr>
            </a:pPr>
            <a:r>
              <a:t>Sources:</a:t>
            </a:r>
            <a:endParaRPr sz="1500"/>
          </a:p>
          <a:p>
            <a:pPr>
              <a:defRPr sz="1400" u="sng">
                <a:solidFill>
                  <a:srgbClr val="0000FF"/>
                </a:solidFill>
                <a:uFill>
                  <a:solidFill>
                    <a:srgbClr val="0000FF"/>
                  </a:solidFill>
                </a:uFill>
                <a:latin typeface="Arial"/>
                <a:ea typeface="Arial"/>
                <a:cs typeface="Arial"/>
                <a:sym typeface="Arial"/>
              </a:defRPr>
            </a:pPr>
            <a:r>
              <a:rPr>
                <a:hlinkClick r:id="rId3" invalidUrl="" action="" tgtFrame="" tooltip="" history="1" highlightClick="0" endSnd="0"/>
              </a:rPr>
              <a:t>https://www.huffingtonpost.com/entry/nicole-mittendorf-firefighter-bullying_us_571e2959e4b0d0042da9b3d6</a:t>
            </a:r>
            <a:endParaRPr sz="1500">
              <a:solidFill>
                <a:srgbClr val="0563C1"/>
              </a:solidFill>
              <a:uFill>
                <a:solidFill>
                  <a:srgbClr val="0563C1"/>
                </a:solidFill>
              </a:uFill>
            </a:endParaRPr>
          </a:p>
          <a:p>
            <a:pPr>
              <a:defRPr sz="1400" u="sng">
                <a:solidFill>
                  <a:srgbClr val="0000FF"/>
                </a:solidFill>
                <a:uFill>
                  <a:solidFill>
                    <a:srgbClr val="0000FF"/>
                  </a:solidFill>
                </a:uFill>
                <a:latin typeface="Arial"/>
                <a:ea typeface="Arial"/>
                <a:cs typeface="Arial"/>
                <a:sym typeface="Arial"/>
              </a:defRPr>
            </a:pPr>
            <a:r>
              <a:rPr>
                <a:hlinkClick r:id="rId4" invalidUrl="" action="" tgtFrame="" tooltip="" history="1" highlightClick="0" endSnd="0"/>
              </a:rPr>
              <a:t>https://www.sebastiandaily.com/news/vero-beach/irc-rescue-firefighter-commits-suicide-after-facebook-post-1526/</a:t>
            </a:r>
            <a:endParaRPr sz="1500">
              <a:solidFill>
                <a:srgbClr val="0563C1"/>
              </a:solidFill>
              <a:uFill>
                <a:solidFill>
                  <a:srgbClr val="0563C1"/>
                </a:solidFill>
              </a:uFill>
            </a:endParaRPr>
          </a:p>
          <a:p>
            <a:pPr>
              <a:defRPr sz="1400" u="sng">
                <a:solidFill>
                  <a:srgbClr val="0000FF"/>
                </a:solidFill>
                <a:uFill>
                  <a:solidFill>
                    <a:srgbClr val="0000FF"/>
                  </a:solidFill>
                </a:uFill>
                <a:latin typeface="Arial"/>
                <a:ea typeface="Arial"/>
                <a:cs typeface="Arial"/>
                <a:sym typeface="Arial"/>
              </a:defRPr>
            </a:pPr>
            <a:r>
              <a:rPr>
                <a:hlinkClick r:id="rId5" invalidUrl="" action="" tgtFrame="" tooltip="" history="1" highlightClick="0" endSnd="0"/>
              </a:rPr>
              <a:t>https://ffxfirerescue.wordpress.com/2018/02/16/fire-chief-richard-bowers-announces-retirement/</a:t>
            </a:r>
            <a:endParaRPr sz="1500"/>
          </a:p>
          <a:p>
            <a:pPr>
              <a:defRPr sz="1500" u="sng">
                <a:solidFill>
                  <a:srgbClr val="0000FF"/>
                </a:solidFill>
                <a:uFill>
                  <a:solidFill>
                    <a:srgbClr val="0000FF"/>
                  </a:solidFill>
                </a:uFill>
                <a:latin typeface="Arial"/>
                <a:ea typeface="Arial"/>
                <a:cs typeface="Arial"/>
                <a:sym typeface="Arial"/>
              </a:defRPr>
            </a:pPr>
          </a:p>
          <a:p>
            <a:pPr>
              <a:defRPr sz="1500" u="sng">
                <a:solidFill>
                  <a:srgbClr val="0000FF"/>
                </a:solidFill>
                <a:uFill>
                  <a:solidFill>
                    <a:srgbClr val="0000FF"/>
                  </a:solidFill>
                </a:uFill>
                <a:latin typeface="Arial"/>
                <a:ea typeface="Arial"/>
                <a:cs typeface="Arial"/>
                <a:sym typeface="Arial"/>
              </a:defRPr>
            </a:pPr>
          </a:p>
          <a:p>
            <a:pPr>
              <a:defRPr sz="1400">
                <a:latin typeface="Arial"/>
                <a:ea typeface="Arial"/>
                <a:cs typeface="Arial"/>
                <a:sym typeface="Arial"/>
              </a:defRPr>
            </a:pPr>
            <a:r>
              <a:t>Fairfax County fire chief announces retirement amid complaints about handling of sexual harassment</a:t>
            </a:r>
            <a:endParaRPr sz="1500"/>
          </a:p>
          <a:p>
            <a:pPr>
              <a:defRPr sz="1400">
                <a:latin typeface="Arial"/>
                <a:ea typeface="Arial"/>
                <a:cs typeface="Arial"/>
                <a:sym typeface="Arial"/>
              </a:defRPr>
            </a:pPr>
            <a:r>
              <a:t>By Justin Jouvenal</a:t>
            </a:r>
          </a:p>
          <a:p>
            <a:pPr>
              <a:defRPr sz="1400">
                <a:latin typeface="Arial"/>
                <a:ea typeface="Arial"/>
                <a:cs typeface="Arial"/>
                <a:sym typeface="Arial"/>
              </a:defRPr>
            </a:pPr>
            <a:r>
              <a:t>February 16</a:t>
            </a:r>
            <a:endParaRPr sz="1500"/>
          </a:p>
          <a:p>
            <a:pPr>
              <a:defRPr sz="1400">
                <a:latin typeface="Arial"/>
                <a:ea typeface="Arial"/>
                <a:cs typeface="Arial"/>
                <a:sym typeface="Arial"/>
              </a:defRPr>
            </a:pPr>
            <a:r>
              <a:t>Email the author</a:t>
            </a:r>
            <a:endParaRPr sz="1500"/>
          </a:p>
          <a:p>
            <a:pPr>
              <a:defRPr sz="1400">
                <a:latin typeface="Arial"/>
                <a:ea typeface="Arial"/>
                <a:cs typeface="Arial"/>
                <a:sym typeface="Arial"/>
              </a:defRPr>
            </a:pPr>
            <a:r>
              <a:t>Fairfax County’s fire chief announced his retirement Friday, a little more than a week after county officials said they would investigate allegations that the department had failed to curb sexual harassment.</a:t>
            </a:r>
            <a:endParaRPr sz="1500"/>
          </a:p>
          <a:p>
            <a:pPr>
              <a:defRPr sz="1400">
                <a:latin typeface="Arial"/>
                <a:ea typeface="Arial"/>
                <a:cs typeface="Arial"/>
                <a:sym typeface="Arial"/>
              </a:defRPr>
            </a:pPr>
            <a:r>
              <a:t>Richard R. Bowers Jr. has received high marks during his five-year tenure for the department’s firefighting work, but was dogged by complaints and a handful of lawsuits claiming that women were mistreated in the ranks. Bowers’s last day will be April 30.</a:t>
            </a:r>
            <a:endParaRPr sz="1500"/>
          </a:p>
          <a:p>
            <a:pPr>
              <a:defRPr sz="1400">
                <a:latin typeface="Arial"/>
                <a:ea typeface="Arial"/>
                <a:cs typeface="Arial"/>
                <a:sym typeface="Arial"/>
              </a:defRPr>
            </a:pPr>
            <a:r>
              <a:t>The chief declined to comment, but county officials said Bowers offered to retire after a meeting this week with the county executive, who expressed frustration by the Board of Supervisors with the pace of progress in changing the culture of the department.</a:t>
            </a:r>
            <a:endParaRPr sz="1500"/>
          </a:p>
          <a:p>
            <a:pPr>
              <a:defRPr sz="1400">
                <a:latin typeface="Arial"/>
                <a:ea typeface="Arial"/>
                <a:cs typeface="Arial"/>
                <a:sym typeface="Arial"/>
              </a:defRPr>
            </a:pPr>
            <a:r>
              <a:t>Still, Sharon Bulova (D), the chairwoman of the Fairfax County Board of Supervisors, praised Bowers’s work.</a:t>
            </a:r>
            <a:endParaRPr sz="1500"/>
          </a:p>
          <a:p>
            <a:pPr>
              <a:defRPr sz="1400">
                <a:latin typeface="Arial"/>
                <a:ea typeface="Arial"/>
                <a:cs typeface="Arial"/>
                <a:sym typeface="Arial"/>
              </a:defRPr>
            </a:pPr>
            <a:r>
              <a:t>“Chief Bowers has been an outstanding chief in that he has been over the top with community outreach and engagement, and making improvements to some of the response issues the department has had,” Bulova said. “As we are looking for a new fire chief we will be looking for someone who has those skills and can deal with behavioral issues.”</a:t>
            </a:r>
            <a:endParaRPr sz="1500"/>
          </a:p>
          <a:p>
            <a:pPr>
              <a:defRPr sz="1400">
                <a:latin typeface="Arial"/>
                <a:ea typeface="Arial"/>
                <a:cs typeface="Arial"/>
                <a:sym typeface="Arial"/>
              </a:defRPr>
            </a:pPr>
            <a:r>
              <a:t>Bowers was appointed chief in February 2013, following a 35-year career with the Montgomery County Fire and Rescue Service in Maryland. The department achieved a top-tier ranking for fire protection under his watch, created its first strategic plan and built and renovated stations.</a:t>
            </a:r>
            <a:endParaRPr sz="1500"/>
          </a:p>
          <a:p>
            <a:pPr>
              <a:defRPr sz="1400">
                <a:latin typeface="Arial"/>
                <a:ea typeface="Arial"/>
                <a:cs typeface="Arial"/>
                <a:sym typeface="Arial"/>
              </a:defRPr>
            </a:pPr>
            <a:r>
              <a:t>[Female firefighter’s suicide is a ‘fire bell in the night’]</a:t>
            </a:r>
            <a:endParaRPr sz="1500"/>
          </a:p>
          <a:p>
            <a:pPr>
              <a:defRPr sz="1400">
                <a:latin typeface="Arial"/>
                <a:ea typeface="Arial"/>
                <a:cs typeface="Arial"/>
                <a:sym typeface="Arial"/>
              </a:defRPr>
            </a:pPr>
            <a:r>
              <a:t>But the department was plunged into controversy in 2016 after firefighter Nicole Mittendorff committed suicide. Her family has not given a reason for her suicide, but sexist and sexually suggestive comments were made about her on a local Internet forum that appeared to come from people with knowledge of the department.</a:t>
            </a:r>
            <a:endParaRPr sz="1500"/>
          </a:p>
          <a:p>
            <a:pPr>
              <a:defRPr sz="1400">
                <a:latin typeface="Arial"/>
                <a:ea typeface="Arial"/>
                <a:cs typeface="Arial"/>
                <a:sym typeface="Arial"/>
              </a:defRPr>
            </a:pPr>
            <a:r>
              <a:t>In the aftermath of Mittendorff’s death, other female firefighters came forward and some sued, alleging problems with sexual harassment in the department, a lack of leadership on the issue and problems with women advancing to higher ranks.</a:t>
            </a:r>
            <a:endParaRPr sz="1500"/>
          </a:p>
          <a:p>
            <a:pPr>
              <a:defRPr sz="1400">
                <a:latin typeface="Arial"/>
                <a:ea typeface="Arial"/>
                <a:cs typeface="Arial"/>
                <a:sym typeface="Arial"/>
              </a:defRPr>
            </a:pPr>
            <a:r>
              <a:t>Bowers promised to change the culture of the department and instituted a number of changes, including revising policies for investigating sexual harassment claims and providing retraining on the issue.</a:t>
            </a:r>
            <a:endParaRPr sz="1500"/>
          </a:p>
          <a:p>
            <a:pPr>
              <a:defRPr sz="1400">
                <a:latin typeface="Arial"/>
                <a:ea typeface="Arial"/>
                <a:cs typeface="Arial"/>
                <a:sym typeface="Arial"/>
              </a:defRPr>
            </a:pPr>
            <a:r>
              <a:t>County officials also commissioned a report analyzing the department’s culture that was released last year. A survey accompanying it found that nearly 40 percent of firefighters reported experiencing or witnessing harassment, bullying and discrimination. It also showed that some were dissatisfied with the department’s leadership.</a:t>
            </a:r>
            <a:endParaRPr sz="1500"/>
          </a:p>
          <a:p>
            <a:pPr>
              <a:defRPr sz="1400">
                <a:latin typeface="Arial"/>
                <a:ea typeface="Arial"/>
                <a:cs typeface="Arial"/>
                <a:sym typeface="Arial"/>
              </a:defRPr>
            </a:pPr>
            <a:r>
              <a:t>Then last month, Battalion Chief Kathleen Stanley outlined fresh allegations in a scathing letter, submitting her resignation as interim director of the fire department’s women’s program. Department leaders disputed the claims.</a:t>
            </a:r>
            <a:endParaRPr sz="1500"/>
          </a:p>
          <a:p>
            <a:pPr>
              <a:defRPr sz="1400">
                <a:latin typeface="Arial"/>
                <a:ea typeface="Arial"/>
                <a:cs typeface="Arial"/>
                <a:sym typeface="Arial"/>
              </a:defRPr>
            </a:pPr>
            <a:r>
              <a:t>[After a female firefighter’s suicide, the ugly sexual harassment was supposed to end. It hasn’t.]</a:t>
            </a:r>
            <a:endParaRPr sz="1500"/>
          </a:p>
          <a:p>
            <a:pPr>
              <a:defRPr sz="1400">
                <a:latin typeface="Arial"/>
                <a:ea typeface="Arial"/>
                <a:cs typeface="Arial"/>
                <a:sym typeface="Arial"/>
              </a:defRPr>
            </a:pPr>
            <a:r>
              <a:t>“This position is for show with no legitimate authority, respect or value,” Stanley wrote in the letter. “Advice, advocacy and suggestions are humored, at best, and routinely dismissed.”</a:t>
            </a:r>
            <a:endParaRPr sz="1500"/>
          </a:p>
          <a:p>
            <a:pPr>
              <a:defRPr sz="1400">
                <a:latin typeface="Arial"/>
                <a:ea typeface="Arial"/>
                <a:cs typeface="Arial"/>
                <a:sym typeface="Arial"/>
              </a:defRPr>
            </a:pPr>
            <a:r>
              <a:t>Stanley detailed a long list of complaints, including saying that a group of men received privileges that women did not, that a female firefighter was retaliated against after seeking an apology for sexual harassment and that the department’s “zero tolerance” policy for sexual harassment was not acted upon.</a:t>
            </a:r>
            <a:endParaRPr sz="1500"/>
          </a:p>
          <a:p>
            <a:pPr>
              <a:defRPr sz="1400">
                <a:latin typeface="Arial"/>
                <a:ea typeface="Arial"/>
                <a:cs typeface="Arial"/>
                <a:sym typeface="Arial"/>
              </a:defRPr>
            </a:pPr>
            <a:r>
              <a:t>“I hope with the new administration we will get through all these problems,” Stanley said Friday. “We are a great department. We deserve a great leader.”</a:t>
            </a:r>
            <a:endParaRPr sz="1500"/>
          </a:p>
          <a:p>
            <a:pPr>
              <a:defRPr sz="1400">
                <a:latin typeface="Arial"/>
                <a:ea typeface="Arial"/>
                <a:cs typeface="Arial"/>
                <a:sym typeface="Arial"/>
              </a:defRPr>
            </a:pPr>
            <a:r>
              <a:t>Bulova said the county will begin a wide-ranging search for Bowers’s replacement. It hopes to have a new chief in place by the time he retires at the end of April.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defRPr sz="1400">
                <a:latin typeface="Arial"/>
                <a:ea typeface="Arial"/>
                <a:cs typeface="Arial"/>
                <a:sym typeface="Arial"/>
              </a:defRPr>
            </a:pPr>
            <a:r>
              <a:t>David Dangerfield, a Florida Battalion Chief in Indian River County Fire Rescue, dies by suicide Saturday night shortly after writing a Facebook post about PTSD, according to the Sheriff’s Office.</a:t>
            </a:r>
            <a:endParaRPr sz="1300"/>
          </a:p>
          <a:p>
            <a:pPr>
              <a:defRPr sz="1400">
                <a:latin typeface="Arial"/>
                <a:ea typeface="Arial"/>
                <a:cs typeface="Arial"/>
                <a:sym typeface="Arial"/>
              </a:defRPr>
            </a:pPr>
            <a:r>
              <a:t>Deputies found Battalion Chief David Dangerfield a short distance away in a wooded area off State Road 60 west of Interstate 95. They were responding to a call about the incident at about 10:30 p.m. Saturday, according to Sheriff’s spokesman Lt. Eric Flowers.</a:t>
            </a:r>
            <a:endParaRPr sz="1300"/>
          </a:p>
          <a:p>
            <a:pPr>
              <a:defRPr sz="1400">
                <a:latin typeface="Arial"/>
                <a:ea typeface="Arial"/>
                <a:cs typeface="Arial"/>
                <a:sym typeface="Arial"/>
              </a:defRPr>
            </a:pPr>
            <a:r>
              <a:t>Flowers said Dangerfield drove his pickup on State Road 60 near I-95 and made a call to 911 to tell dispatchers where deputies could find his body.</a:t>
            </a:r>
            <a:endParaRPr sz="1300"/>
          </a:p>
          <a:p>
            <a:pPr>
              <a:defRPr sz="1400">
                <a:latin typeface="Arial"/>
                <a:ea typeface="Arial"/>
                <a:cs typeface="Arial"/>
                <a:sym typeface="Arial"/>
              </a:defRPr>
            </a:pPr>
            <a:r>
              <a:t>Deputies drove to the scene and found Dangerfield dead from a self-inflicted gunshot wound, the Sheriff’s Office said.</a:t>
            </a:r>
            <a:endParaRPr sz="1300"/>
          </a:p>
          <a:p>
            <a:pPr>
              <a:defRPr sz="1400">
                <a:latin typeface="Arial"/>
                <a:ea typeface="Arial"/>
                <a:cs typeface="Arial"/>
                <a:sym typeface="Arial"/>
              </a:defRPr>
            </a:pPr>
            <a:r>
              <a:t>IRC Emergency Management Director John King notified Dangerfield’s co-workers about his death, according to Assistant Chief Brian Burkeen.</a:t>
            </a:r>
            <a:endParaRPr sz="1300"/>
          </a:p>
          <a:p>
            <a:pPr>
              <a:defRPr sz="1400">
                <a:latin typeface="Arial"/>
                <a:ea typeface="Arial"/>
                <a:cs typeface="Arial"/>
                <a:sym typeface="Arial"/>
              </a:defRPr>
            </a:pPr>
            <a:r>
              <a:t>“It is with great sadness I share with you the passing of Battalion Chief David Dangerfield this evening,” King wrote in the email to his staff. “Please keep Dave’s immediate and extended family in your thoughts and prayers.”</a:t>
            </a:r>
            <a:endParaRPr sz="1300"/>
          </a:p>
          <a:p>
            <a:pPr>
              <a:defRPr sz="1400">
                <a:latin typeface="Arial"/>
                <a:ea typeface="Arial"/>
                <a:cs typeface="Arial"/>
                <a:sym typeface="Arial"/>
              </a:defRPr>
            </a:pPr>
            <a:r>
              <a:t>Just before his death, Dangerfield wrote this on his Facebook page:</a:t>
            </a:r>
            <a:endParaRPr sz="1300"/>
          </a:p>
          <a:p>
            <a:pPr>
              <a:defRPr sz="1400">
                <a:latin typeface="Arial"/>
                <a:ea typeface="Arial"/>
                <a:cs typeface="Arial"/>
                <a:sym typeface="Arial"/>
              </a:defRPr>
            </a:pPr>
            <a:r>
              <a:t>“PTSD for Firefighters is real. If your love one is experiencing signs get them help quickly. 27 years of deaths and babies dying in your hands is a memory that you will never get rid off. It haunted me daily until now. My love to my crews. Be safe, take care. I love you all.”</a:t>
            </a:r>
            <a:endParaRPr sz="1300"/>
          </a:p>
          <a:p>
            <a:pPr>
              <a:defRPr sz="1400">
                <a:latin typeface="Arial"/>
                <a:ea typeface="Arial"/>
                <a:cs typeface="Arial"/>
                <a:sym typeface="Arial"/>
              </a:defRPr>
            </a:pPr>
            <a:r>
              <a:t>Dangerfield was named Emergency Service Provider of the Year by the Treasure Coast Fire Chiefs’ Association in 2013.</a:t>
            </a:r>
            <a:endParaRPr sz="1300"/>
          </a:p>
          <a:p>
            <a:pPr>
              <a:defRPr sz="1400">
                <a:latin typeface="Arial"/>
                <a:ea typeface="Arial"/>
                <a:cs typeface="Arial"/>
                <a:sym typeface="Arial"/>
              </a:defRPr>
            </a:pPr>
            <a:r>
              <a:t>Dangerfield was also a fire instructor at the Indian River State’s Fire Academy and a field training officer for the dive rescue team.</a:t>
            </a:r>
            <a:endParaRPr sz="1300"/>
          </a:p>
          <a:p>
            <a:pPr>
              <a:defRPr sz="1400">
                <a:latin typeface="Arial"/>
                <a:ea typeface="Arial"/>
                <a:cs typeface="Arial"/>
                <a:sym typeface="Arial"/>
              </a:defRPr>
            </a:pPr>
            <a:r>
              <a:t>The veteran firefighter provided Thanksgiving Day meals through the Big Heart Brigade of Indian River County. Dangerfield also founded the annual Firefighters Chili and Salsa Cook-off, a charity fundraiser.</a:t>
            </a:r>
            <a:endParaRPr sz="1300"/>
          </a:p>
          <a:p>
            <a:pPr>
              <a:defRPr sz="1400">
                <a:latin typeface="Arial"/>
                <a:ea typeface="Arial"/>
                <a:cs typeface="Arial"/>
                <a:sym typeface="Arial"/>
              </a:defRPr>
            </a:pPr>
            <a:r>
              <a:t>According to the IAFF (International Association of Firefighters):</a:t>
            </a:r>
            <a:endParaRPr sz="1300"/>
          </a:p>
          <a:p>
            <a:pPr>
              <a:defRPr sz="1400">
                <a:latin typeface="Arial"/>
                <a:ea typeface="Arial"/>
                <a:cs typeface="Arial"/>
                <a:sym typeface="Arial"/>
              </a:defRPr>
            </a:pPr>
            <a:r>
              <a:t>“PTSD is a serious and chronic condition that can ruin the careers of fire fighters and paramedics, destroy families and jeopardize public and fire fighter safety. According to the Journal of Occupational Health, approximately 20 percent of fire fighters and paramedics have PTSD.1</a:t>
            </a:r>
            <a:endParaRPr sz="1300"/>
          </a:p>
          <a:p>
            <a:pPr>
              <a:defRPr sz="1400">
                <a:latin typeface="Arial"/>
                <a:ea typeface="Arial"/>
                <a:cs typeface="Arial"/>
                <a:sym typeface="Arial"/>
              </a:defRPr>
            </a:pPr>
            <a:r>
              <a:t>Furthermore, according a 2015 Florida State University study, nearly half of the fire fighters surveyed (46.8 percent) have thought about suicide, 19.2 percent had suicide plans and 15.5 percent had made suicide attempts.2 In fact, those with PTSD are six times more likely to attempt suicide compared to demographically matched controls.”</a:t>
            </a:r>
            <a:endParaRPr sz="1300"/>
          </a:p>
          <a:p>
            <a:pPr>
              <a:defRPr sz="1400">
                <a:latin typeface="Arial"/>
                <a:ea typeface="Arial"/>
                <a:cs typeface="Arial"/>
                <a:sym typeface="Arial"/>
              </a:defRPr>
            </a:pPr>
            <a:r>
              <a:t>The Dangerfield family is still coping with the fact the battalion chief had been getting counseling for PTSD. But it’s a disorder that sometimes can haunt the individual.</a:t>
            </a:r>
            <a:endParaRPr sz="1300"/>
          </a:p>
          <a:p>
            <a:pPr>
              <a:defRPr sz="1400">
                <a:latin typeface="Arial"/>
                <a:ea typeface="Arial"/>
                <a:cs typeface="Arial"/>
                <a:sym typeface="Arial"/>
              </a:defRPr>
            </a:pPr>
            <a:r>
              <a:t>Bruce Dangerfield said his son went to the doctor three times a week for about 1 1/2 years. He says PTSD has “hurt a lot of people” and they can’t control what they do.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p>
            <a:pPr>
              <a:defRPr sz="1400"/>
            </a:pPr>
            <a:r>
              <a:t>What does the fire service do?</a:t>
            </a:r>
          </a:p>
          <a:p>
            <a:pPr>
              <a:defRPr sz="1400"/>
            </a:pPr>
            <a:r>
              <a:t>Help people - pure and simple.</a:t>
            </a:r>
          </a:p>
          <a:p>
            <a:pPr>
              <a:defRPr sz="1400"/>
            </a:pPr>
            <a:r>
              <a:t>Mrs. Smith calls 911 and wants a fast response - take care of her problem and to be nice to her.</a:t>
            </a:r>
          </a:p>
          <a:p>
            <a:pPr>
              <a:defRPr sz="1400"/>
            </a:pPr>
            <a:r>
              <a:t>You will experience society for many on the worst day of their life.</a:t>
            </a:r>
          </a:p>
          <a:p>
            <a:pPr>
              <a:defRPr sz="1400"/>
            </a:pPr>
            <a:r>
              <a:t>You are human and should understand what you see will affect you in ways that you won’t understand or accept today BUT it will affect you.</a:t>
            </a:r>
          </a:p>
          <a:p>
            <a:pPr>
              <a:defRPr sz="1400"/>
            </a:pPr>
            <a:r>
              <a:t>Show the video...</a:t>
            </a:r>
          </a:p>
          <a:p>
            <a:pPr>
              <a:defRPr sz="1400"/>
            </a:pPr>
            <a:r>
              <a:t>After the video </a:t>
            </a:r>
          </a:p>
          <a:p>
            <a:pPr>
              <a:defRPr sz="1400"/>
            </a:pPr>
            <a:r>
              <a:t>Ask the students if any have experienced something like what you have you just seen</a:t>
            </a:r>
          </a:p>
          <a:p>
            <a:pPr>
              <a:defRPr sz="1400"/>
            </a:pPr>
            <a:r>
              <a:t>Limit discussion to about 10 minutes about their experiences</a:t>
            </a:r>
          </a:p>
          <a:p>
            <a:pPr>
              <a:defRPr sz="1400"/>
            </a:pPr>
            <a:r>
              <a:t>Reference the student manual list of items from Chief Gary Ludwig book Blood, Sweat and Tears.  (next 2 slides)</a:t>
            </a:r>
          </a:p>
          <a:p>
            <a:pPr>
              <a:defRPr sz="1400"/>
            </a:pPr>
          </a:p>
          <a:p>
            <a:pPr>
              <a:defRPr sz="1400"/>
            </a:pPr>
          </a:p>
          <a:p>
            <a:pPr>
              <a:defRPr sz="1400"/>
            </a:pPr>
          </a:p>
          <a:p>
            <a:pPr>
              <a:defRPr sz="1400"/>
            </a:pPr>
          </a:p>
          <a:p>
            <a:pPr>
              <a:defRPr sz="1400"/>
            </a:pPr>
            <a:r>
              <a:t>You may discuss some of those experiences from the list if you desire.</a:t>
            </a:r>
          </a:p>
          <a:p>
            <a:pPr>
              <a:defRPr sz="1400"/>
            </a:pPr>
          </a:p>
          <a:p>
            <a:pPr>
              <a:defRPr sz="1400"/>
            </a:pPr>
            <a:r>
              <a:t>https://vimeo.com/140738377</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a:defRPr sz="1400"/>
            </a:pPr>
          </a:p>
          <a:p>
            <a:pPr>
              <a:defRPr sz="1400"/>
            </a:pPr>
          </a:p>
          <a:p>
            <a:pPr>
              <a:defRPr sz="1400"/>
            </a:pPr>
            <a:r>
              <a:t>The air filter keeps the bad stuff out and let’s the good air in.</a:t>
            </a:r>
            <a:endParaRPr sz="900"/>
          </a:p>
          <a:p>
            <a:pPr>
              <a:defRPr sz="900"/>
            </a:pPr>
          </a:p>
          <a:p>
            <a:pPr>
              <a:defRPr sz="1400"/>
            </a:pPr>
            <a:r>
              <a:t>Talking it out is the first step</a:t>
            </a:r>
            <a:endParaRPr sz="900"/>
          </a:p>
          <a:p>
            <a:pPr>
              <a:defRPr sz="1400"/>
            </a:pPr>
            <a:r>
              <a:t>Recognize the signs and symptoms of stress</a:t>
            </a:r>
            <a:endParaRPr sz="900"/>
          </a:p>
          <a:p>
            <a:pPr>
              <a:defRPr sz="1400"/>
            </a:pPr>
            <a:r>
              <a:t>Express your emotions, write or journal</a:t>
            </a:r>
            <a:endParaRPr sz="900"/>
          </a:p>
          <a:p>
            <a:pPr>
              <a:defRPr sz="1400"/>
            </a:pPr>
            <a:r>
              <a:t>Relaxation – yoga, meditation, tai chi</a:t>
            </a:r>
            <a:endParaRPr sz="900"/>
          </a:p>
          <a:p>
            <a:pPr>
              <a:defRPr sz="1400"/>
            </a:pPr>
            <a:r>
              <a:t>Breathe, unplug</a:t>
            </a:r>
            <a:endParaRPr sz="900"/>
          </a:p>
          <a:p>
            <a:pPr>
              <a:defRPr sz="1400"/>
            </a:pPr>
            <a:r>
              <a:t>Talk it out – stay connected with family, friends</a:t>
            </a:r>
            <a:endParaRPr sz="900"/>
          </a:p>
          <a:p>
            <a:pPr>
              <a:defRPr sz="1400"/>
            </a:pPr>
            <a:r>
              <a:t>Set goals and priorities (triage)</a:t>
            </a:r>
            <a:endParaRPr sz="900"/>
          </a:p>
          <a:p>
            <a:pPr>
              <a:defRPr sz="1400"/>
            </a:pPr>
            <a:r>
              <a:t>Be realistic, resist perfectionism</a:t>
            </a:r>
            <a:endParaRPr sz="900"/>
          </a:p>
          <a:p>
            <a:pPr>
              <a:defRPr sz="1400"/>
            </a:pPr>
            <a:r>
              <a:t>Cultivate gratitude and appreciation</a:t>
            </a:r>
            <a:endParaRPr sz="900"/>
          </a:p>
          <a:p>
            <a:pPr>
              <a:defRPr sz="1400"/>
            </a:pPr>
            <a:r>
              <a:t>Be in the present – practice mindfulness, meditation</a:t>
            </a:r>
            <a:endParaRPr sz="900"/>
          </a:p>
          <a:p>
            <a:pPr>
              <a:defRPr sz="1400"/>
            </a:pPr>
            <a:r>
              <a:t>Self-care...</a:t>
            </a:r>
            <a:endParaRPr sz="900"/>
          </a:p>
          <a:p>
            <a:pPr>
              <a:defRPr sz="1400"/>
            </a:pPr>
            <a:r>
              <a:t>Do something nice for yourself? We all use the excuse we are too busy to take better care of ourselves.</a:t>
            </a:r>
            <a:endParaRPr sz="900"/>
          </a:p>
          <a:p>
            <a:pPr>
              <a:defRPr sz="1400"/>
            </a:pPr>
            <a:r>
              <a:t>Important way of maintaining our well-being and allowing us to be more resilient in dealing with stress. </a:t>
            </a:r>
            <a:endParaRPr sz="900"/>
          </a:p>
          <a:p>
            <a:pPr>
              <a:defRPr sz="1400"/>
            </a:pPr>
            <a:r>
              <a:t>Self-care can be an important way to help cope with the distress or uncertainty you might feel.</a:t>
            </a:r>
            <a:endParaRPr sz="900"/>
          </a:p>
          <a:p>
            <a:pPr>
              <a:defRPr sz="1400"/>
            </a:pPr>
            <a:r>
              <a:t>Self care activities include:</a:t>
            </a:r>
            <a:endParaRPr sz="900"/>
          </a:p>
          <a:p>
            <a:pPr>
              <a:defRPr sz="1400"/>
            </a:pPr>
            <a:r>
              <a:t>Relaxation</a:t>
            </a:r>
            <a:endParaRPr sz="900"/>
          </a:p>
          <a:p>
            <a:pPr>
              <a:defRPr sz="1400"/>
            </a:pPr>
            <a:r>
              <a:t>Exercise - most common - good for our brain as well - lowers depression and improve cognitive skills</a:t>
            </a:r>
            <a:endParaRPr sz="900"/>
          </a:p>
          <a:p>
            <a:pPr>
              <a:defRPr sz="1400"/>
            </a:pPr>
            <a:r>
              <a:t>Eating well</a:t>
            </a:r>
            <a:endParaRPr sz="900"/>
          </a:p>
          <a:p>
            <a:pPr>
              <a:defRPr sz="1400"/>
            </a:pPr>
            <a:r>
              <a:t>Support from people close to us</a:t>
            </a:r>
            <a:endParaRPr sz="900"/>
          </a:p>
          <a:p>
            <a:pPr>
              <a:defRPr sz="1400"/>
            </a:pPr>
            <a:r>
              <a:t>Adequate sleep</a:t>
            </a:r>
            <a:endParaRPr sz="900"/>
          </a:p>
          <a:p>
            <a:pPr>
              <a:defRPr sz="1400"/>
            </a:pPr>
            <a:r>
              <a:t>Go home from work at a reasonable hour</a:t>
            </a:r>
            <a:endParaRPr sz="900"/>
          </a:p>
          <a:p>
            <a:pPr>
              <a:defRPr sz="1400"/>
            </a:pPr>
            <a:r>
              <a:t>Take self-care actions before you need it.</a:t>
            </a:r>
            <a:endParaRPr sz="900"/>
          </a:p>
          <a:p>
            <a:pPr>
              <a:defRPr sz="1400"/>
            </a:pPr>
            <a:r>
              <a:t>Self-care activities help us to handle stress.</a:t>
            </a:r>
            <a:endParaRPr sz="900"/>
          </a:p>
          <a:p>
            <a:pPr>
              <a:defRPr sz="1400"/>
            </a:pPr>
            <a:r>
              <a:t>Be nice to yourself</a:t>
            </a:r>
            <a:endParaRPr sz="900"/>
          </a:p>
          <a:p>
            <a:pPr>
              <a:defRPr sz="1400"/>
            </a:pPr>
            <a:r>
              <a:t>Self-care has demonstrated a positive effect on our overall health and wellness.</a:t>
            </a:r>
            <a:endParaRPr sz="900"/>
          </a:p>
          <a:p>
            <a:pPr>
              <a:defRPr sz="1400"/>
            </a:pPr>
            <a:r>
              <a:t>Self-care actions create a habit for what is best for us.</a:t>
            </a:r>
            <a:endParaRPr sz="900"/>
          </a:p>
          <a:p>
            <a:pPr>
              <a:defRPr sz="1400"/>
            </a:pPr>
            <a:r>
              <a:t>Does not have to require a lot of time.</a:t>
            </a:r>
          </a:p>
          <a:p>
            <a:pPr>
              <a:defRPr sz="1400"/>
            </a:pPr>
          </a:p>
          <a:p>
            <a:pPr>
              <a:defRPr sz="1400"/>
            </a:pPr>
            <a:r>
              <a:t>Learning to take yourself lightly and your problems seriously may improve your quality of life only a little, but small changes can have great consequences.</a:t>
            </a:r>
          </a:p>
          <a:p>
            <a:pPr>
              <a:defRPr sz="1400"/>
            </a:pPr>
          </a:p>
          <a:p>
            <a:pPr>
              <a:defRPr sz="1400"/>
            </a:pPr>
            <a:r>
              <a:t>Page 16 of the report</a:t>
            </a:r>
          </a:p>
          <a:p>
            <a:pPr>
              <a:defRPr sz="1400"/>
            </a:pPr>
            <a:r>
              <a:t>Let’s be clear, the “Suck it up, Buttercup” mentality is NOT the approach to take.</a:t>
            </a:r>
          </a:p>
          <a:p>
            <a:pPr>
              <a:defRPr sz="1400"/>
            </a:pPr>
            <a:r>
              <a:t>What does this statement mean to you.</a:t>
            </a:r>
          </a:p>
          <a:p>
            <a:pPr>
              <a:defRPr sz="1400"/>
            </a:pPr>
            <a:r>
              <a:t>What statements are used in today’s environment? “Not long ago, veteran firefighters derided comrades for wanting to put on air packs before walking into a burning structure. Even today, rookies might express their feelings after their first horrific scene, only to be told by the “seasoned veteran” to “Suck it up, Buttercup.” Let’s be clear, the “Suck it up, Buttercup,” mentality is NOT the approach to take.” </a:t>
            </a:r>
          </a:p>
          <a:p>
            <a:pPr>
              <a:defRPr sz="1400"/>
            </a:pPr>
          </a:p>
          <a:p>
            <a:pPr>
              <a:defRPr sz="1400"/>
            </a:pPr>
            <a:r>
              <a:t>Page 24</a:t>
            </a:r>
          </a:p>
          <a:p>
            <a:pPr>
              <a:defRPr sz="1400"/>
            </a:pPr>
            <a:r>
              <a:t>Life is short.</a:t>
            </a:r>
          </a:p>
          <a:p>
            <a:pPr>
              <a:defRPr sz="1400"/>
            </a:pPr>
            <a:r>
              <a:t>Life is intended to be enjoyable.</a:t>
            </a:r>
          </a:p>
          <a:p>
            <a:pPr>
              <a:defRPr sz="1400"/>
            </a:pPr>
            <a:r>
              <a:t>Faith, family, work should be the priorities of life and our focus.</a:t>
            </a:r>
          </a:p>
          <a:p>
            <a:pPr>
              <a:defRPr sz="1400"/>
            </a:pPr>
            <a:r>
              <a:t>“Find the joy in your life” Lisa Greco PhD</a:t>
            </a:r>
          </a:p>
          <a:p>
            <a:pPr>
              <a:defRPr sz="1400"/>
            </a:pPr>
            <a:r>
              <a:t>Comedy is one way to deal with emotional issues - each of us our different and we will find the joy differently.</a:t>
            </a:r>
          </a:p>
          <a:p>
            <a:pPr>
              <a:defRPr sz="1400"/>
            </a:pPr>
            <a:r>
              <a:t>Kenny Cheney - Don’t blink song</a:t>
            </a:r>
          </a:p>
          <a:p>
            <a:pPr>
              <a:defRPr sz="1400"/>
            </a:pPr>
          </a:p>
          <a:p>
            <a:pPr>
              <a:defRPr sz="1400"/>
            </a:pPr>
            <a:r>
              <a:t>Are you proud of how you lived your life (at least up till this point)?</a:t>
            </a:r>
          </a:p>
          <a:p>
            <a:pPr>
              <a:defRPr sz="1400"/>
            </a:pPr>
            <a:r>
              <a:t>If you can’t describe the reasons, the ideas and the life examples that make you feel alive, you might look back at your life realizing that you breeze though life without ever having lived.</a:t>
            </a:r>
          </a:p>
          <a:p>
            <a:pPr>
              <a:defRPr sz="1400"/>
            </a:pPr>
            <a:r>
              <a:t>“Don’t be scared of dying; Be scared of leaving without ever having lived.”</a:t>
            </a:r>
          </a:p>
          <a:p>
            <a:pPr>
              <a:defRPr sz="1400"/>
            </a:pPr>
            <a:r>
              <a:t>When you live a fulfilling life that’s abundant, the thought of dying becomes less scary because you are not focusing on the fact that you might die, but the wonders and the possibilities you built. Someday, in the future, inevitability will take place and your entire life will flash before your eyes. Make sure it’s a spectacle and majestic view worth watching.</a:t>
            </a:r>
          </a:p>
          <a:p>
            <a:pPr>
              <a:defRPr sz="1400"/>
            </a:pPr>
            <a:r>
              <a:t>Your Bucket List</a:t>
            </a:r>
          </a:p>
          <a:p>
            <a:pPr>
              <a:defRPr sz="1400"/>
            </a:pPr>
            <a:r>
              <a:t>In 2007, I watched this movie call “The Bucket List”. It’s about two terminally ill men (Jack Nicholson and Morgan Freeman) on their road trip with a wish list of things to do before they “kick the bucket”. There is this particular scene that I remembered vividly, when both of them are on top of a pyramid drinking and chatting, Morgan Freeman asked Jack Nicholson 2 questions after telling him some story about entering heaven’s gate;</a:t>
            </a:r>
          </a:p>
          <a:p>
            <a:pPr>
              <a:defRPr sz="1400"/>
            </a:pPr>
            <a:r>
              <a:t>1) Have you found joy in your life?</a:t>
            </a:r>
          </a:p>
          <a:p>
            <a:pPr>
              <a:defRPr sz="1400"/>
            </a:pPr>
            <a:r>
              <a:t>2) Has your life brought joy to others?</a:t>
            </a:r>
          </a:p>
          <a:p>
            <a:pPr>
              <a:defRPr sz="1400"/>
            </a:pPr>
            <a:r>
              <a:t>Isn’t it a tough question at times? As we frantically try to give a “politically” correct answer before we give up totally? And seriously, how much we weigh upon our answers? Or even provide an answer with a clear conscience?</a:t>
            </a:r>
          </a:p>
          <a:p>
            <a:pPr>
              <a:defRPr sz="1400"/>
            </a:pPr>
            <a:r>
              <a:t>I’m thinking hard, and I personally believe it’s never too early or too late to think about these 2 questions.</a:t>
            </a:r>
          </a:p>
          <a:p>
            <a:pPr>
              <a:defRPr sz="1400"/>
            </a:pPr>
            <a:r>
              <a:t>Have you found joy in your life? (Qn 1 of 2)</a:t>
            </a:r>
          </a:p>
          <a:p>
            <a:pPr>
              <a:defRPr sz="1400"/>
            </a:pPr>
            <a:r>
              <a:t>Early this year (2014) I saw an awesome video by someone who quitted his job, packed a bag, grabbed his camera and travelled around the world. His catchphrase caught my attention; 17 Countries. 343 Days. 6237 Photographs. One incredible journey.</a:t>
            </a:r>
          </a:p>
          <a:p>
            <a:pPr>
              <a:defRPr sz="1400"/>
            </a:pPr>
            <a:r>
              <a:t>He compiled a time lapse of the many amazing places he visited and uploaded this YouTube video.</a:t>
            </a:r>
          </a:p>
          <a:p>
            <a:pPr>
              <a:defRPr sz="1400"/>
            </a:pPr>
            <a:r>
              <a:t>The Good Life (2008)</a:t>
            </a:r>
          </a:p>
          <a:p>
            <a:pPr>
              <a:defRPr sz="1400"/>
            </a:pPr>
            <a:r>
              <a:t>What really matters in life? Truth be told, you may find that it is already much closer than you think! Here is my take on things that matters, and of which I will definitely find the joy I’m searching for in my life:</a:t>
            </a:r>
          </a:p>
          <a:p>
            <a:pPr>
              <a:defRPr sz="1400"/>
            </a:pPr>
            <a:r>
              <a:t>Health matters — Poor health will both reduce the time you have in this world and your capability to live the life you want to live. “Nuff Said”</a:t>
            </a:r>
          </a:p>
          <a:p>
            <a:pPr>
              <a:defRPr sz="1400"/>
            </a:pPr>
            <a:r>
              <a:t>Relationship with our loved ones — They appear in our lives for a reason, and that is to complete us. We complete one another’s lives. We are made that way.</a:t>
            </a:r>
          </a:p>
          <a:p>
            <a:pPr>
              <a:defRPr sz="1400"/>
            </a:pPr>
            <a:r>
              <a:t>Living a purpose-driven life — You can call it aspiration, life goals, whatever. What is the “YOU” in you? What makes you different to everyone else? Understanding your purpose is a journey that requires time and reflection. Personally, I feel I’ve only understood half of my own life-purpose and for all I know my life-purpose might even change in the near future! Find out what is it that truly makes you feel alive, and that is your life-purpose!</a:t>
            </a:r>
          </a:p>
          <a:p>
            <a:pPr>
              <a:defRPr sz="1400"/>
            </a:pPr>
            <a:r>
              <a:t>Have your life brought joy to others? (Qn 2 of 2)</a:t>
            </a:r>
          </a:p>
          <a:p>
            <a:pPr>
              <a:defRPr sz="1400"/>
            </a:pPr>
            <a:r>
              <a:t>This question is much harder to answer because it is a reflection, a third party thought. It is what we ultimately call a healthy relationship (with family, friends, colleagues and simply all humans). They need commitment to work, with lots of effort.</a:t>
            </a:r>
          </a:p>
          <a:p>
            <a:pPr>
              <a:defRPr sz="1400"/>
            </a:pPr>
            <a:r>
              <a:t>Forgive and forget — Forgiveness is the remedy. You have to let go of what’s behind you before you can hold onto the goodness in front of you.</a:t>
            </a:r>
          </a:p>
          <a:p>
            <a:pPr>
              <a:defRPr sz="1400"/>
            </a:pPr>
            <a:r>
              <a:t>Admit when you make a mistake — No one is “error-free”. Admitting to a mistake makes you more human anyway.</a:t>
            </a:r>
          </a:p>
          <a:p>
            <a:pPr>
              <a:defRPr sz="1400"/>
            </a:pPr>
            <a:r>
              <a:t>Be sincere — The greatest power you have in this world is the power of your own self-transformation. Be true to everyone as you would to yourself.</a:t>
            </a:r>
          </a:p>
          <a:p>
            <a:pPr>
              <a:defRPr sz="1400"/>
            </a:pPr>
            <a:r>
              <a:t>“No matter how rich you become, how famous or powerful, when you die the size of your funeral will still pretty much depend on the weather.” ( Click to Tweet)</a:t>
            </a:r>
          </a:p>
          <a:p>
            <a:pPr>
              <a:defRPr sz="1400"/>
            </a:pPr>
            <a:r>
              <a:t>Other Quotes from the Movie</a:t>
            </a:r>
          </a:p>
          <a:p>
            <a:pPr>
              <a:defRPr sz="1400"/>
            </a:pPr>
            <a:r>
              <a:t>There are also some other interesting “quotes” from the movie which I would like to provide here. So sit back and enjoy!</a:t>
            </a:r>
          </a:p>
          <a:p>
            <a:pPr>
              <a:defRPr sz="1400"/>
            </a:pPr>
            <a:r>
              <a:t>Quote No.1</a:t>
            </a:r>
          </a:p>
          <a:p>
            <a:pPr>
              <a:defRPr sz="1400"/>
            </a:pPr>
            <a:r>
              <a:t>Carter Chambers: You measure yourself by the people who measure themselves by you.</a:t>
            </a:r>
          </a:p>
          <a:p>
            <a:pPr>
              <a:defRPr sz="1400"/>
            </a:pPr>
            <a:r>
              <a:t>Quote No.2</a:t>
            </a:r>
          </a:p>
          <a:p>
            <a:pPr>
              <a:defRPr sz="1400"/>
            </a:pPr>
            <a:r>
              <a:t>Edward Cole: We live, we die, and the wheels on the bus go round and round.</a:t>
            </a:r>
          </a:p>
          <a:p>
            <a:pPr>
              <a:defRPr sz="1400"/>
            </a:pPr>
            <a:r>
              <a:t>Quote No.3</a:t>
            </a:r>
          </a:p>
          <a:p>
            <a:pPr>
              <a:defRPr sz="1400"/>
            </a:pPr>
            <a:r>
              <a:t>Carter Chambers: Forty-five years goes by pretty fast;</a:t>
            </a:r>
          </a:p>
          <a:p>
            <a:pPr>
              <a:defRPr sz="1400"/>
            </a:pPr>
            <a:r>
              <a:t>Edward Cole: Like smoke through a keyhole.</a:t>
            </a:r>
          </a:p>
          <a:p>
            <a:pPr>
              <a:defRPr sz="1400"/>
            </a:pPr>
            <a:r>
              <a:t>Quote No.4</a:t>
            </a:r>
          </a:p>
          <a:p>
            <a:pPr>
              <a:defRPr sz="1400"/>
            </a:pPr>
            <a:r>
              <a:t>Carter Chambers: Even now I cannot understand the measure of a life, but I can tell you this. I know that when he died, his eyes were closed and his heart was open. And I’m pretty sure he was happy with his final resting place, because he was buried on the mountain. And that was against the law.</a:t>
            </a:r>
          </a:p>
          <a:p>
            <a:pPr>
              <a:defRPr sz="1400"/>
            </a:pPr>
            <a:r>
              <a:t>Quote No.5</a:t>
            </a:r>
          </a:p>
          <a:p>
            <a:pPr>
              <a:defRPr sz="1400"/>
            </a:pPr>
            <a:r>
              <a:t>Edward Cole: The simplest thing is… I loved him. And I missed him. Carter and I saw the world together. Which is amazing… When you think that only three months ago, we were complete strangers! I hope that it doesn’t sound selfish of me but… the last months of his life were the best months of mine. He saved my life… And he knew it before I did.</a:t>
            </a:r>
          </a:p>
          <a:p>
            <a:pPr>
              <a:defRPr sz="1400"/>
            </a:pPr>
            <a:r>
              <a:t>Quote No.6</a:t>
            </a:r>
          </a:p>
          <a:p>
            <a:pPr>
              <a:defRPr sz="1400"/>
            </a:pPr>
            <a:r>
              <a:t>Carter Chambers: [in his letter to Edward] Dear Edward, I’ve gone back and forth the last few days trying to decide whether or not I should even write this. In the end, I realized I would regret it if I didn’t, so here it goes. I know the last time we saw each other, we weren’t exactly hitting the sweetest notes — certain wasn’t the way I wanted the trip to end. I suppose I’m responsible and for that, I’m sorry. But in all honestly, if I had the chance, I’d do it again. Virginia said I left a stranger and came back a husband; I owe that to you. There’s no way I can repay you for all you’ve done for me, so rather than try, I’m just going to ask you to do something else for me-find the joy in your life. You once said you’re not everyone. Well, that’s true-you’re certainly not everyone, but everyone is everyone. My pastor always says our lives are streams flowing into the same river towards whatever heaven lies in the mist beyond the falls. Find the joy in your life, Edward. My dear friend, close your eyes and let the waters take you home.</a:t>
            </a:r>
          </a:p>
          <a:p>
            <a:pPr>
              <a:defRPr sz="1400"/>
            </a:pPr>
            <a:r>
              <a:t>Quote No.7</a:t>
            </a:r>
          </a:p>
          <a:p>
            <a:pPr>
              <a:defRPr sz="1400"/>
            </a:pPr>
            <a:r>
              <a:t>Edward Cole: … He saved my life, and he knew it before I did. I’m deeply proud that this man found it worth his while to know me. In the end, I think it’s safe to say that we brought some joy to one another’s lives, so one day, when I go to some final resting place, if I happen to wake up next to a certain wall with a gate, I hope that Carter’s there to vouch for me and show me the ropes on the other side.</a:t>
            </a:r>
          </a:p>
          <a:p>
            <a:pPr>
              <a:defRPr sz="1400"/>
            </a:pPr>
            <a:r>
              <a:t>I do hope that you will be able to provide good answers to the above two questions, but as of now I’m still searching for mine. I sure hope that when the time comes I will have the answers.</a:t>
            </a:r>
          </a:p>
          <a:p>
            <a:pPr>
              <a:defRPr sz="1400"/>
            </a:pPr>
            <a:r>
              <a:t>“In the end, it’s not the years in your life that count. It’s the life in your years.” ( Click to Tweet)</a:t>
            </a:r>
          </a:p>
          <a:p>
            <a:pPr>
              <a:defRPr sz="1400"/>
            </a:pPr>
            <a:r>
              <a:t>2 Simple Questions to Ask Before We Die</a:t>
            </a:r>
            <a:br/>
            <a:r>
              <a:t>The Bucket list is a  great film. The two questions are very important</a:t>
            </a:r>
          </a:p>
          <a:p>
            <a:pPr>
              <a:defRPr sz="1400"/>
            </a:pPr>
          </a:p>
          <a:p>
            <a:pPr>
              <a:defRPr sz="1400"/>
            </a:pPr>
            <a:r>
              <a:t>Slide for chiefs/recruits 22</a:t>
            </a:r>
          </a:p>
          <a:p>
            <a:pPr>
              <a:defRPr sz="1400"/>
            </a:pPr>
            <a:r>
              <a:t>Tim Conway oldest volunteer firefighters </a:t>
            </a:r>
          </a:p>
          <a:p>
            <a:pPr>
              <a:defRPr sz="1400"/>
            </a:pPr>
            <a:r>
              <a:t>https://youtu.be/3cIJ_2xttw4</a:t>
            </a:r>
          </a:p>
          <a:p>
            <a:pPr>
              <a:defRPr sz="1400"/>
            </a:pPr>
            <a:r>
              <a:t>Quote from page 24</a:t>
            </a:r>
          </a:p>
          <a:p>
            <a:pPr>
              <a:defRPr sz="1400"/>
            </a:pPr>
            <a:r>
              <a:t>Skip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p>
            <a:pPr>
              <a:defRPr sz="1400"/>
            </a:pPr>
          </a:p>
          <a:p>
            <a:pPr>
              <a:defRPr sz="1400"/>
            </a:pPr>
          </a:p>
          <a:p>
            <a:pPr>
              <a:defRPr sz="1400"/>
            </a:pPr>
            <a:r>
              <a:t>The air filter keeps the bad stuff out and let’s the good air in.</a:t>
            </a:r>
            <a:endParaRPr sz="900"/>
          </a:p>
          <a:p>
            <a:pPr>
              <a:defRPr sz="900"/>
            </a:pPr>
          </a:p>
          <a:p>
            <a:pPr>
              <a:defRPr sz="1400"/>
            </a:pPr>
            <a:r>
              <a:t>Talking it out is the first step</a:t>
            </a:r>
            <a:endParaRPr sz="900"/>
          </a:p>
          <a:p>
            <a:pPr>
              <a:defRPr sz="1400"/>
            </a:pPr>
            <a:r>
              <a:t>Recognize the signs and symptoms of stress</a:t>
            </a:r>
            <a:endParaRPr sz="900"/>
          </a:p>
          <a:p>
            <a:pPr>
              <a:defRPr sz="1400"/>
            </a:pPr>
            <a:r>
              <a:t>Express your emotions, write or journal</a:t>
            </a:r>
            <a:endParaRPr sz="900"/>
          </a:p>
          <a:p>
            <a:pPr>
              <a:defRPr sz="1400"/>
            </a:pPr>
            <a:r>
              <a:t>Relaxation – yoga, meditation, tai chi</a:t>
            </a:r>
            <a:endParaRPr sz="900"/>
          </a:p>
          <a:p>
            <a:pPr>
              <a:defRPr sz="1400"/>
            </a:pPr>
            <a:r>
              <a:t>Breathe, unplug</a:t>
            </a:r>
            <a:endParaRPr sz="900"/>
          </a:p>
          <a:p>
            <a:pPr>
              <a:defRPr sz="1400"/>
            </a:pPr>
            <a:r>
              <a:t>Talk it out – stay connected with family, friends</a:t>
            </a:r>
            <a:endParaRPr sz="900"/>
          </a:p>
          <a:p>
            <a:pPr>
              <a:defRPr sz="1400"/>
            </a:pPr>
            <a:r>
              <a:t>Set goals and priorities (triage)</a:t>
            </a:r>
            <a:endParaRPr sz="900"/>
          </a:p>
          <a:p>
            <a:pPr>
              <a:defRPr sz="1400"/>
            </a:pPr>
            <a:r>
              <a:t>Be realistic, resist perfectionism</a:t>
            </a:r>
            <a:endParaRPr sz="900"/>
          </a:p>
          <a:p>
            <a:pPr>
              <a:defRPr sz="1400"/>
            </a:pPr>
            <a:r>
              <a:t>Cultivate gratitude and appreciation</a:t>
            </a:r>
            <a:endParaRPr sz="900"/>
          </a:p>
          <a:p>
            <a:pPr>
              <a:defRPr sz="1400"/>
            </a:pPr>
            <a:r>
              <a:t>Be in the present – practice mindfulness, meditation</a:t>
            </a:r>
            <a:endParaRPr sz="900"/>
          </a:p>
          <a:p>
            <a:pPr>
              <a:defRPr sz="1400"/>
            </a:pPr>
            <a:r>
              <a:t>Self-care...</a:t>
            </a:r>
            <a:endParaRPr sz="900"/>
          </a:p>
          <a:p>
            <a:pPr>
              <a:defRPr sz="1400"/>
            </a:pPr>
            <a:r>
              <a:t>Do something nice for yourself? We all use the excuse we are too busy to take better care of ourselves.</a:t>
            </a:r>
            <a:endParaRPr sz="900"/>
          </a:p>
          <a:p>
            <a:pPr>
              <a:defRPr sz="1400"/>
            </a:pPr>
            <a:r>
              <a:t>Important way of maintaining our well-being and allowing us to be more resilient in dealing with stress. </a:t>
            </a:r>
            <a:endParaRPr sz="900"/>
          </a:p>
          <a:p>
            <a:pPr>
              <a:defRPr sz="1400"/>
            </a:pPr>
            <a:r>
              <a:t>Self-care can be an important way to help cope with the distress or uncertainty you might feel.</a:t>
            </a:r>
            <a:endParaRPr sz="900"/>
          </a:p>
          <a:p>
            <a:pPr>
              <a:defRPr sz="1400"/>
            </a:pPr>
            <a:r>
              <a:t>Self care activities include:</a:t>
            </a:r>
            <a:endParaRPr sz="900"/>
          </a:p>
          <a:p>
            <a:pPr>
              <a:defRPr sz="1400"/>
            </a:pPr>
            <a:r>
              <a:t>Relaxation</a:t>
            </a:r>
            <a:endParaRPr sz="900"/>
          </a:p>
          <a:p>
            <a:pPr>
              <a:defRPr sz="1400"/>
            </a:pPr>
            <a:r>
              <a:t>Exercise - most common - good for our brain as well - lowers depression and improve cognitive skills</a:t>
            </a:r>
            <a:endParaRPr sz="900"/>
          </a:p>
          <a:p>
            <a:pPr>
              <a:defRPr sz="1400"/>
            </a:pPr>
            <a:r>
              <a:t>Eating well</a:t>
            </a:r>
            <a:endParaRPr sz="900"/>
          </a:p>
          <a:p>
            <a:pPr>
              <a:defRPr sz="1400"/>
            </a:pPr>
            <a:r>
              <a:t>Support from people close to us</a:t>
            </a:r>
            <a:endParaRPr sz="900"/>
          </a:p>
          <a:p>
            <a:pPr>
              <a:defRPr sz="1400"/>
            </a:pPr>
            <a:r>
              <a:t>Adequate sleep</a:t>
            </a:r>
            <a:endParaRPr sz="900"/>
          </a:p>
          <a:p>
            <a:pPr>
              <a:defRPr sz="1400"/>
            </a:pPr>
            <a:r>
              <a:t>Go home from work at a reasonable hour</a:t>
            </a:r>
            <a:endParaRPr sz="900"/>
          </a:p>
          <a:p>
            <a:pPr>
              <a:defRPr sz="1400"/>
            </a:pPr>
            <a:r>
              <a:t>Take self-care actions before you need it.</a:t>
            </a:r>
            <a:endParaRPr sz="900"/>
          </a:p>
          <a:p>
            <a:pPr>
              <a:defRPr sz="1400"/>
            </a:pPr>
            <a:r>
              <a:t>Self-care activities help us to handle stress.</a:t>
            </a:r>
            <a:endParaRPr sz="900"/>
          </a:p>
          <a:p>
            <a:pPr>
              <a:defRPr sz="1400"/>
            </a:pPr>
            <a:r>
              <a:t>Be nice to yourself</a:t>
            </a:r>
            <a:endParaRPr sz="900"/>
          </a:p>
          <a:p>
            <a:pPr>
              <a:defRPr sz="1400"/>
            </a:pPr>
            <a:r>
              <a:t>Self-care has demonstrated a positive effect on our overall health and wellness.</a:t>
            </a:r>
            <a:endParaRPr sz="900"/>
          </a:p>
          <a:p>
            <a:pPr>
              <a:defRPr sz="1400"/>
            </a:pPr>
            <a:r>
              <a:t>Self-care actions create a habit for what is best for us.</a:t>
            </a:r>
            <a:endParaRPr sz="900"/>
          </a:p>
          <a:p>
            <a:pPr>
              <a:defRPr sz="1400"/>
            </a:pPr>
            <a:r>
              <a:t>Does not have to require a lot of time.</a:t>
            </a:r>
          </a:p>
          <a:p>
            <a:pPr>
              <a:defRPr sz="1400"/>
            </a:pPr>
          </a:p>
          <a:p>
            <a:pPr>
              <a:defRPr sz="1400"/>
            </a:pPr>
            <a:r>
              <a:t>Learning to take yourself lightly and your problems seriously may improve your quality of life only a little, but small changes can have great consequences.</a:t>
            </a:r>
          </a:p>
          <a:p>
            <a:pPr>
              <a:defRPr sz="1400"/>
            </a:pPr>
          </a:p>
          <a:p>
            <a:pPr>
              <a:defRPr sz="1400"/>
            </a:pPr>
            <a:r>
              <a:t>Page 16 of the report</a:t>
            </a:r>
          </a:p>
          <a:p>
            <a:pPr>
              <a:defRPr sz="1400"/>
            </a:pPr>
            <a:r>
              <a:t>Let’s be clear, the “Suck it up, Buttercup” mentality is NOT the approach to take.</a:t>
            </a:r>
          </a:p>
          <a:p>
            <a:pPr>
              <a:defRPr sz="1400"/>
            </a:pPr>
            <a:r>
              <a:t>What does this statement mean to you.</a:t>
            </a:r>
          </a:p>
          <a:p>
            <a:pPr>
              <a:defRPr sz="1400"/>
            </a:pPr>
            <a:r>
              <a:t>What statements are used in today’s environment? “Not long ago, veteran firefighters derided comrades for wanting to put on air packs before walking into a burning structure. Even today, rookies might express their feelings after their first horrific scene, only to be told by the “seasoned veteran” to “Suck it up, Buttercup.” Let’s be clear, the “Suck it up, Buttercup,” mentality is NOT the approach to take.” </a:t>
            </a:r>
          </a:p>
          <a:p>
            <a:pPr>
              <a:defRPr sz="1400"/>
            </a:pPr>
          </a:p>
          <a:p>
            <a:pPr>
              <a:defRPr sz="1400"/>
            </a:pPr>
            <a:r>
              <a:t>Page 24</a:t>
            </a:r>
          </a:p>
          <a:p>
            <a:pPr>
              <a:defRPr sz="1400"/>
            </a:pPr>
            <a:r>
              <a:t>Life is short.</a:t>
            </a:r>
          </a:p>
          <a:p>
            <a:pPr>
              <a:defRPr sz="1400"/>
            </a:pPr>
            <a:r>
              <a:t>Life is intended to be enjoyable.</a:t>
            </a:r>
          </a:p>
          <a:p>
            <a:pPr>
              <a:defRPr sz="1400"/>
            </a:pPr>
            <a:r>
              <a:t>Faith, family, work should be the priorities of life and our focus.</a:t>
            </a:r>
          </a:p>
          <a:p>
            <a:pPr>
              <a:defRPr sz="1400"/>
            </a:pPr>
            <a:r>
              <a:t>“Find the joy in your life” Lisa Greco PhD</a:t>
            </a:r>
          </a:p>
          <a:p>
            <a:pPr>
              <a:defRPr sz="1400"/>
            </a:pPr>
            <a:r>
              <a:t>Comedy is one way to deal with emotional issues - each of us our different and we will find the joy differently.</a:t>
            </a:r>
          </a:p>
          <a:p>
            <a:pPr>
              <a:defRPr sz="1400"/>
            </a:pPr>
            <a:r>
              <a:t>Kenny Cheney - Don’t blink song</a:t>
            </a:r>
          </a:p>
          <a:p>
            <a:pPr>
              <a:defRPr sz="1400"/>
            </a:pPr>
          </a:p>
          <a:p>
            <a:pPr>
              <a:defRPr sz="1400"/>
            </a:pPr>
            <a:r>
              <a:t>Are you proud of how you lived your life (at least up till this point)?</a:t>
            </a:r>
          </a:p>
          <a:p>
            <a:pPr>
              <a:defRPr sz="1400"/>
            </a:pPr>
            <a:r>
              <a:t>If you can’t describe the reasons, the ideas and the life examples that make you feel alive, you might look back at your life realizing that you breeze though life without ever having lived.</a:t>
            </a:r>
          </a:p>
          <a:p>
            <a:pPr>
              <a:defRPr sz="1400"/>
            </a:pPr>
            <a:r>
              <a:t>“Don’t be scared of dying; Be scared of leaving without ever having lived.”</a:t>
            </a:r>
          </a:p>
          <a:p>
            <a:pPr>
              <a:defRPr sz="1400"/>
            </a:pPr>
            <a:r>
              <a:t>When you live a fulfilling life that’s abundant, the thought of dying becomes less scary because you are not focusing on the fact that you might die, but the wonders and the possibilities you built. Someday, in the future, inevitability will take place and your entire life will flash before your eyes. Make sure it’s a spectacle and majestic view worth watching.</a:t>
            </a:r>
          </a:p>
          <a:p>
            <a:pPr>
              <a:defRPr sz="1400"/>
            </a:pPr>
            <a:r>
              <a:t>Your Bucket List</a:t>
            </a:r>
          </a:p>
          <a:p>
            <a:pPr>
              <a:defRPr sz="1400"/>
            </a:pPr>
            <a:r>
              <a:t>In 2007, I watched this movie call “The Bucket List”. It’s about two terminally ill men (Jack Nicholson and Morgan Freeman) on their road trip with a wish list of things to do before they “kick the bucket”. There is this particular scene that I remembered vividly, when both of them are on top of a pyramid drinking and chatting, Morgan Freeman asked Jack Nicholson 2 questions after telling him some story about entering heaven’s gate;</a:t>
            </a:r>
          </a:p>
          <a:p>
            <a:pPr>
              <a:defRPr sz="1400"/>
            </a:pPr>
            <a:r>
              <a:t>1) Have you found joy in your life?</a:t>
            </a:r>
          </a:p>
          <a:p>
            <a:pPr>
              <a:defRPr sz="1400"/>
            </a:pPr>
            <a:r>
              <a:t>2) Has your life brought joy to others?</a:t>
            </a:r>
          </a:p>
          <a:p>
            <a:pPr>
              <a:defRPr sz="1400"/>
            </a:pPr>
            <a:r>
              <a:t>Isn’t it a tough question at times? As we frantically try to give a “politically” correct answer before we give up totally? And seriously, how much we weigh upon our answers? Or even provide an answer with a clear conscience?</a:t>
            </a:r>
          </a:p>
          <a:p>
            <a:pPr>
              <a:defRPr sz="1400"/>
            </a:pPr>
            <a:r>
              <a:t>I’m thinking hard, and I personally believe it’s never too early or too late to think about these 2 questions.</a:t>
            </a:r>
          </a:p>
          <a:p>
            <a:pPr>
              <a:defRPr sz="1400"/>
            </a:pPr>
            <a:r>
              <a:t>Have you found joy in your life? (Qn 1 of 2)</a:t>
            </a:r>
          </a:p>
          <a:p>
            <a:pPr>
              <a:defRPr sz="1400"/>
            </a:pPr>
            <a:r>
              <a:t>Early this year (2014) I saw an awesome video by someone who quitted his job, packed a bag, grabbed his camera and travelled around the world. His catchphrase caught my attention; 17 Countries. 343 Days. 6237 Photographs. One incredible journey.</a:t>
            </a:r>
          </a:p>
          <a:p>
            <a:pPr>
              <a:defRPr sz="1400"/>
            </a:pPr>
            <a:r>
              <a:t>He compiled a time lapse of the many amazing places he visited and uploaded this YouTube video.</a:t>
            </a:r>
          </a:p>
          <a:p>
            <a:pPr>
              <a:defRPr sz="1400"/>
            </a:pPr>
            <a:r>
              <a:t>The Good Life (2008)</a:t>
            </a:r>
          </a:p>
          <a:p>
            <a:pPr>
              <a:defRPr sz="1400"/>
            </a:pPr>
            <a:r>
              <a:t>What really matters in life? Truth be told, you may find that it is already much closer than you think! Here is my take on things that matters, and of which I will definitely find the joy I’m searching for in my life:</a:t>
            </a:r>
          </a:p>
          <a:p>
            <a:pPr>
              <a:defRPr sz="1400"/>
            </a:pPr>
            <a:r>
              <a:t>Health matters — Poor health will both reduce the time you have in this world and your capability to live the life you want to live. “Nuff Said”</a:t>
            </a:r>
          </a:p>
          <a:p>
            <a:pPr>
              <a:defRPr sz="1400"/>
            </a:pPr>
            <a:r>
              <a:t>Relationship with our loved ones — They appear in our lives for a reason, and that is to complete us. We complete one another’s lives. We are made that way.</a:t>
            </a:r>
          </a:p>
          <a:p>
            <a:pPr>
              <a:defRPr sz="1400"/>
            </a:pPr>
            <a:r>
              <a:t>Living a purpose-driven life — You can call it aspiration, life goals, whatever. What is the “YOU” in you? What makes you different to everyone else? Understanding your purpose is a journey that requires time and reflection. Personally, I feel I’ve only understood half of my own life-purpose and for all I know my life-purpose might even change in the near future! Find out what is it that truly makes you feel alive, and that is your life-purpose!</a:t>
            </a:r>
          </a:p>
          <a:p>
            <a:pPr>
              <a:defRPr sz="1400"/>
            </a:pPr>
            <a:r>
              <a:t>Have your life brought joy to others? (Qn 2 of 2)</a:t>
            </a:r>
          </a:p>
          <a:p>
            <a:pPr>
              <a:defRPr sz="1400"/>
            </a:pPr>
            <a:r>
              <a:t>This question is much harder to answer because it is a reflection, a third party thought. It is what we ultimately call a healthy relationship (with family, friends, colleagues and simply all humans). They need commitment to work, with lots of effort.</a:t>
            </a:r>
          </a:p>
          <a:p>
            <a:pPr>
              <a:defRPr sz="1400"/>
            </a:pPr>
            <a:r>
              <a:t>Forgive and forget — Forgiveness is the remedy. You have to let go of what’s behind you before you can hold onto the goodness in front of you.</a:t>
            </a:r>
          </a:p>
          <a:p>
            <a:pPr>
              <a:defRPr sz="1400"/>
            </a:pPr>
            <a:r>
              <a:t>Admit when you make a mistake — No one is “error-free”. Admitting to a mistake makes you more human anyway.</a:t>
            </a:r>
          </a:p>
          <a:p>
            <a:pPr>
              <a:defRPr sz="1400"/>
            </a:pPr>
            <a:r>
              <a:t>Be sincere — The greatest power you have in this world is the power of your own self-transformation. Be true to everyone as you would to yourself.</a:t>
            </a:r>
          </a:p>
          <a:p>
            <a:pPr>
              <a:defRPr sz="1400"/>
            </a:pPr>
            <a:r>
              <a:t>“No matter how rich you become, how famous or powerful, when you die the size of your funeral will still pretty much depend on the weather.” ( Click to Tweet)</a:t>
            </a:r>
          </a:p>
          <a:p>
            <a:pPr>
              <a:defRPr sz="1400"/>
            </a:pPr>
            <a:r>
              <a:t>Other Quotes from the Movie</a:t>
            </a:r>
          </a:p>
          <a:p>
            <a:pPr>
              <a:defRPr sz="1400"/>
            </a:pPr>
            <a:r>
              <a:t>There are also some other interesting “quotes” from the movie which I would like to provide here. So sit back and enjoy!</a:t>
            </a:r>
          </a:p>
          <a:p>
            <a:pPr>
              <a:defRPr sz="1400"/>
            </a:pPr>
            <a:r>
              <a:t>Quote No.1</a:t>
            </a:r>
          </a:p>
          <a:p>
            <a:pPr>
              <a:defRPr sz="1400"/>
            </a:pPr>
            <a:r>
              <a:t>Carter Chambers: You measure yourself by the people who measure themselves by you.</a:t>
            </a:r>
          </a:p>
          <a:p>
            <a:pPr>
              <a:defRPr sz="1400"/>
            </a:pPr>
            <a:r>
              <a:t>Quote No.2</a:t>
            </a:r>
          </a:p>
          <a:p>
            <a:pPr>
              <a:defRPr sz="1400"/>
            </a:pPr>
            <a:r>
              <a:t>Edward Cole: We live, we die, and the wheels on the bus go round and round.</a:t>
            </a:r>
          </a:p>
          <a:p>
            <a:pPr>
              <a:defRPr sz="1400"/>
            </a:pPr>
            <a:r>
              <a:t>Quote No.3</a:t>
            </a:r>
          </a:p>
          <a:p>
            <a:pPr>
              <a:defRPr sz="1400"/>
            </a:pPr>
            <a:r>
              <a:t>Carter Chambers: Forty-five years goes by pretty fast;</a:t>
            </a:r>
          </a:p>
          <a:p>
            <a:pPr>
              <a:defRPr sz="1400"/>
            </a:pPr>
            <a:r>
              <a:t>Edward Cole: Like smoke through a keyhole.</a:t>
            </a:r>
          </a:p>
          <a:p>
            <a:pPr>
              <a:defRPr sz="1400"/>
            </a:pPr>
            <a:r>
              <a:t>Quote No.4</a:t>
            </a:r>
          </a:p>
          <a:p>
            <a:pPr>
              <a:defRPr sz="1400"/>
            </a:pPr>
            <a:r>
              <a:t>Carter Chambers: Even now I cannot understand the measure of a life, but I can tell you this. I know that when he died, his eyes were closed and his heart was open. And I’m pretty sure he was happy with his final resting place, because he was buried on the mountain. And that was against the law.</a:t>
            </a:r>
          </a:p>
          <a:p>
            <a:pPr>
              <a:defRPr sz="1400"/>
            </a:pPr>
            <a:r>
              <a:t>Quote No.5</a:t>
            </a:r>
          </a:p>
          <a:p>
            <a:pPr>
              <a:defRPr sz="1400"/>
            </a:pPr>
            <a:r>
              <a:t>Edward Cole: The simplest thing is… I loved him. And I missed him. Carter and I saw the world together. Which is amazing… When you think that only three months ago, we were complete strangers! I hope that it doesn’t sound selfish of me but… the last months of his life were the best months of mine. He saved my life… And he knew it before I did.</a:t>
            </a:r>
          </a:p>
          <a:p>
            <a:pPr>
              <a:defRPr sz="1400"/>
            </a:pPr>
            <a:r>
              <a:t>Quote No.6</a:t>
            </a:r>
          </a:p>
          <a:p>
            <a:pPr>
              <a:defRPr sz="1400"/>
            </a:pPr>
            <a:r>
              <a:t>Carter Chambers: [in his letter to Edward] Dear Edward, I’ve gone back and forth the last few days trying to decide whether or not I should even write this. In the end, I realized I would regret it if I didn’t, so here it goes. I know the last time we saw each other, we weren’t exactly hitting the sweetest notes — certain wasn’t the way I wanted the trip to end. I suppose I’m responsible and for that, I’m sorry. But in all honestly, if I had the chance, I’d do it again. Virginia said I left a stranger and came back a husband; I owe that to you. There’s no way I can repay you for all you’ve done for me, so rather than try, I’m just going to ask you to do something else for me-find the joy in your life. You once said you’re not everyone. Well, that’s true-you’re certainly not everyone, but everyone is everyone. My pastor always says our lives are streams flowing into the same river towards whatever heaven lies in the mist beyond the falls. Find the joy in your life, Edward. My dear friend, close your eyes and let the waters take you home.</a:t>
            </a:r>
          </a:p>
          <a:p>
            <a:pPr>
              <a:defRPr sz="1400"/>
            </a:pPr>
            <a:r>
              <a:t>Quote No.7</a:t>
            </a:r>
          </a:p>
          <a:p>
            <a:pPr>
              <a:defRPr sz="1400"/>
            </a:pPr>
            <a:r>
              <a:t>Edward Cole: … He saved my life, and he knew it before I did. I’m deeply proud that this man found it worth his while to know me. In the end, I think it’s safe to say that we brought some joy to one another’s lives, so one day, when I go to some final resting place, if I happen to wake up next to a certain wall with a gate, I hope that Carter’s there to vouch for me and show me the ropes on the other side.</a:t>
            </a:r>
          </a:p>
          <a:p>
            <a:pPr>
              <a:defRPr sz="1400"/>
            </a:pPr>
            <a:r>
              <a:t>I do hope that you will be able to provide good answers to the above two questions, but as of now I’m still searching for mine. I sure hope that when the time comes I will have the answers.</a:t>
            </a:r>
          </a:p>
          <a:p>
            <a:pPr>
              <a:defRPr sz="1400"/>
            </a:pPr>
            <a:r>
              <a:t>“In the end, it’s not the years in your life that count. It’s the life in your years.” ( Click to Tweet)</a:t>
            </a:r>
          </a:p>
          <a:p>
            <a:pPr>
              <a:defRPr sz="1400"/>
            </a:pPr>
            <a:r>
              <a:t>2 Simple Questions to Ask Before We Die</a:t>
            </a:r>
            <a:br/>
            <a:r>
              <a:t>The Bucket list is a  great film. The two questions are very important</a:t>
            </a:r>
          </a:p>
          <a:p>
            <a:pPr>
              <a:defRPr sz="1400"/>
            </a:pPr>
          </a:p>
          <a:p>
            <a:pPr>
              <a:defRPr sz="1400"/>
            </a:pPr>
            <a:r>
              <a:t>Slide for chiefs/recruits 22</a:t>
            </a:r>
          </a:p>
          <a:p>
            <a:pPr>
              <a:defRPr sz="1400"/>
            </a:pPr>
            <a:r>
              <a:t>Tim Conway oldest volunteer firefighters </a:t>
            </a:r>
          </a:p>
          <a:p>
            <a:pPr>
              <a:defRPr sz="1400"/>
            </a:pPr>
            <a:r>
              <a:t>https://youtu.be/3cIJ_2xttw4</a:t>
            </a:r>
          </a:p>
          <a:p>
            <a:pPr>
              <a:defRPr sz="1400"/>
            </a:pPr>
            <a:r>
              <a:t>Quote from page 24</a:t>
            </a:r>
          </a:p>
          <a:p>
            <a:pPr>
              <a:defRPr sz="1400"/>
            </a:pPr>
            <a:r>
              <a:t>Skip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r>
              <a:t>What’s the difference?</a:t>
            </a:r>
          </a:p>
          <a:p>
            <a:pPr/>
          </a:p>
          <a:p>
            <a:pPr/>
            <a:r>
              <a:t>Why is there a difference in your reaction?</a:t>
            </a:r>
          </a:p>
          <a:p>
            <a:pPr/>
          </a:p>
          <a:p>
            <a:pPr>
              <a:defRPr sz="1400"/>
            </a:pPr>
            <a:r>
              <a:t>We all know and accept “two-in, two-out” for accountability and safety.  We should apply the same philosophy to firefighters experiencing reactions to calls.</a:t>
            </a:r>
          </a:p>
          <a:p>
            <a:pPr>
              <a:defRPr sz="1400"/>
            </a:pPr>
          </a:p>
          <a:p>
            <a:pPr>
              <a:defRPr sz="1400"/>
            </a:pPr>
            <a:r>
              <a:t>Two-in, three-out means having a third person who “has the firefighter’s back” regarding emotional safety.  This could be a specific person whose role is to be available for emotional wellness support (not necessarily on the fireground), for example, a chaplain, behavioral wellness professional, peer-support team. </a:t>
            </a:r>
          </a:p>
          <a:p>
            <a:pPr>
              <a:defRPr sz="1400"/>
            </a:pPr>
          </a:p>
          <a:p>
            <a:pPr>
              <a:defRPr sz="1400"/>
            </a:pPr>
            <a:r>
              <a:t>We have embraced a strong culture of RIT on the fireground—we need to have just as strong a culture of Emotional RIT.</a:t>
            </a:r>
          </a:p>
          <a:p>
            <a:pPr>
              <a:defRPr sz="1400"/>
            </a:pPr>
          </a:p>
          <a:p>
            <a:pPr>
              <a:defRPr sz="1400"/>
            </a:pPr>
            <a:r>
              <a:t>For chiefs—about culture—the chief sets the tone regarding the stigma of discussing behavioral wellness and reactions to calls.  The expectation in the department should be that not only should discussion about behavioral wellness be </a:t>
            </a:r>
            <a:r>
              <a:rPr i="1"/>
              <a:t>encouraged</a:t>
            </a:r>
            <a:r>
              <a:t>, but </a:t>
            </a:r>
            <a:r>
              <a:rPr i="1"/>
              <a:t>expected</a:t>
            </a:r>
            <a: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marL="285750" indent="-285750">
              <a:buSzPct val="100000"/>
              <a:buFont typeface="Arial"/>
              <a:buChar char="•"/>
              <a:defRPr sz="1400"/>
            </a:pPr>
            <a:r>
              <a:t>These four people, a subset of the YRR authors, were tasked with developing education and training—content and delivery</a:t>
            </a:r>
          </a:p>
          <a:p>
            <a:pPr marL="285750" indent="-285750">
              <a:buSzPct val="100000"/>
              <a:buFont typeface="Arial"/>
              <a:buChar char="•"/>
              <a:defRPr sz="1400"/>
            </a:pPr>
          </a:p>
          <a:p>
            <a:pPr marL="285750" indent="-285750">
              <a:buSzPct val="100000"/>
              <a:buFont typeface="Arial"/>
              <a:buChar char="•"/>
              <a:defRPr sz="1400"/>
            </a:pPr>
            <a:r>
              <a:t>Buckman—retired fire chief, ___-year career in the fire service</a:t>
            </a:r>
          </a:p>
          <a:p>
            <a:pPr marL="285750" indent="-285750">
              <a:buSzPct val="100000"/>
              <a:buFont typeface="Arial"/>
              <a:buChar char="•"/>
              <a:defRPr sz="1400"/>
            </a:pPr>
          </a:p>
          <a:p>
            <a:pPr marL="285750" indent="-285750">
              <a:buSzPct val="100000"/>
              <a:buFont typeface="Arial"/>
              <a:buChar char="•"/>
              <a:defRPr sz="1400"/>
            </a:pPr>
            <a:r>
              <a:t>Kenney—fire chief, ____-year career in the fire service</a:t>
            </a:r>
          </a:p>
          <a:p>
            <a:pPr marL="285750" indent="-285750">
              <a:buSzPct val="100000"/>
              <a:buFont typeface="Arial"/>
              <a:buChar char="•"/>
              <a:defRPr sz="1400"/>
            </a:pPr>
          </a:p>
          <a:p>
            <a:pPr marL="285750" indent="-285750">
              <a:buSzPct val="100000"/>
              <a:buFont typeface="Arial"/>
              <a:buChar char="•"/>
              <a:defRPr sz="1400"/>
            </a:pPr>
            <a:r>
              <a:t>Straus—chaplain of 20 years, 30-years as an EMT and paramedic, a   volunteer FF</a:t>
            </a:r>
          </a:p>
          <a:p>
            <a:pPr marL="285750" indent="-285750">
              <a:buSzPct val="100000"/>
              <a:buFont typeface="Arial"/>
              <a:buChar char="•"/>
              <a:defRPr sz="1400"/>
            </a:pPr>
          </a:p>
          <a:p>
            <a:pPr marL="285750" indent="-285750">
              <a:buSzPct val="100000"/>
              <a:buFont typeface="Arial"/>
              <a:buChar char="•"/>
              <a:defRPr sz="1400"/>
            </a:pPr>
            <a:r>
              <a:t>Anderson-Fletcher—faculty (research) at the University of Houston, volunteer FF.</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Remember you are going to see, smell, touch, hold, become angry and care about the people who ask for your help. This is not television. This is a reality of our job. It won’t happen every day. It will happen when the sun is out and in the darkness of night. You will see blood, dismembered limbs, bodies crushed beyond recognition and others. You will be expected to fix humanities problems. YOU CAN’T FIX EVERY PROBLEM. That is built into a firefighters DNA. We consider ourselves fixers. When we can’t fix things it may bother us. When? We can’t predict and we won’t know in most cases until it happens. You are not Superman. Accept the fact that you are human.</a:t>
            </a:r>
          </a:p>
          <a:p>
            <a:pPr defTabSz="457200">
              <a:lnSpc>
                <a:spcPct val="117999"/>
              </a:lnSpc>
              <a:defRPr sz="2200">
                <a:latin typeface="Helvetica Neue"/>
                <a:ea typeface="Helvetica Neue"/>
                <a:cs typeface="Helvetica Neue"/>
                <a:sym typeface="Helvetica Neue"/>
              </a:defRPr>
            </a:pPr>
          </a:p>
          <a:p>
            <a:pPr defTabSz="457200">
              <a:lnSpc>
                <a:spcPct val="117999"/>
              </a:lnSpc>
              <a:defRPr sz="2200">
                <a:latin typeface="Helvetica Neue"/>
                <a:ea typeface="Helvetica Neue"/>
                <a:cs typeface="Helvetica Neue"/>
                <a:sym typeface="Helvetica Neue"/>
              </a:defRPr>
            </a:pPr>
            <a:r>
              <a:t>Write the statistics on a board, easel and leave the statistics up for the duration of the presentation.</a:t>
            </a:r>
          </a:p>
          <a:p>
            <a:pPr defTabSz="457200">
              <a:lnSpc>
                <a:spcPct val="117999"/>
              </a:lnSpc>
              <a:defRPr sz="2200">
                <a:latin typeface="Helvetica Neue"/>
                <a:ea typeface="Helvetica Neue"/>
                <a:cs typeface="Helvetica Neue"/>
                <a:sym typeface="Helvetica Neue"/>
              </a:defRPr>
            </a:pPr>
            <a:r>
              <a:t>Page 17 </a:t>
            </a:r>
          </a:p>
          <a:p>
            <a:pPr defTabSz="457200">
              <a:lnSpc>
                <a:spcPct val="117999"/>
              </a:lnSpc>
              <a:defRPr sz="2200">
                <a:latin typeface="Helvetica Neue"/>
                <a:ea typeface="Helvetica Neue"/>
                <a:cs typeface="Helvetica Neue"/>
                <a:sym typeface="Helvetica Neue"/>
              </a:defRPr>
            </a:pPr>
            <a:r>
              <a:t>17.9% experience mental illness / US adults</a:t>
            </a:r>
          </a:p>
          <a:p>
            <a:pPr defTabSz="457200">
              <a:lnSpc>
                <a:spcPct val="117999"/>
              </a:lnSpc>
              <a:defRPr sz="2200">
                <a:latin typeface="Helvetica Neue"/>
                <a:ea typeface="Helvetica Neue"/>
                <a:cs typeface="Helvetica Neue"/>
                <a:sym typeface="Helvetica Neue"/>
              </a:defRPr>
            </a:pPr>
            <a:r>
              <a:t>18.1% anxiety disorder / PTSD, obsessive compulsive disorder and specific phobias</a:t>
            </a:r>
          </a:p>
          <a:p>
            <a:pPr defTabSz="457200">
              <a:lnSpc>
                <a:spcPct val="117999"/>
              </a:lnSpc>
              <a:defRPr sz="2200">
                <a:latin typeface="Helvetica Neue"/>
                <a:ea typeface="Helvetica Neue"/>
                <a:cs typeface="Helvetica Neue"/>
                <a:sym typeface="Helvetica Neue"/>
              </a:defRPr>
            </a:pPr>
            <a:r>
              <a:t>Ask Liz about anxiety and how it impacts daily life is it the predominant reaction to stress / worry</a:t>
            </a:r>
          </a:p>
          <a:p>
            <a:pPr defTabSz="457200">
              <a:lnSpc>
                <a:spcPct val="117999"/>
              </a:lnSpc>
              <a:defRPr sz="2200">
                <a:latin typeface="Helvetica Neue"/>
                <a:ea typeface="Helvetica Neue"/>
                <a:cs typeface="Helvetica Neue"/>
                <a:sym typeface="Helvetica Neue"/>
              </a:defRPr>
            </a:pPr>
            <a:r>
              <a:t>Suicide is the 10th leading cause of death in the US representing 1.6% of all deaths </a:t>
            </a:r>
          </a:p>
          <a:p>
            <a:pPr defTabSz="457200">
              <a:lnSpc>
                <a:spcPct val="117999"/>
              </a:lnSpc>
              <a:defRPr sz="2200">
                <a:latin typeface="Helvetica Neue"/>
                <a:ea typeface="Helvetica Neue"/>
                <a:cs typeface="Helvetica Neue"/>
                <a:sym typeface="Helvetica Neue"/>
              </a:defRPr>
            </a:pPr>
            <a:r>
              <a:t>Fire service ???? Statistics about behavioral wellness issues / </a:t>
            </a:r>
          </a:p>
          <a:p>
            <a:pPr defTabSz="457200">
              <a:lnSpc>
                <a:spcPct val="117999"/>
              </a:lnSpc>
              <a:defRPr sz="2200">
                <a:latin typeface="Helvetica Neue"/>
                <a:ea typeface="Helvetica Neue"/>
                <a:cs typeface="Helvetica Neue"/>
                <a:sym typeface="Helvetica Neue"/>
              </a:defRPr>
            </a:pPr>
            <a:r>
              <a:t>What happens - instructor discuss the bold type on page 19</a:t>
            </a:r>
          </a:p>
          <a:p>
            <a:pPr defTabSz="457200">
              <a:lnSpc>
                <a:spcPct val="117999"/>
              </a:lnSpc>
              <a:defRPr sz="2200">
                <a:latin typeface="Helvetica Neue"/>
                <a:ea typeface="Helvetica Neue"/>
                <a:cs typeface="Helvetica Neue"/>
                <a:sym typeface="Helvetica Neue"/>
              </a:defRPr>
            </a:pPr>
            <a:r>
              <a:t>Write some of the list on the board or easel pad.</a:t>
            </a:r>
          </a:p>
          <a:p>
            <a:pPr defTabSz="457200">
              <a:lnSpc>
                <a:spcPct val="117999"/>
              </a:lnSpc>
              <a:defRPr sz="2200">
                <a:latin typeface="Helvetica Neue"/>
                <a:ea typeface="Helvetica Neue"/>
                <a:cs typeface="Helvetica Neue"/>
                <a:sym typeface="Helvetica Neue"/>
              </a:defRPr>
            </a:pPr>
            <a:r>
              <a:t>Writing on the board emphasizes the importance of the information versus just showing a slide and then moving on.</a:t>
            </a:r>
          </a:p>
          <a:p>
            <a:pPr defTabSz="457200">
              <a:lnSpc>
                <a:spcPct val="117999"/>
              </a:lnSpc>
              <a:defRPr sz="2200">
                <a:latin typeface="Helvetica Neue"/>
                <a:ea typeface="Helvetica Neue"/>
                <a:cs typeface="Helvetica Neue"/>
                <a:sym typeface="Helvetica Neue"/>
              </a:defRPr>
            </a:pPr>
          </a:p>
          <a:p>
            <a:pPr defTabSz="457200">
              <a:lnSpc>
                <a:spcPct val="117999"/>
              </a:lnSpc>
              <a:defRPr sz="2200">
                <a:latin typeface="Helvetica Neue"/>
                <a:ea typeface="Helvetica Neue"/>
                <a:cs typeface="Helvetica Neue"/>
                <a:sym typeface="Helvetica Neue"/>
              </a:defRPr>
            </a:pPr>
          </a:p>
          <a:p>
            <a:pPr defTabSz="457200">
              <a:lnSpc>
                <a:spcPct val="117999"/>
              </a:lnSpc>
              <a:defRPr sz="2200">
                <a:latin typeface="Helvetica Neue"/>
                <a:ea typeface="Helvetica Neue"/>
                <a:cs typeface="Helvetica Neue"/>
                <a:sym typeface="Helvetica Neue"/>
              </a:defRPr>
            </a:pPr>
            <a:r>
              <a:t>The sad facts of suicide:</a:t>
            </a:r>
          </a:p>
          <a:p>
            <a:pPr defTabSz="457200">
              <a:lnSpc>
                <a:spcPct val="117999"/>
              </a:lnSpc>
              <a:defRPr sz="2200">
                <a:latin typeface="Helvetica Neue"/>
                <a:ea typeface="Helvetica Neue"/>
                <a:cs typeface="Helvetica Neue"/>
                <a:sym typeface="Helvetica Neue"/>
              </a:defRPr>
            </a:pPr>
            <a:r>
              <a:t>	•	An American dies by suicide every 12.95 minutes</a:t>
            </a:r>
          </a:p>
          <a:p>
            <a:pPr defTabSz="457200">
              <a:lnSpc>
                <a:spcPct val="117999"/>
              </a:lnSpc>
              <a:defRPr sz="2200">
                <a:latin typeface="Helvetica Neue"/>
                <a:ea typeface="Helvetica Neue"/>
                <a:cs typeface="Helvetica Neue"/>
                <a:sym typeface="Helvetica Neue"/>
              </a:defRPr>
            </a:pPr>
            <a:r>
              <a:t>	•	Suicide is the 10th leading cause of death in the United States</a:t>
            </a:r>
          </a:p>
          <a:p>
            <a:pPr defTabSz="457200">
              <a:lnSpc>
                <a:spcPct val="117999"/>
              </a:lnSpc>
              <a:defRPr sz="2200">
                <a:latin typeface="Helvetica Neue"/>
                <a:ea typeface="Helvetica Neue"/>
                <a:cs typeface="Helvetica Neue"/>
                <a:sym typeface="Helvetica Neue"/>
              </a:defRPr>
            </a:pPr>
            <a:r>
              <a:t>	•	 Suicide is the 2nd leading cause of death for ages 10-24</a:t>
            </a:r>
          </a:p>
          <a:p>
            <a:pPr defTabSz="457200">
              <a:lnSpc>
                <a:spcPct val="117999"/>
              </a:lnSpc>
              <a:defRPr sz="2200">
                <a:latin typeface="Helvetica Neue"/>
                <a:ea typeface="Helvetica Neue"/>
                <a:cs typeface="Helvetica Neue"/>
                <a:sym typeface="Helvetica Neue"/>
              </a:defRPr>
            </a:pPr>
            <a:r>
              <a:t>	•	Suicide is the 5th leading cause of death for ages  45-59</a:t>
            </a:r>
          </a:p>
          <a:p>
            <a:pPr defTabSz="457200">
              <a:lnSpc>
                <a:spcPct val="117999"/>
              </a:lnSpc>
              <a:defRPr sz="2200">
                <a:latin typeface="Helvetica Neue"/>
                <a:ea typeface="Helvetica Neue"/>
                <a:cs typeface="Helvetica Neue"/>
                <a:sym typeface="Helvetica Neue"/>
              </a:defRPr>
            </a:pPr>
            <a:r>
              <a:t>	•	For every woman who dies by suicide, 4 men die by suicide(but women are 3x more likely to attempt suicide).</a:t>
            </a:r>
          </a:p>
          <a:p>
            <a:pPr defTabSz="457200">
              <a:lnSpc>
                <a:spcPct val="117999"/>
              </a:lnSpc>
              <a:defRPr sz="2200">
                <a:latin typeface="Helvetica Neue"/>
                <a:ea typeface="Helvetica Neue"/>
                <a:cs typeface="Helvetica Neue"/>
                <a:sym typeface="Helvetica Neue"/>
              </a:defRPr>
            </a:pPr>
            <a:r>
              <a:t>	•	Depression is the psychiatric diagnosis most commonly associated with suicide.</a:t>
            </a:r>
          </a:p>
          <a:p>
            <a:pPr defTabSz="457200">
              <a:lnSpc>
                <a:spcPct val="117999"/>
              </a:lnSpc>
              <a:defRPr sz="2200">
                <a:latin typeface="Helvetica Neue"/>
                <a:ea typeface="Helvetica Neue"/>
                <a:cs typeface="Helvetica Neue"/>
                <a:sym typeface="Helvetica Neue"/>
              </a:defRPr>
            </a:pPr>
            <a:r>
              <a:t>	•	Each day in our nation there are an average of over 5,400 attempts by young people grades 7-12.</a:t>
            </a:r>
          </a:p>
          <a:p>
            <a:pPr defTabSz="457200">
              <a:lnSpc>
                <a:spcPct val="117999"/>
              </a:lnSpc>
              <a:defRPr sz="2200">
                <a:latin typeface="Helvetica Neue"/>
                <a:ea typeface="Helvetica Neue"/>
                <a:cs typeface="Helvetica Neue"/>
                <a:sym typeface="Helvetica Neue"/>
              </a:defRPr>
            </a:pPr>
            <a:r>
              <a:t>	•	Four out of five teen suicide attempts occurred after clear warning signs</a:t>
            </a:r>
          </a:p>
          <a:p>
            <a:pPr defTabSz="457200">
              <a:lnSpc>
                <a:spcPct val="117999"/>
              </a:lnSpc>
              <a:defRPr sz="2200">
                <a:latin typeface="Helvetica Neue"/>
                <a:ea typeface="Helvetica Neue"/>
                <a:cs typeface="Helvetica Neue"/>
                <a:sym typeface="Helvetica Neue"/>
              </a:defRPr>
            </a:pPr>
            <a:r>
              <a:t>	•	Lesbian, gay, and bisexual youth are more than twice as likely to have attempted suicide as their heterosexual peers.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hape 505"/>
          <p:cNvSpPr/>
          <p:nvPr>
            <p:ph type="sldImg"/>
          </p:nvPr>
        </p:nvSpPr>
        <p:spPr>
          <a:prstGeom prst="rect">
            <a:avLst/>
          </a:prstGeom>
        </p:spPr>
        <p:txBody>
          <a:bodyPr/>
          <a:lstStyle/>
          <a:p>
            <a:pPr/>
          </a:p>
        </p:txBody>
      </p:sp>
      <p:sp>
        <p:nvSpPr>
          <p:cNvPr id="506" name="Shape 506"/>
          <p:cNvSpPr/>
          <p:nvPr>
            <p:ph type="body" sz="quarter" idx="1"/>
          </p:nvPr>
        </p:nvSpPr>
        <p:spPr>
          <a:prstGeom prst="rect">
            <a:avLst/>
          </a:prstGeom>
        </p:spPr>
        <p:txBody>
          <a:bodyPr/>
          <a:lstStyle/>
          <a:p>
            <a:pPr>
              <a:defRPr sz="1400"/>
            </a:pPr>
            <a:r>
              <a:t>Page 18, 19 and 20 of the YRR</a:t>
            </a:r>
          </a:p>
          <a:p>
            <a:pPr>
              <a:defRPr sz="1400"/>
            </a:pPr>
            <a:r>
              <a:t>The triggers can evoke negative memories:</a:t>
            </a:r>
          </a:p>
          <a:p>
            <a:pPr>
              <a:defRPr sz="1400"/>
            </a:pPr>
            <a:r>
              <a:t>Smell – Flower scent reminds you of a funeral/death of a loved one.</a:t>
            </a:r>
          </a:p>
          <a:p>
            <a:pPr>
              <a:defRPr sz="1400"/>
            </a:pPr>
            <a:r>
              <a:t>Sounds- car back fire reminds you of a gunshot victim.</a:t>
            </a:r>
          </a:p>
          <a:p>
            <a:pPr>
              <a:defRPr sz="1400"/>
            </a:pPr>
            <a:r>
              <a:t>Visual – Child’s Xbox game violence reminds you of a gruesome accident scene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hape 519"/>
          <p:cNvSpPr/>
          <p:nvPr>
            <p:ph type="sldImg"/>
          </p:nvPr>
        </p:nvSpPr>
        <p:spPr>
          <a:prstGeom prst="rect">
            <a:avLst/>
          </a:prstGeom>
        </p:spPr>
        <p:txBody>
          <a:bodyPr/>
          <a:lstStyle/>
          <a:p>
            <a:pPr/>
          </a:p>
        </p:txBody>
      </p:sp>
      <p:sp>
        <p:nvSpPr>
          <p:cNvPr id="520" name="Shape 520"/>
          <p:cNvSpPr/>
          <p:nvPr>
            <p:ph type="body" sz="quarter" idx="1"/>
          </p:nvPr>
        </p:nvSpPr>
        <p:spPr>
          <a:prstGeom prst="rect">
            <a:avLst/>
          </a:prstGeom>
        </p:spPr>
        <p:txBody>
          <a:bodyPr/>
          <a:lstStyle/>
          <a:p>
            <a:pPr>
              <a:defRPr b="1" cap="all"/>
            </a:pPr>
            <a:r>
              <a:t>CBS/AP</a:t>
            </a:r>
            <a:r>
              <a:rPr b="0" cap="none"/>
              <a:t> </a:t>
            </a:r>
            <a:r>
              <a:rPr b="0" cap="none" i="1"/>
              <a:t>November 10, 2009, 9:24 AM</a:t>
            </a:r>
          </a:p>
          <a:p>
            <a:pPr>
              <a:defRPr b="1"/>
            </a:pPr>
            <a:r>
              <a:t>Brain Scans Show PTSD Not Just Mental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p>
            <a:pPr/>
            <a:r>
              <a:t>Instructor notes:</a:t>
            </a:r>
          </a:p>
          <a:p>
            <a:pPr/>
            <a:r>
              <a:t>Were the support systems of value? In what way?</a:t>
            </a:r>
          </a:p>
          <a:p>
            <a:pPr/>
            <a:r>
              <a:t>If the support system was not helpful why not?</a:t>
            </a:r>
          </a:p>
          <a:p>
            <a:pPr/>
          </a:p>
          <a:p>
            <a:pPr/>
            <a:r>
              <a:t>Page 25 Support Model and Infrastructure</a:t>
            </a:r>
          </a:p>
          <a:p>
            <a:pPr>
              <a:defRPr sz="1400"/>
            </a:pPr>
            <a:r>
              <a:t>Ask the students to look at page 25 of the yellow ribbon report under support model and infrastructure give them 2 minutes to read the information about the different programs.</a:t>
            </a:r>
          </a:p>
          <a:p>
            <a:pPr>
              <a:defRPr sz="1400"/>
            </a:pPr>
            <a:r>
              <a:t>After the reading is done / ask about the programs available locally and how to access them.</a:t>
            </a:r>
          </a:p>
          <a:p>
            <a:pPr>
              <a:defRPr sz="1400"/>
            </a:pPr>
            <a:r>
              <a:t>This slide requires the instructor to complete research before the presentation on what is available for his/her specific fire department and how to access.</a:t>
            </a:r>
          </a:p>
          <a:p>
            <a:pPr>
              <a:defRPr sz="1400"/>
            </a:pPr>
          </a:p>
          <a:p>
            <a:pPr>
              <a:defRPr sz="1400"/>
            </a:pPr>
            <a:r>
              <a:t>Peer-support</a:t>
            </a:r>
          </a:p>
          <a:p>
            <a:pPr>
              <a:defRPr sz="1400"/>
            </a:pPr>
            <a:r>
              <a:t>Chaplaincy</a:t>
            </a:r>
          </a:p>
          <a:p>
            <a:pPr>
              <a:defRPr sz="1400"/>
            </a:pPr>
            <a:r>
              <a:t>EAP</a:t>
            </a:r>
          </a:p>
          <a:p>
            <a:pPr>
              <a:defRPr sz="1400"/>
            </a:pPr>
            <a:r>
              <a:t>Behavioral Health resources</a:t>
            </a:r>
          </a:p>
          <a:p>
            <a:pPr>
              <a:defRPr sz="1400"/>
            </a:pPr>
            <a:r>
              <a:t>Treatment programs</a:t>
            </a:r>
          </a:p>
          <a:p>
            <a:pPr>
              <a:defRPr sz="1400"/>
            </a:pPr>
            <a:r>
              <a:t>Other organizations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hape 566"/>
          <p:cNvSpPr/>
          <p:nvPr>
            <p:ph type="sldImg"/>
          </p:nvPr>
        </p:nvSpPr>
        <p:spPr>
          <a:prstGeom prst="rect">
            <a:avLst/>
          </a:prstGeom>
        </p:spPr>
        <p:txBody>
          <a:bodyPr/>
          <a:lstStyle/>
          <a:p>
            <a:pPr/>
          </a:p>
        </p:txBody>
      </p:sp>
      <p:sp>
        <p:nvSpPr>
          <p:cNvPr id="567" name="Shape 567"/>
          <p:cNvSpPr/>
          <p:nvPr>
            <p:ph type="body" sz="quarter" idx="1"/>
          </p:nvPr>
        </p:nvSpPr>
        <p:spPr>
          <a:prstGeom prst="rect">
            <a:avLst/>
          </a:prstGeom>
        </p:spPr>
        <p:txBody>
          <a:bodyPr/>
          <a:lstStyle/>
          <a:p>
            <a:pPr>
              <a:defRPr sz="1400"/>
            </a:pPr>
            <a:r>
              <a:t>How to Talk About Suicide</a:t>
            </a:r>
          </a:p>
          <a:p>
            <a:pPr>
              <a:defRPr sz="1400"/>
            </a:pPr>
            <a:r>
              <a:t>Recognizing and Responding to Suicide</a:t>
            </a:r>
          </a:p>
          <a:p>
            <a:pPr>
              <a:defRPr sz="1400"/>
            </a:pPr>
          </a:p>
          <a:p>
            <a:pPr>
              <a:defRPr sz="1400"/>
            </a:pPr>
            <a:r>
              <a:t>A man and woman talking.</a:t>
            </a:r>
          </a:p>
          <a:p>
            <a:pPr>
              <a:defRPr sz="1400"/>
            </a:pPr>
            <a:r>
              <a:t>Suicide occurs across and within all races and cultures. Within Indian Country, the rates are higher than in the general population. The subject of suicide carries the stigmas of depression and death, the fear that just talking about it will make it happen, and other stigmas, including:</a:t>
            </a:r>
          </a:p>
          <a:p>
            <a:pPr>
              <a:defRPr sz="1400"/>
            </a:pPr>
          </a:p>
          <a:p>
            <a:pPr>
              <a:defRPr sz="1400"/>
            </a:pPr>
            <a:r>
              <a:t>Suicide is a cry for help</a:t>
            </a:r>
          </a:p>
          <a:p>
            <a:pPr>
              <a:defRPr sz="1400"/>
            </a:pPr>
            <a:r>
              <a:t>When a person decides to end his or her life, there is nothing that can be done to stop him or her</a:t>
            </a:r>
          </a:p>
          <a:p>
            <a:pPr>
              <a:defRPr sz="1400"/>
            </a:pPr>
            <a:r>
              <a:t>A person won't commit suicide if he or she has children, just bought a new car, or is just having a "difficult time"</a:t>
            </a:r>
          </a:p>
          <a:p>
            <a:pPr>
              <a:defRPr sz="1400"/>
            </a:pPr>
            <a:r>
              <a:t>The reality is that suicide is preventable, and help is available.</a:t>
            </a:r>
          </a:p>
          <a:p>
            <a:pPr>
              <a:defRPr sz="1400"/>
            </a:pPr>
          </a:p>
          <a:p>
            <a:pPr>
              <a:defRPr sz="1400"/>
            </a:pPr>
            <a:r>
              <a:t>People may not show any signs of the intent to kill themselves before they commit suicide. But there are behaviors that may indicate a person is at risk for killing themselves, and it is important to be aware of warning signs and risk factors. If you notice any warning signs for suicide, starting a conversation with the person may save their life.</a:t>
            </a:r>
          </a:p>
          <a:p>
            <a:pPr>
              <a:defRPr sz="1400"/>
            </a:pPr>
          </a:p>
          <a:p>
            <a:pPr>
              <a:defRPr sz="1400"/>
            </a:pPr>
            <a:r>
              <a:t>Learn to recognize the warning signs:</a:t>
            </a:r>
          </a:p>
          <a:p>
            <a:pPr>
              <a:defRPr sz="1400"/>
            </a:pPr>
          </a:p>
          <a:p>
            <a:pPr>
              <a:defRPr sz="1400"/>
            </a:pPr>
            <a:r>
              <a:t>Hopelessness; feeling like there is no way out</a:t>
            </a:r>
          </a:p>
          <a:p>
            <a:pPr>
              <a:defRPr sz="1400"/>
            </a:pPr>
            <a:r>
              <a:t>Anxiety, agitation, sleeplessness, or mood swings</a:t>
            </a:r>
          </a:p>
          <a:p>
            <a:pPr>
              <a:defRPr sz="1400"/>
            </a:pPr>
            <a:r>
              <a:t>Feeling like there is no reason to live</a:t>
            </a:r>
          </a:p>
          <a:p>
            <a:pPr>
              <a:defRPr sz="1400"/>
            </a:pPr>
            <a:r>
              <a:t>Rage or anger</a:t>
            </a:r>
          </a:p>
          <a:p>
            <a:pPr>
              <a:defRPr sz="1400"/>
            </a:pPr>
            <a:r>
              <a:t>Engaging in risky activities</a:t>
            </a:r>
          </a:p>
          <a:p>
            <a:pPr>
              <a:defRPr sz="1400"/>
            </a:pPr>
            <a:r>
              <a:t>Increasing alcohol or drug abuse</a:t>
            </a:r>
          </a:p>
          <a:p>
            <a:pPr>
              <a:defRPr sz="1400"/>
            </a:pPr>
            <a:r>
              <a:t>Withdrawing from family and friends</a:t>
            </a:r>
          </a:p>
          <a:p>
            <a:pPr>
              <a:defRPr sz="1400"/>
            </a:pPr>
            <a:r>
              <a:t>The presence of any of the following signs requires immediate attention:</a:t>
            </a:r>
          </a:p>
          <a:p>
            <a:pPr>
              <a:defRPr sz="1400"/>
            </a:pPr>
          </a:p>
          <a:p>
            <a:pPr>
              <a:defRPr sz="1400"/>
            </a:pPr>
            <a:r>
              <a:t>Thinking about hurting or killing themselves</a:t>
            </a:r>
          </a:p>
          <a:p>
            <a:pPr>
              <a:defRPr sz="1400"/>
            </a:pPr>
            <a:r>
              <a:t>Looking for ways to die</a:t>
            </a:r>
          </a:p>
          <a:p>
            <a:pPr>
              <a:defRPr sz="1400"/>
            </a:pPr>
            <a:r>
              <a:t>Talking about death, dying, or suicide</a:t>
            </a:r>
          </a:p>
          <a:p>
            <a:pPr>
              <a:defRPr sz="1400"/>
            </a:pPr>
            <a:r>
              <a:t>Self-destructive or risk taking behavior, especially when it involves alcohol, drugs, or weapons</a:t>
            </a:r>
          </a:p>
          <a:p>
            <a:pPr>
              <a:defRPr sz="1400"/>
            </a:pPr>
            <a:r>
              <a:t>Resources:</a:t>
            </a:r>
          </a:p>
          <a:p>
            <a:pPr>
              <a:defRPr sz="1400"/>
            </a:pPr>
          </a:p>
          <a:p>
            <a:pPr>
              <a:defRPr sz="1400"/>
            </a:pPr>
            <a:r>
              <a:t>Recognizing and Responding to Suicide Risk in Primary Care (RRSR-PC)  </a:t>
            </a:r>
          </a:p>
          <a:p>
            <a:pPr>
              <a:defRPr sz="1400"/>
            </a:pPr>
            <a:r>
              <a:t>Veterans Crisis Line  </a:t>
            </a:r>
          </a:p>
          <a:p>
            <a:pPr>
              <a:defRPr sz="1400"/>
            </a:pPr>
            <a:r>
              <a:t>National Suicide Prevention Lifeline  </a:t>
            </a:r>
          </a:p>
          <a:p>
            <a:pPr>
              <a:defRPr sz="1400"/>
            </a:pPr>
            <a:r>
              <a:t>How to Begin the Conversation</a:t>
            </a:r>
          </a:p>
          <a:p>
            <a:pPr>
              <a:defRPr sz="1400"/>
            </a:pPr>
          </a:p>
          <a:p>
            <a:pPr>
              <a:defRPr sz="1400"/>
            </a:pPr>
            <a:r>
              <a:t>Before talking with someone you are concerned about, have suicide crisis resources available, such as the National Suicide Prevention Lifeline number, 1-800-273-8255 (TALK), or numbers and addresses of local crisis lines or treatment centers. Mention what signs prompted you to ask about how they are feeling. Mention the warning signs that prompted you to ask the person about how they are feeling, the words used, or behavior displayed (signs make it more difficult to deny that something is wrong).</a:t>
            </a:r>
          </a:p>
          <a:p>
            <a:pPr>
              <a:defRPr sz="1400"/>
            </a:pPr>
          </a:p>
          <a:p>
            <a:pPr>
              <a:defRPr sz="1400"/>
            </a:pPr>
            <a:r>
              <a:t>Ask the Question</a:t>
            </a:r>
          </a:p>
          <a:p>
            <a:pPr>
              <a:defRPr sz="1400"/>
            </a:pPr>
          </a:p>
          <a:p>
            <a:pPr>
              <a:defRPr sz="1400"/>
            </a:pPr>
            <a:r>
              <a:t>Ask directly about suicide. Ask the question in such a way that is natural and flows over the course of the conversation. Ask the question in a way that gives you a "yes" or "no" answer. Don't wait to ask the question when the person is halfway out the door. Asking directly and using the word "suicide" establishes that you and the at-risk person are talking about the same thing, and lets them know you are not afraid to talk about it. Ask:</a:t>
            </a:r>
          </a:p>
          <a:p>
            <a:pPr>
              <a:defRPr sz="1400"/>
            </a:pPr>
          </a:p>
          <a:p>
            <a:pPr>
              <a:defRPr sz="1400"/>
            </a:pPr>
            <a:r>
              <a:t>"Are you thinking about killing yourself?"</a:t>
            </a:r>
          </a:p>
          <a:p>
            <a:pPr>
              <a:defRPr sz="1400"/>
            </a:pPr>
          </a:p>
          <a:p>
            <a:pPr>
              <a:defRPr sz="1400"/>
            </a:pPr>
            <a:r>
              <a:t>or</a:t>
            </a:r>
          </a:p>
          <a:p>
            <a:pPr>
              <a:defRPr sz="1400"/>
            </a:pPr>
          </a:p>
          <a:p>
            <a:pPr>
              <a:defRPr sz="1400"/>
            </a:pPr>
            <a:r>
              <a:t>"Are you thinking about ending your life?"</a:t>
            </a:r>
          </a:p>
          <a:p>
            <a:pPr>
              <a:defRPr sz="1400"/>
            </a:pPr>
          </a:p>
          <a:p>
            <a:pPr>
              <a:defRPr sz="1400"/>
            </a:pPr>
            <a:r>
              <a:t>How NOT to Ask the Question</a:t>
            </a:r>
          </a:p>
          <a:p>
            <a:pPr>
              <a:defRPr sz="1400"/>
            </a:pPr>
          </a:p>
          <a:p>
            <a:pPr>
              <a:defRPr sz="1400"/>
            </a:pPr>
            <a:r>
              <a:t>"You're not thinking about killing yourself, are you?"</a:t>
            </a:r>
          </a:p>
          <a:p>
            <a:pPr>
              <a:defRPr sz="1400"/>
            </a:pPr>
          </a:p>
          <a:p>
            <a:pPr>
              <a:defRPr sz="1400"/>
            </a:pPr>
            <a:r>
              <a:t>Do not ask the question as though you are looking for a "no" answer. Asking the question in this manner tells the person that although you assume they are suicidal, you want and will accept a denial.</a:t>
            </a:r>
          </a:p>
          <a:p>
            <a:pPr>
              <a:defRPr sz="1400"/>
            </a:pPr>
          </a:p>
          <a:p>
            <a:pPr>
              <a:defRPr sz="1400"/>
            </a:pPr>
            <a:r>
              <a:t>Validate the Person' Experience:</a:t>
            </a:r>
          </a:p>
          <a:p>
            <a:pPr>
              <a:defRPr sz="1400"/>
            </a:pPr>
          </a:p>
          <a:p>
            <a:pPr>
              <a:defRPr sz="1400"/>
            </a:pPr>
            <a:r>
              <a:t>Talk openly</a:t>
            </a:r>
          </a:p>
          <a:p>
            <a:pPr>
              <a:defRPr sz="1400"/>
            </a:pPr>
            <a:r>
              <a:t>Don't panic</a:t>
            </a:r>
          </a:p>
          <a:p>
            <a:pPr>
              <a:defRPr sz="1400"/>
            </a:pPr>
            <a:r>
              <a:t>Be willing to listen and allow emotional expression</a:t>
            </a:r>
          </a:p>
          <a:p>
            <a:pPr>
              <a:defRPr sz="1400"/>
            </a:pPr>
            <a:r>
              <a:t>Recognize that the situation is serious</a:t>
            </a:r>
          </a:p>
          <a:p>
            <a:pPr>
              <a:defRPr sz="1400"/>
            </a:pPr>
            <a:r>
              <a:t>Don't pass judgment</a:t>
            </a:r>
          </a:p>
          <a:p>
            <a:pPr>
              <a:defRPr sz="1400"/>
            </a:pPr>
            <a:r>
              <a:t>Reassure that help is available</a:t>
            </a:r>
          </a:p>
          <a:p>
            <a:pPr>
              <a:defRPr sz="1400"/>
            </a:pPr>
            <a:r>
              <a:t>Don't promise secrecy</a:t>
            </a:r>
          </a:p>
          <a:p>
            <a:pPr>
              <a:defRPr sz="1400"/>
            </a:pPr>
            <a:r>
              <a:t>Don't leave the person alone</a:t>
            </a:r>
          </a:p>
          <a:p>
            <a:pPr>
              <a:defRPr sz="1400"/>
            </a:pPr>
            <a:r>
              <a:t>Get Help</a:t>
            </a:r>
          </a:p>
          <a:p>
            <a:pPr>
              <a:defRPr sz="1400"/>
            </a:pPr>
          </a:p>
          <a:p>
            <a:pPr>
              <a:defRPr sz="1400"/>
            </a:pPr>
            <a:r>
              <a:t>Share available resources with the person. Be willing to make the call, or take part in the call to the National Suicide Prevention Lifeline  at 1-800-273-8255 (Talk). The toll-free confidential Lifeline is available 24 hours a day, seven days a week.</a:t>
            </a:r>
          </a:p>
          <a:p>
            <a:pPr>
              <a:defRPr sz="1400"/>
            </a:pPr>
          </a:p>
          <a:p>
            <a:pPr>
              <a:defRPr sz="1400"/>
            </a:pPr>
            <a:r>
              <a:t>Let the person know that you are willing to go with them to see a professional when they are ready. If you feel the situation is critical, take the person the closest Emergency Room or call 9-1-1. Do not put yourself in danger; if at any time during the process you are concerned about your own safety, or that the person may harm others, call 9-1-1.</a:t>
            </a:r>
          </a:p>
          <a:p>
            <a:pPr>
              <a:defRPr sz="1400"/>
            </a:pPr>
          </a:p>
          <a:p>
            <a:pPr>
              <a:defRPr sz="1400"/>
            </a:pPr>
            <a:r>
              <a:t>Never negotiate with a person who has a gun, call 9-1-1 and leave the area.</a:t>
            </a:r>
          </a:p>
          <a:p>
            <a:pPr>
              <a:defRPr sz="1400"/>
            </a:pPr>
          </a:p>
          <a:p>
            <a:pPr>
              <a:defRPr sz="1400"/>
            </a:pPr>
            <a:r>
              <a:t>If the person has done harm to him or herself in any way, call 9-1-1.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hape 612"/>
          <p:cNvSpPr/>
          <p:nvPr>
            <p:ph type="sldImg"/>
          </p:nvPr>
        </p:nvSpPr>
        <p:spPr>
          <a:prstGeom prst="rect">
            <a:avLst/>
          </a:prstGeom>
        </p:spPr>
        <p:txBody>
          <a:bodyPr/>
          <a:lstStyle/>
          <a:p>
            <a:pPr/>
          </a:p>
        </p:txBody>
      </p:sp>
      <p:sp>
        <p:nvSpPr>
          <p:cNvPr id="613" name="Shape 613"/>
          <p:cNvSpPr/>
          <p:nvPr>
            <p:ph type="body" sz="quarter" idx="1"/>
          </p:nvPr>
        </p:nvSpPr>
        <p:spPr>
          <a:prstGeom prst="rect">
            <a:avLst/>
          </a:prstGeom>
        </p:spPr>
        <p:txBody>
          <a:bodyPr/>
          <a:lstStyle/>
          <a:p>
            <a:pPr>
              <a:defRPr sz="1400"/>
            </a:pPr>
            <a:r>
              <a:t>How to Talk About Suicide</a:t>
            </a:r>
          </a:p>
          <a:p>
            <a:pPr>
              <a:defRPr sz="1400"/>
            </a:pPr>
            <a:r>
              <a:t>Recognizing and Responding to Suicide</a:t>
            </a:r>
          </a:p>
          <a:p>
            <a:pPr>
              <a:defRPr sz="1400"/>
            </a:pPr>
          </a:p>
          <a:p>
            <a:pPr>
              <a:defRPr sz="1400"/>
            </a:pPr>
            <a:r>
              <a:t>A man and woman talking.</a:t>
            </a:r>
          </a:p>
          <a:p>
            <a:pPr>
              <a:defRPr sz="1400"/>
            </a:pPr>
            <a:r>
              <a:t>Suicide occurs across and within all races and cultures. Within Indian Country, the rates are higher than in the general population. The subject of suicide carries the stigmas of depression and death, the fear that just talking about it will make it happen, and other stigmas, including:</a:t>
            </a:r>
          </a:p>
          <a:p>
            <a:pPr>
              <a:defRPr sz="1400"/>
            </a:pPr>
          </a:p>
          <a:p>
            <a:pPr>
              <a:defRPr sz="1400"/>
            </a:pPr>
            <a:r>
              <a:t>Suicide is a cry for help</a:t>
            </a:r>
          </a:p>
          <a:p>
            <a:pPr>
              <a:defRPr sz="1400"/>
            </a:pPr>
            <a:r>
              <a:t>When a person decides to end his or her life, there is nothing that can be done to stop him or her</a:t>
            </a:r>
          </a:p>
          <a:p>
            <a:pPr>
              <a:defRPr sz="1400"/>
            </a:pPr>
            <a:r>
              <a:t>A person won't commit suicide if he or she has children, just bought a new car, or is just having a "difficult time"</a:t>
            </a:r>
          </a:p>
          <a:p>
            <a:pPr>
              <a:defRPr sz="1400"/>
            </a:pPr>
            <a:r>
              <a:t>The reality is that suicide is preventable, and help is available.</a:t>
            </a:r>
          </a:p>
          <a:p>
            <a:pPr>
              <a:defRPr sz="1400"/>
            </a:pPr>
          </a:p>
          <a:p>
            <a:pPr>
              <a:defRPr sz="1400"/>
            </a:pPr>
            <a:r>
              <a:t>People may not show any signs of the intent to kill themselves before they commit suicide. But there are behaviors that may indicate a person is at risk for killing themselves, and it is important to be aware of warning signs and risk factors. If you notice any warning signs for suicide, starting a conversation with the person may save their life.</a:t>
            </a:r>
          </a:p>
          <a:p>
            <a:pPr>
              <a:defRPr sz="1400"/>
            </a:pPr>
          </a:p>
          <a:p>
            <a:pPr>
              <a:defRPr sz="1400"/>
            </a:pPr>
            <a:r>
              <a:t>Learn to recognize the warning signs:</a:t>
            </a:r>
          </a:p>
          <a:p>
            <a:pPr>
              <a:defRPr sz="1400"/>
            </a:pPr>
          </a:p>
          <a:p>
            <a:pPr>
              <a:defRPr sz="1400"/>
            </a:pPr>
            <a:r>
              <a:t>Hopelessness; feeling like there is no way out</a:t>
            </a:r>
          </a:p>
          <a:p>
            <a:pPr>
              <a:defRPr sz="1400"/>
            </a:pPr>
            <a:r>
              <a:t>Anxiety, agitation, sleeplessness, or mood swings</a:t>
            </a:r>
          </a:p>
          <a:p>
            <a:pPr>
              <a:defRPr sz="1400"/>
            </a:pPr>
            <a:r>
              <a:t>Feeling like there is no reason to live</a:t>
            </a:r>
          </a:p>
          <a:p>
            <a:pPr>
              <a:defRPr sz="1400"/>
            </a:pPr>
            <a:r>
              <a:t>Rage or anger</a:t>
            </a:r>
          </a:p>
          <a:p>
            <a:pPr>
              <a:defRPr sz="1400"/>
            </a:pPr>
            <a:r>
              <a:t>Engaging in risky activities</a:t>
            </a:r>
          </a:p>
          <a:p>
            <a:pPr>
              <a:defRPr sz="1400"/>
            </a:pPr>
            <a:r>
              <a:t>Increasing alcohol or drug abuse</a:t>
            </a:r>
          </a:p>
          <a:p>
            <a:pPr>
              <a:defRPr sz="1400"/>
            </a:pPr>
            <a:r>
              <a:t>Withdrawing from family and friends</a:t>
            </a:r>
          </a:p>
          <a:p>
            <a:pPr>
              <a:defRPr sz="1400"/>
            </a:pPr>
            <a:r>
              <a:t>The presence of any of the following signs requires immediate attention:</a:t>
            </a:r>
          </a:p>
          <a:p>
            <a:pPr>
              <a:defRPr sz="1400"/>
            </a:pPr>
          </a:p>
          <a:p>
            <a:pPr>
              <a:defRPr sz="1400"/>
            </a:pPr>
            <a:r>
              <a:t>Thinking about hurting or killing themselves</a:t>
            </a:r>
          </a:p>
          <a:p>
            <a:pPr>
              <a:defRPr sz="1400"/>
            </a:pPr>
            <a:r>
              <a:t>Looking for ways to die</a:t>
            </a:r>
          </a:p>
          <a:p>
            <a:pPr>
              <a:defRPr sz="1400"/>
            </a:pPr>
            <a:r>
              <a:t>Talking about death, dying, or suicide</a:t>
            </a:r>
          </a:p>
          <a:p>
            <a:pPr>
              <a:defRPr sz="1400"/>
            </a:pPr>
            <a:r>
              <a:t>Self-destructive or risk taking behavior, especially when it involves alcohol, drugs, or weapons</a:t>
            </a:r>
          </a:p>
          <a:p>
            <a:pPr>
              <a:defRPr sz="1400"/>
            </a:pPr>
            <a:r>
              <a:t>Resources:</a:t>
            </a:r>
          </a:p>
          <a:p>
            <a:pPr>
              <a:defRPr sz="1400"/>
            </a:pPr>
          </a:p>
          <a:p>
            <a:pPr>
              <a:defRPr sz="1400"/>
            </a:pPr>
            <a:r>
              <a:t>Recognizing and Responding to Suicide Risk in Primary Care (RRSR-PC)  </a:t>
            </a:r>
          </a:p>
          <a:p>
            <a:pPr>
              <a:defRPr sz="1400"/>
            </a:pPr>
            <a:r>
              <a:t>Veterans Crisis Line  </a:t>
            </a:r>
          </a:p>
          <a:p>
            <a:pPr>
              <a:defRPr sz="1400"/>
            </a:pPr>
            <a:r>
              <a:t>National Suicide Prevention Lifeline  </a:t>
            </a:r>
          </a:p>
          <a:p>
            <a:pPr>
              <a:defRPr sz="1400"/>
            </a:pPr>
            <a:r>
              <a:t>How to Begin the Conversation</a:t>
            </a:r>
          </a:p>
          <a:p>
            <a:pPr>
              <a:defRPr sz="1400"/>
            </a:pPr>
          </a:p>
          <a:p>
            <a:pPr>
              <a:defRPr sz="1400"/>
            </a:pPr>
            <a:r>
              <a:t>Before talking with someone you are concerned about, have suicide crisis resources available, such as the National Suicide Prevention Lifeline number, 1-800-273-8255 (TALK), or numbers and addresses of local crisis lines or treatment centers. Mention what signs prompted you to ask about how they are feeling. Mention the warning signs that prompted you to ask the person about how they are feeling, the words used, or behavior displayed (signs make it more difficult to deny that something is wrong).</a:t>
            </a:r>
          </a:p>
          <a:p>
            <a:pPr>
              <a:defRPr sz="1400"/>
            </a:pPr>
          </a:p>
          <a:p>
            <a:pPr>
              <a:defRPr sz="1400"/>
            </a:pPr>
            <a:r>
              <a:t>Ask the Question</a:t>
            </a:r>
          </a:p>
          <a:p>
            <a:pPr>
              <a:defRPr sz="1400"/>
            </a:pPr>
          </a:p>
          <a:p>
            <a:pPr>
              <a:defRPr sz="1400"/>
            </a:pPr>
            <a:r>
              <a:t>Ask directly about suicide. Ask the question in such a way that is natural and flows over the course of the conversation. Ask the question in a way that gives you a "yes" or "no" answer. Don't wait to ask the question when the person is halfway out the door. Asking directly and using the word "suicide" establishes that you and the at-risk person are talking about the same thing, and lets them know you are not afraid to talk about it. Ask:</a:t>
            </a:r>
          </a:p>
          <a:p>
            <a:pPr>
              <a:defRPr sz="1400"/>
            </a:pPr>
          </a:p>
          <a:p>
            <a:pPr>
              <a:defRPr sz="1400"/>
            </a:pPr>
            <a:r>
              <a:t>"Are you thinking about killing yourself?"</a:t>
            </a:r>
          </a:p>
          <a:p>
            <a:pPr>
              <a:defRPr sz="1400"/>
            </a:pPr>
          </a:p>
          <a:p>
            <a:pPr>
              <a:defRPr sz="1400"/>
            </a:pPr>
            <a:r>
              <a:t>or</a:t>
            </a:r>
          </a:p>
          <a:p>
            <a:pPr>
              <a:defRPr sz="1400"/>
            </a:pPr>
          </a:p>
          <a:p>
            <a:pPr>
              <a:defRPr sz="1400"/>
            </a:pPr>
            <a:r>
              <a:t>"Are you thinking about ending your life?"</a:t>
            </a:r>
          </a:p>
          <a:p>
            <a:pPr>
              <a:defRPr sz="1400"/>
            </a:pPr>
          </a:p>
          <a:p>
            <a:pPr>
              <a:defRPr sz="1400"/>
            </a:pPr>
            <a:r>
              <a:t>How NOT to Ask the Question</a:t>
            </a:r>
          </a:p>
          <a:p>
            <a:pPr>
              <a:defRPr sz="1400"/>
            </a:pPr>
          </a:p>
          <a:p>
            <a:pPr>
              <a:defRPr sz="1400"/>
            </a:pPr>
            <a:r>
              <a:t>"You're not thinking about killing yourself, are you?"</a:t>
            </a:r>
          </a:p>
          <a:p>
            <a:pPr>
              <a:defRPr sz="1400"/>
            </a:pPr>
          </a:p>
          <a:p>
            <a:pPr>
              <a:defRPr sz="1400"/>
            </a:pPr>
            <a:r>
              <a:t>Do not ask the question as though you are looking for a "no" answer. Asking the question in this manner tells the person that although you assume they are suicidal, you want and will accept a denial.</a:t>
            </a:r>
          </a:p>
          <a:p>
            <a:pPr>
              <a:defRPr sz="1400"/>
            </a:pPr>
          </a:p>
          <a:p>
            <a:pPr>
              <a:defRPr sz="1400"/>
            </a:pPr>
            <a:r>
              <a:t>Validate the Person' Experience:</a:t>
            </a:r>
          </a:p>
          <a:p>
            <a:pPr>
              <a:defRPr sz="1400"/>
            </a:pPr>
          </a:p>
          <a:p>
            <a:pPr>
              <a:defRPr sz="1400"/>
            </a:pPr>
            <a:r>
              <a:t>Talk openly</a:t>
            </a:r>
          </a:p>
          <a:p>
            <a:pPr>
              <a:defRPr sz="1400"/>
            </a:pPr>
            <a:r>
              <a:t>Don't panic</a:t>
            </a:r>
          </a:p>
          <a:p>
            <a:pPr>
              <a:defRPr sz="1400"/>
            </a:pPr>
            <a:r>
              <a:t>Be willing to listen and allow emotional expression</a:t>
            </a:r>
          </a:p>
          <a:p>
            <a:pPr>
              <a:defRPr sz="1400"/>
            </a:pPr>
            <a:r>
              <a:t>Recognize that the situation is serious</a:t>
            </a:r>
          </a:p>
          <a:p>
            <a:pPr>
              <a:defRPr sz="1400"/>
            </a:pPr>
            <a:r>
              <a:t>Don't pass judgment</a:t>
            </a:r>
          </a:p>
          <a:p>
            <a:pPr>
              <a:defRPr sz="1400"/>
            </a:pPr>
            <a:r>
              <a:t>Reassure that help is available</a:t>
            </a:r>
          </a:p>
          <a:p>
            <a:pPr>
              <a:defRPr sz="1400"/>
            </a:pPr>
            <a:r>
              <a:t>Don't promise secrecy</a:t>
            </a:r>
          </a:p>
          <a:p>
            <a:pPr>
              <a:defRPr sz="1400"/>
            </a:pPr>
            <a:r>
              <a:t>Don't leave the person alone</a:t>
            </a:r>
          </a:p>
          <a:p>
            <a:pPr>
              <a:defRPr sz="1400"/>
            </a:pPr>
            <a:r>
              <a:t>Get Help</a:t>
            </a:r>
          </a:p>
          <a:p>
            <a:pPr>
              <a:defRPr sz="1400"/>
            </a:pPr>
          </a:p>
          <a:p>
            <a:pPr>
              <a:defRPr sz="1400"/>
            </a:pPr>
            <a:r>
              <a:t>Share available resources with the person. Be willing to make the call, or take part in the call to the National Suicide Prevention Lifeline  at 1-800-273-8255 (Talk). The toll-free confidential Lifeline is available 24 hours a day, seven days a week.</a:t>
            </a:r>
          </a:p>
          <a:p>
            <a:pPr>
              <a:defRPr sz="1400"/>
            </a:pPr>
          </a:p>
          <a:p>
            <a:pPr>
              <a:defRPr sz="1400"/>
            </a:pPr>
            <a:r>
              <a:t>Let the person know that you are willing to go with them to see a professional when they are ready. If you feel the situation is critical, take the person the closest Emergency Room or call 9-1-1. Do not put yourself in danger; if at any time during the process you are concerned about your own safety, or that the person may harm others, call 9-1-1.</a:t>
            </a:r>
          </a:p>
          <a:p>
            <a:pPr>
              <a:defRPr sz="1400"/>
            </a:pPr>
          </a:p>
          <a:p>
            <a:pPr>
              <a:defRPr sz="1400"/>
            </a:pPr>
            <a:r>
              <a:t>Never negotiate with a person who has a gun, call 9-1-1 and leave the area.</a:t>
            </a:r>
          </a:p>
          <a:p>
            <a:pPr>
              <a:defRPr sz="1400"/>
            </a:pPr>
          </a:p>
          <a:p>
            <a:pPr>
              <a:defRPr sz="1400"/>
            </a:pPr>
            <a:r>
              <a:t>If the person has done harm to him or herself in any way, call 9-1-1.</a:t>
            </a:r>
          </a:p>
          <a:p>
            <a:pPr>
              <a:defRPr sz="1400"/>
            </a:pPr>
          </a:p>
          <a:p>
            <a:pPr>
              <a:defRPr sz="1400"/>
            </a:pPr>
            <a:r>
              <a:t>Saying “I’ve got it all figured out now—I know what I am going to do” regarding a problem.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625"/>
          <p:cNvSpPr/>
          <p:nvPr>
            <p:ph type="sldImg"/>
          </p:nvPr>
        </p:nvSpPr>
        <p:spPr>
          <a:prstGeom prst="rect">
            <a:avLst/>
          </a:prstGeom>
        </p:spPr>
        <p:txBody>
          <a:bodyPr/>
          <a:lstStyle/>
          <a:p>
            <a:pPr/>
          </a:p>
        </p:txBody>
      </p:sp>
      <p:sp>
        <p:nvSpPr>
          <p:cNvPr id="626" name="Shape 626"/>
          <p:cNvSpPr/>
          <p:nvPr>
            <p:ph type="body" sz="quarter" idx="1"/>
          </p:nvPr>
        </p:nvSpPr>
        <p:spPr>
          <a:prstGeom prst="rect">
            <a:avLst/>
          </a:prstGeom>
        </p:spPr>
        <p:txBody>
          <a:bodyPr/>
          <a:lstStyle/>
          <a:p>
            <a:pPr>
              <a:defRPr sz="1400"/>
            </a:pPr>
            <a:r>
              <a:t>Addressing behavioral wellness issues with firefighters will be an ongoing process requiring long-term commitment.</a:t>
            </a:r>
          </a:p>
          <a:p>
            <a:pPr>
              <a:defRPr sz="1400"/>
            </a:pPr>
          </a:p>
          <a:p>
            <a:pPr>
              <a:defRPr sz="1400"/>
            </a:pPr>
            <a:r>
              <a:t>You can’t talk about a situation one time and wash away all of the dirt associated with that event.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defRPr sz="1400"/>
            </a:pPr>
            <a:r>
              <a:t>Peer support programs</a:t>
            </a:r>
          </a:p>
          <a:p>
            <a:pPr>
              <a:defRPr sz="1400"/>
            </a:pPr>
            <a:r>
              <a:t>As a component of a full Critical Incident Stress Management program, individual department members can play an important part within a Behavioral Wellness Program. Identify individuals in the department who are well-suited and have the desire to serve in this capacity; these individuals should be trained using known peer support models (e.g., International Critical Incident Stress Foundation). </a:t>
            </a:r>
          </a:p>
          <a:p>
            <a:pPr>
              <a:defRPr sz="1400"/>
            </a:pPr>
          </a:p>
          <a:p>
            <a:pPr>
              <a:defRPr sz="1400"/>
            </a:pPr>
            <a:r>
              <a:t>Chaplaincy Programs</a:t>
            </a:r>
          </a:p>
          <a:p>
            <a:pPr>
              <a:defRPr sz="1400"/>
            </a:pPr>
            <a:r>
              <a:t>In the best case scenario, Fire Service Chaplains should have specialized education, training, and experience specific  to the fire service.</a:t>
            </a:r>
          </a:p>
          <a:p>
            <a:pPr>
              <a:defRPr sz="1400"/>
            </a:pPr>
            <a:r>
              <a:t>Consider sending your chaplain to orientation classes, NIMS classes, CISM training, Chaplaincy training, etcetera and let them train alongside your personnel.</a:t>
            </a:r>
          </a:p>
          <a:p>
            <a:pPr>
              <a:defRPr sz="1400"/>
            </a:pPr>
            <a:r>
              <a:t>The Federation of Fire Chaplains is one great resource for assistance in locating a chaplain near you, as well as being a great training resource for your chaplain. Selecting a chaplain who is or has been a first responder is ideal. Consider sponsoring one of your own who has felt the call to go through training to become a chaplain.</a:t>
            </a:r>
          </a:p>
          <a:p>
            <a:pPr>
              <a:defRPr sz="1400"/>
            </a:pPr>
          </a:p>
          <a:p>
            <a:pPr>
              <a:defRPr sz="1400"/>
            </a:pPr>
            <a:r>
              <a:t>Employee Assistance Program</a:t>
            </a:r>
          </a:p>
          <a:p>
            <a:pPr>
              <a:defRPr sz="1400"/>
            </a:pPr>
            <a:r>
              <a:t>Ensure that EAP personnel are vetted and have specific education in firefighter culture, exposure to trauma, and the unique experiences that we encounter that can lead to emotional and behavioral health problems.</a:t>
            </a:r>
          </a:p>
          <a:p>
            <a:pPr>
              <a:defRPr sz="1400"/>
            </a:pPr>
            <a:r>
              <a:t>Why is vetting needed? You might have even heard some of the stories… a brother or sister firefighter goes to a therapist to talk about a really bad call. They come back to the station the next shift and tell everyone  that they will never go back because the counselor had “no idea what we see and hear and smell.”</a:t>
            </a:r>
          </a:p>
          <a:p>
            <a:pPr>
              <a:defRPr sz="1400"/>
            </a:pPr>
            <a:r>
              <a:t>You see, it’s not because the therapist wasn’t wanting to help, it was because they truly don’t understand our culture.</a:t>
            </a:r>
          </a:p>
          <a:p>
            <a:pPr>
              <a:defRPr sz="1400"/>
            </a:pPr>
            <a:r>
              <a:t>As a note, the Firefighter Behavioral Health Alliance (along NFFF and a few other organizations) actually have classes designed to familiarize counselors with the Fire Service culture.</a:t>
            </a:r>
          </a:p>
          <a:p>
            <a:pPr>
              <a:defRPr sz="1400"/>
            </a:pPr>
          </a:p>
          <a:p>
            <a:pPr>
              <a:defRPr sz="1400"/>
            </a:pPr>
            <a:r>
              <a:t>Other Behavioral health resources </a:t>
            </a:r>
          </a:p>
          <a:p>
            <a:pPr>
              <a:defRPr sz="1400"/>
            </a:pPr>
            <a:r>
              <a:t>Even if your department has an Employee Assistance Program (EAP) – and especially if you don’t -  it may be beneficial to identify therapists who specialize in working with first responders as an additional (or primary) resource.</a:t>
            </a:r>
          </a:p>
          <a:p>
            <a:pPr>
              <a:defRPr sz="1400"/>
            </a:pPr>
            <a:r>
              <a:t>Another consideration regarding the proactiveness in establishing a BHP is this; talk to your health insurance carrier! Some things to ask;</a:t>
            </a:r>
          </a:p>
          <a:p>
            <a:pPr>
              <a:defRPr sz="1400"/>
            </a:pPr>
            <a:r>
              <a:t>Are their Behavioral Health Benefits?</a:t>
            </a:r>
          </a:p>
          <a:p>
            <a:pPr>
              <a:defRPr sz="1400"/>
            </a:pPr>
            <a:r>
              <a:t>If so, many health insurance companies have a special “mental health inquiries” phone number on the back of their insurance cards.</a:t>
            </a:r>
          </a:p>
          <a:p>
            <a:pPr>
              <a:defRPr sz="1400"/>
            </a:pPr>
            <a:r>
              <a:t>Are their financial limits?</a:t>
            </a:r>
          </a:p>
          <a:p>
            <a:pPr>
              <a:defRPr sz="1400"/>
            </a:pPr>
            <a:r>
              <a:t>Are their visit limits?</a:t>
            </a:r>
          </a:p>
          <a:p>
            <a:pPr>
              <a:defRPr sz="1400"/>
            </a:pPr>
          </a:p>
          <a:p>
            <a:pPr>
              <a:defRPr sz="1400"/>
            </a:pPr>
            <a:r>
              <a:t>Treatment Programs</a:t>
            </a:r>
          </a:p>
          <a:p>
            <a:pPr>
              <a:defRPr sz="1400"/>
            </a:pPr>
            <a:r>
              <a:t>Become aware of outpatient and inpatient professional treatment programs which are appropriate for first responders.</a:t>
            </a:r>
          </a:p>
          <a:p>
            <a:pPr>
              <a:defRPr sz="1400"/>
            </a:pPr>
            <a:r>
              <a:t>This is another great ‘tool’ for you BHP toolkit. </a:t>
            </a:r>
          </a:p>
          <a:p>
            <a:pPr>
              <a:defRPr sz="1400"/>
            </a:pPr>
            <a:r>
              <a:t>There are a few in-patient and out-patient programs designed especially for first responders. Contact some of them to find out;</a:t>
            </a:r>
          </a:p>
          <a:p>
            <a:pPr>
              <a:defRPr sz="1400"/>
            </a:pPr>
            <a:r>
              <a:t>Do they accept insurance? (many are cash only – though some of those programs offer ‘scholarships’ to help offset a portion of the costs)</a:t>
            </a:r>
          </a:p>
          <a:p>
            <a:pPr>
              <a:defRPr sz="1400"/>
            </a:pPr>
            <a:r>
              <a:t>What is criteria for admission? (some are licensed only for a primary diagnosis of substance abuse)</a:t>
            </a:r>
          </a:p>
          <a:p>
            <a:pPr>
              <a:defRPr sz="1400"/>
            </a:pPr>
            <a:r>
              <a:t>What is the wait time to be seen? (long term facilities tend to have an extended wait time for admission)</a:t>
            </a:r>
          </a:p>
          <a:p>
            <a:pPr>
              <a:defRPr sz="1400"/>
            </a:pPr>
          </a:p>
          <a:p>
            <a:pPr>
              <a:defRPr sz="1400"/>
            </a:pPr>
            <a:r>
              <a:t>Other Resources</a:t>
            </a:r>
          </a:p>
          <a:p>
            <a:pPr>
              <a:defRPr sz="1400"/>
            </a:pPr>
            <a:r>
              <a:t>In addition to VCOS resources, use the resources from the IAFF Behavioral Health Program (IAFF members only), the National Fallen Firefighters Foundation, the Firefighter Behavioral Health Alliance, the International Association of Fire Chiefs, the National Volunteer Fire Council, and others.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hape 670"/>
          <p:cNvSpPr/>
          <p:nvPr>
            <p:ph type="sldImg"/>
          </p:nvPr>
        </p:nvSpPr>
        <p:spPr>
          <a:prstGeom prst="rect">
            <a:avLst/>
          </a:prstGeom>
        </p:spPr>
        <p:txBody>
          <a:bodyPr/>
          <a:lstStyle/>
          <a:p>
            <a:pPr/>
          </a:p>
        </p:txBody>
      </p:sp>
      <p:sp>
        <p:nvSpPr>
          <p:cNvPr id="671" name="Shape 671"/>
          <p:cNvSpPr/>
          <p:nvPr>
            <p:ph type="body" sz="quarter" idx="1"/>
          </p:nvPr>
        </p:nvSpPr>
        <p:spPr>
          <a:prstGeom prst="rect">
            <a:avLst/>
          </a:prstGeom>
        </p:spPr>
        <p:txBody>
          <a:bodyPr/>
          <a:lstStyle/>
          <a:p>
            <a:pPr/>
            <a:r>
              <a:t>PAGE 21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Shape 679"/>
          <p:cNvSpPr/>
          <p:nvPr>
            <p:ph type="sldImg"/>
          </p:nvPr>
        </p:nvSpPr>
        <p:spPr>
          <a:prstGeom prst="rect">
            <a:avLst/>
          </a:prstGeom>
        </p:spPr>
        <p:txBody>
          <a:bodyPr/>
          <a:lstStyle/>
          <a:p>
            <a:pPr/>
          </a:p>
        </p:txBody>
      </p:sp>
      <p:sp>
        <p:nvSpPr>
          <p:cNvPr id="680" name="Shape 680"/>
          <p:cNvSpPr/>
          <p:nvPr>
            <p:ph type="body" sz="quarter" idx="1"/>
          </p:nvPr>
        </p:nvSpPr>
        <p:spPr>
          <a:prstGeom prst="rect">
            <a:avLst/>
          </a:prstGeom>
        </p:spPr>
        <p:txBody>
          <a:bodyPr/>
          <a:lstStyle/>
          <a:p>
            <a:pPr>
              <a:defRPr sz="1400"/>
            </a:pPr>
            <a:r>
              <a:t>Impact at home</a:t>
            </a:r>
          </a:p>
          <a:p>
            <a:pPr>
              <a:defRPr sz="1400"/>
            </a:pPr>
            <a:r>
              <a:t>Cumulative effects of emergency service carry over at home. As you just saw in the video, what were some of the things that you noticed when Kevin got home?</a:t>
            </a:r>
          </a:p>
          <a:p>
            <a:pPr>
              <a:defRPr sz="1400"/>
            </a:pPr>
            <a:r>
              <a:t>He experiences nightmares</a:t>
            </a:r>
          </a:p>
          <a:p>
            <a:pPr>
              <a:defRPr sz="1400"/>
            </a:pPr>
            <a:r>
              <a:t>He experiences flashbacks</a:t>
            </a:r>
          </a:p>
          <a:p>
            <a:pPr>
              <a:defRPr sz="1400"/>
            </a:pPr>
            <a:r>
              <a:t>Wife is talking and he is still thinking about the call</a:t>
            </a:r>
          </a:p>
          <a:p>
            <a:pPr>
              <a:defRPr sz="1400"/>
            </a:pPr>
          </a:p>
          <a:p>
            <a:pPr>
              <a:defRPr sz="1400"/>
            </a:pPr>
            <a:r>
              <a:t>Special thanks to Kevin Davison for “When Those Sirens Are Gone.”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defRPr sz="1400"/>
            </a:pPr>
            <a:r>
              <a:t>Explain the levels of training and use comments from the report </a:t>
            </a:r>
          </a:p>
          <a:p>
            <a:pPr>
              <a:defRPr sz="1400"/>
            </a:pPr>
          </a:p>
          <a:p>
            <a:pPr>
              <a:defRPr sz="1400"/>
            </a:pPr>
            <a:r>
              <a:t>Awareness - basic information about the issue / sandwich approach (both top-down and bottom-up)</a:t>
            </a:r>
          </a:p>
          <a:p>
            <a:pPr>
              <a:defRPr sz="1400"/>
            </a:pPr>
            <a:r>
              <a:t>Operations - programs and actions /</a:t>
            </a:r>
          </a:p>
          <a:p>
            <a:pPr>
              <a:defRPr sz="1400"/>
            </a:pPr>
            <a:r>
              <a:t>Technician - professional services integration</a:t>
            </a:r>
          </a:p>
          <a:p>
            <a:pPr>
              <a:defRPr sz="1400"/>
            </a:pPr>
            <a:r>
              <a:t>Chief Level - leadership responsibilities </a:t>
            </a:r>
          </a:p>
          <a:p>
            <a:pPr>
              <a:defRPr sz="1400"/>
            </a:pPr>
          </a:p>
          <a:p>
            <a:pPr>
              <a:defRPr sz="1400"/>
            </a:pPr>
            <a:r>
              <a:t>Build the sandwich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hape 688"/>
          <p:cNvSpPr/>
          <p:nvPr>
            <p:ph type="sldImg"/>
          </p:nvPr>
        </p:nvSpPr>
        <p:spPr>
          <a:prstGeom prst="rect">
            <a:avLst/>
          </a:prstGeom>
        </p:spPr>
        <p:txBody>
          <a:bodyPr/>
          <a:lstStyle/>
          <a:p>
            <a:pPr/>
          </a:p>
        </p:txBody>
      </p:sp>
      <p:sp>
        <p:nvSpPr>
          <p:cNvPr id="689" name="Shape 689"/>
          <p:cNvSpPr/>
          <p:nvPr>
            <p:ph type="body" sz="quarter" idx="1"/>
          </p:nvPr>
        </p:nvSpPr>
        <p:spPr>
          <a:prstGeom prst="rect">
            <a:avLst/>
          </a:prstGeom>
        </p:spPr>
        <p:txBody>
          <a:bodyPr/>
          <a:lstStyle/>
          <a:p>
            <a:pPr>
              <a:defRPr sz="1400"/>
            </a:pPr>
            <a:r>
              <a:t>Impact at home</a:t>
            </a:r>
          </a:p>
          <a:p>
            <a:pPr>
              <a:defRPr sz="1400"/>
            </a:pPr>
            <a:r>
              <a:t>Cumulative effects of emergency service carry over at home. As you just saw in the video, what were some of the things that you noticed when Kevin got home?</a:t>
            </a:r>
          </a:p>
          <a:p>
            <a:pPr>
              <a:defRPr sz="1400"/>
            </a:pPr>
            <a:r>
              <a:t>He experiences nightmares</a:t>
            </a:r>
          </a:p>
          <a:p>
            <a:pPr>
              <a:defRPr sz="1400"/>
            </a:pPr>
            <a:r>
              <a:t>He experiences flashbacks</a:t>
            </a:r>
          </a:p>
          <a:p>
            <a:pPr>
              <a:defRPr sz="1400"/>
            </a:pPr>
            <a:r>
              <a:t>Wife is talking and he is still thinking about the call</a:t>
            </a:r>
          </a:p>
          <a:p>
            <a:pPr>
              <a:defRPr sz="1400"/>
            </a:pPr>
          </a:p>
          <a:p>
            <a:pPr>
              <a:defRPr sz="1400"/>
            </a:pPr>
            <a:r>
              <a:t>Special thanks to Kevin Davison for “When Those Sirens Are Gone.”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lvl1pPr>
              <a:defRPr sz="1400" u="sng">
                <a:solidFill>
                  <a:srgbClr val="0000FF"/>
                </a:solidFill>
                <a:uFill>
                  <a:solidFill>
                    <a:srgbClr val="0000FF"/>
                  </a:solidFill>
                </a:uFill>
                <a:hlinkClick r:id="rId3" invalidUrl="" action="" tgtFrame="" tooltip="" history="1" highlightClick="0" endSnd="0"/>
              </a:defRPr>
            </a:lvl1pPr>
          </a:lstStyle>
          <a:p>
            <a:pPr/>
            <a:r>
              <a:rPr>
                <a:hlinkClick r:id="rId3" invalidUrl="" action="" tgtFrame="" tooltip="" history="1" highlightClick="0" endSnd="0"/>
              </a:rPr>
              <a:t>https://youtu.be/3qqE_WmagjY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if you are doing this in a seminar/conference style presentation and students don’t know each other this would be an appropriate time for students to introduce themselves.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defRPr sz="1400"/>
            </a:pPr>
            <a:r>
              <a:t>Employee Assistance Program (EAP)</a:t>
            </a:r>
          </a:p>
          <a:p>
            <a:pPr marL="285750" indent="-285750">
              <a:buSzPct val="100000"/>
              <a:buFont typeface="Arial"/>
              <a:buChar char="•"/>
              <a:defRPr sz="1400"/>
            </a:pPr>
            <a:r>
              <a:t>Definition— “…an employee benefit program that assists employees with personal problems and/or work-related problems that may impact their job performance, health, mental and emotional well-being.” (Wikipedia)</a:t>
            </a:r>
          </a:p>
          <a:p>
            <a:pPr marL="285750" indent="-285750">
              <a:buSzPct val="100000"/>
              <a:buFont typeface="Arial"/>
              <a:buChar char="•"/>
              <a:defRPr sz="1400"/>
            </a:pPr>
          </a:p>
          <a:p>
            <a:pPr marL="285750" indent="-285750">
              <a:buSzPct val="100000"/>
              <a:buFont typeface="Arial"/>
              <a:buChar char="•"/>
              <a:defRPr sz="1400"/>
            </a:pPr>
            <a:r>
              <a:t>What services do their departments’ EAPs provide? </a:t>
            </a:r>
          </a:p>
          <a:p>
            <a:pPr>
              <a:defRPr sz="1400"/>
            </a:pPr>
          </a:p>
          <a:p>
            <a:pPr>
              <a:defRPr sz="1400"/>
            </a:pPr>
            <a:r>
              <a:t>Critical Incident Stress Management (CISM)</a:t>
            </a:r>
          </a:p>
          <a:p>
            <a:pPr marL="285750" indent="-285750">
              <a:buSzPct val="100000"/>
              <a:buFont typeface="Arial"/>
              <a:buChar char="•"/>
              <a:defRPr sz="1400"/>
            </a:pPr>
            <a:r>
              <a:t>What is a CISM program?</a:t>
            </a:r>
          </a:p>
          <a:p>
            <a:pPr marL="285750" indent="-285750">
              <a:buSzPct val="100000"/>
              <a:buFont typeface="Arial"/>
              <a:buChar char="•"/>
              <a:defRPr sz="1400"/>
            </a:pPr>
            <a:r>
              <a:t>What is CISD vs. CISM?</a:t>
            </a:r>
          </a:p>
          <a:p>
            <a:pPr>
              <a:defRPr sz="1400"/>
            </a:pPr>
          </a:p>
          <a:p>
            <a:pPr>
              <a:defRPr sz="1400"/>
            </a:pPr>
            <a:r>
              <a:t>Emphasize that </a:t>
            </a:r>
            <a:r>
              <a:rPr i="1"/>
              <a:t>Behavioral</a:t>
            </a:r>
            <a:r>
              <a:t> Health and Wellness is just as important as </a:t>
            </a:r>
            <a:r>
              <a:rPr i="1"/>
              <a:t>physical</a:t>
            </a:r>
            <a:r>
              <a:t> Health and Wellness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defRPr sz="1400"/>
            </a:pPr>
            <a:r>
              <a:t> The next few slides show the objectives of this training </a:t>
            </a:r>
          </a:p>
          <a:p>
            <a:pPr>
              <a:defRPr sz="1400"/>
            </a:pPr>
          </a:p>
          <a:p>
            <a:pPr marL="285750" indent="-285750">
              <a:buSzPct val="100000"/>
              <a:buFont typeface="Arial"/>
              <a:buChar char="•"/>
              <a:defRPr sz="1400"/>
            </a:pPr>
            <a:r>
              <a:t>The student shall be able to identify his/her role in managing behavioral health for themselves.</a:t>
            </a:r>
          </a:p>
          <a:p>
            <a:pPr marL="285750" indent="-285750">
              <a:buSzPct val="100000"/>
              <a:buFont typeface="Arial"/>
              <a:buChar char="•"/>
              <a:defRPr sz="1400"/>
            </a:pPr>
            <a:r>
              <a:t>responsibility in behavioral health issues within their department or company.</a:t>
            </a:r>
          </a:p>
          <a:p>
            <a:pPr marL="285750" indent="-285750">
              <a:buSzPct val="100000"/>
              <a:buFont typeface="Arial"/>
              <a:buChar char="•"/>
              <a:defRPr sz="1400"/>
            </a:pPr>
            <a:r>
              <a:t>identify the organizational culture toward behavioral health and wellness within their FD.</a:t>
            </a:r>
          </a:p>
          <a:p>
            <a:pPr marL="285750" indent="-285750">
              <a:buSzPct val="100000"/>
              <a:buFont typeface="Arial"/>
              <a:buChar char="•"/>
              <a:defRPr sz="1400"/>
            </a:pPr>
            <a:r>
              <a:t>identify the safety culture within their FD.</a:t>
            </a:r>
          </a:p>
          <a:p>
            <a:pPr marL="285750" indent="-285750">
              <a:buSzPct val="100000"/>
              <a:buFont typeface="Arial"/>
              <a:buChar char="•"/>
              <a:defRPr sz="1400"/>
            </a:pPr>
            <a:r>
              <a:t>identify the debriefing process for events within their FD (note—CISM on a subsequent slide)</a:t>
            </a:r>
          </a:p>
          <a:p>
            <a:pPr marL="285750" indent="-285750">
              <a:buSzPct val="100000"/>
              <a:buFont typeface="Arial"/>
              <a:buChar char="•"/>
              <a:defRPr sz="1400"/>
            </a:pPr>
            <a:r>
              <a:t>identify the training programs available through their FD relative to behavioral health and wellness.</a:t>
            </a:r>
          </a:p>
          <a:p>
            <a:pPr marL="285750" indent="-285750">
              <a:buSzPct val="100000"/>
              <a:buFont typeface="Arial"/>
              <a:buChar char="•"/>
              <a:defRPr sz="1400"/>
            </a:pPr>
            <a:r>
              <a:t>Note—also important to know if there is no training program; where to find the resources…</a:t>
            </a:r>
          </a:p>
          <a:p>
            <a:pPr>
              <a:defRPr sz="1400"/>
            </a:pPr>
          </a:p>
          <a:p>
            <a:pPr>
              <a:defRPr sz="1400"/>
            </a:pPr>
          </a:p>
          <a:p>
            <a:pPr>
              <a:defRPr sz="1400"/>
            </a:pPr>
          </a:p>
          <a:p>
            <a:pPr>
              <a:defRPr sz="1400"/>
            </a:pPr>
            <a: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defRPr sz="1400"/>
            </a:pPr>
            <a:r>
              <a:t>Emphasize removing “disorder” from the term</a:t>
            </a:r>
          </a:p>
          <a:p>
            <a:pPr>
              <a:defRPr sz="1400"/>
            </a:pPr>
          </a:p>
          <a:p>
            <a:pPr>
              <a:defRPr sz="1400"/>
            </a:pPr>
            <a:r>
              <a:t>PTSD:</a:t>
            </a:r>
          </a:p>
          <a:p>
            <a:pPr marL="285750" indent="-285750">
              <a:buSzPct val="100000"/>
              <a:buFont typeface="Arial"/>
              <a:buChar char="•"/>
              <a:defRPr sz="1400"/>
            </a:pPr>
            <a:r>
              <a:t>Post-traumatic stress disorder (PTSD) is a mental health condition that's triggered by a terrifying event — either experiencing it or witnessing it. </a:t>
            </a:r>
          </a:p>
          <a:p>
            <a:pPr marL="285750" indent="-285750">
              <a:buSzPct val="100000"/>
              <a:buFont typeface="Arial"/>
              <a:buChar char="•"/>
              <a:defRPr sz="1400"/>
            </a:pPr>
            <a:r>
              <a:t>Symptoms may include flashbacks, nightmares and severe anxiety, as well as uncontrollable thoughts about the event.</a:t>
            </a:r>
          </a:p>
          <a:p>
            <a:pPr lvl="1" marL="742950" indent="-285750">
              <a:buSzPct val="100000"/>
              <a:buFont typeface="Arial"/>
              <a:buChar char="•"/>
              <a:defRPr sz="1400"/>
            </a:pPr>
            <a:r>
              <a:t>Source:  Mayo Clinic</a:t>
            </a:r>
          </a:p>
          <a:p>
            <a:pPr>
              <a:defRPr sz="1400"/>
            </a:pPr>
            <a:r>
              <a:t> </a:t>
            </a:r>
          </a:p>
          <a:p>
            <a:pPr>
              <a:defRPr sz="1400"/>
            </a:pPr>
            <a:r>
              <a:t>Also mention Post-vention?</a:t>
            </a:r>
          </a:p>
          <a:p>
            <a:pPr>
              <a:defRPr sz="1400"/>
            </a:pPr>
          </a:p>
          <a:p>
            <a:pPr>
              <a:defRPr sz="1400"/>
            </a:pPr>
            <a:r>
              <a:t>Interpersonal theory of suicide?</a:t>
            </a:r>
          </a:p>
          <a:p>
            <a:pPr>
              <a:defRPr sz="1400"/>
            </a:pPr>
          </a:p>
          <a:p>
            <a:pPr>
              <a:defRPr sz="1400"/>
            </a:pPr>
            <a: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defRPr sz="1400"/>
            </a:pPr>
            <a:r>
              <a:t>In 2016, 89 firefighter deaths in the line of duty were recorded; 130 suicide deaths were recorded by FBHA. </a:t>
            </a:r>
          </a:p>
          <a:p>
            <a:pPr>
              <a:defRPr sz="1400"/>
            </a:pPr>
            <a:r>
              <a:t>In 2015, 135 firefighters died by suicide, and 89 lost their lives in the line of duty. </a:t>
            </a:r>
          </a:p>
          <a:p>
            <a:pPr>
              <a:defRPr sz="1400"/>
            </a:pPr>
            <a:r>
              <a:t>The number was a bit lower in 2014 – 114 suicides and 92 LODDs, but you can clearly see the trend.</a:t>
            </a:r>
          </a:p>
          <a:p>
            <a:pPr>
              <a:defRPr sz="1400"/>
            </a:pPr>
            <a:r>
              <a:t>LODD numbers are confirmed by the U.S. Fire Administration (USFA)</a:t>
            </a:r>
          </a:p>
          <a:p>
            <a:pPr>
              <a:defRPr sz="1400"/>
            </a:pPr>
            <a:r>
              <a:t>Suicide numbers are confirmed by the Firefighter Behavioral Health Alliance (FBHA).</a:t>
            </a:r>
          </a:p>
          <a:p>
            <a:pPr marL="285750" indent="-285750">
              <a:buSzPct val="100000"/>
              <a:buFont typeface="Arial"/>
              <a:buChar char="•"/>
              <a:defRPr sz="1400"/>
            </a:pPr>
            <a:r>
              <a:t>Mention—while there is mandatory reporting of LODDs to NIOSH, there is no such mandate for suicides.  </a:t>
            </a:r>
          </a:p>
          <a:p>
            <a:pPr marL="285750" indent="-285750">
              <a:buSzPct val="100000"/>
              <a:buFont typeface="Arial"/>
              <a:buChar char="•"/>
              <a:defRPr sz="1400"/>
            </a:pPr>
            <a:r>
              <a:t>Additionally, FBHA is not getting all the numbers since reporting is voluntary.</a:t>
            </a:r>
          </a:p>
          <a:p>
            <a:pPr marL="285750" indent="-285750">
              <a:buSzPct val="100000"/>
              <a:buFont typeface="Arial"/>
              <a:buChar char="•"/>
              <a:defRPr sz="1400"/>
            </a:pPr>
            <a:r>
              <a:t>Stigma</a:t>
            </a:r>
          </a:p>
          <a:p>
            <a:pPr marL="285750" indent="-285750">
              <a:buSzPct val="100000"/>
              <a:buFont typeface="Arial"/>
              <a:buChar char="•"/>
              <a:defRPr sz="1400"/>
            </a:pPr>
            <a:r>
              <a:t>Death certificates not always list profession; and certainly not for volunteers  </a:t>
            </a:r>
          </a:p>
          <a:p>
            <a:pPr>
              <a:defRPr sz="1400"/>
            </a:pPr>
            <a:r>
              <a:t>statistics and percentage of these causes.</a:t>
            </a:r>
          </a:p>
          <a:p>
            <a:pPr marL="285750" indent="-285750">
              <a:buSzPct val="100000"/>
              <a:buFont typeface="Arial"/>
              <a:buChar char="•"/>
              <a:defRPr sz="1400"/>
            </a:pPr>
            <a:r>
              <a:t>Line of Duty Death (LODD)</a:t>
            </a:r>
          </a:p>
          <a:p>
            <a:pPr marL="285750" indent="-285750">
              <a:buSzPct val="100000"/>
              <a:buFont typeface="Arial"/>
              <a:buChar char="•"/>
              <a:defRPr sz="1400"/>
            </a:pPr>
            <a:r>
              <a:t>Cardiac Deaths</a:t>
            </a:r>
          </a:p>
          <a:p>
            <a:pPr marL="285750" indent="-285750">
              <a:buSzPct val="100000"/>
              <a:buFont typeface="Arial"/>
              <a:buChar char="•"/>
              <a:defRPr sz="1400"/>
            </a:pPr>
            <a:r>
              <a:t>Traumatic Deaths</a:t>
            </a:r>
          </a:p>
          <a:p>
            <a:pPr marL="285750" indent="-285750">
              <a:buSzPct val="100000"/>
              <a:buFont typeface="Arial"/>
              <a:buChar char="•"/>
              <a:defRPr sz="1400"/>
            </a:pPr>
            <a:r>
              <a:t>Training Deaths</a:t>
            </a:r>
          </a:p>
          <a:p>
            <a:pPr marL="285750" indent="-285750">
              <a:buSzPct val="100000"/>
              <a:buFont typeface="Arial"/>
              <a:buChar char="•"/>
              <a:defRPr sz="1400"/>
            </a:pPr>
            <a:r>
              <a:t>MVA</a:t>
            </a:r>
          </a:p>
          <a:p>
            <a:pPr>
              <a:defRPr sz="1400"/>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Refer students to page 8 of the YRR</a:t>
            </a:r>
          </a:p>
          <a:p>
            <a:pPr/>
          </a:p>
          <a:p>
            <a:pPr/>
            <a:r>
              <a:t>The issue of behavioral health has affected firefighters for many years without much notice.  Acknowledging and accepting the mental and physical impact has only recently been recognized as having short and long-term consequence on the mental wellness of our brothers and sisters, which we in the public safety community are now beginning to admit.  It is a duty of ourselves to accept we cannot always deal with the stress that life and public safety brings to bear upon.  The impact stress brings to our family, children, friends, and colleagues can no longer be ignored.  The use of drugs, alcohol and other stimulants to disguise the symptoms must be recognized and action taken.  Mental wellness is a necessity for members of the response community on the signs, symptoms and actions necessary to protect ourselves form the stressors.</a:t>
            </a:r>
          </a:p>
          <a:p>
            <a:pPr/>
            <a:r>
              <a:t>- Chief John M. Buckman III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7"/>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Vertical Text">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spTree>
      <p:nvGrpSpPr>
        <p:cNvPr id="1" name=""/>
        <p:cNvGrpSpPr/>
        <p:nvPr/>
      </p:nvGrpSpPr>
      <p:grpSpPr>
        <a:xfrm>
          <a:off x="0" y="0"/>
          <a:ext cx="0" cy="0"/>
          <a:chOff x="0" y="0"/>
          <a:chExt cx="0" cy="0"/>
        </a:xfrm>
      </p:grpSpPr>
      <p:sp>
        <p:nvSpPr>
          <p:cNvPr id="101" name="Title Text"/>
          <p:cNvSpPr txBox="1"/>
          <p:nvPr>
            <p:ph type="title"/>
          </p:nvPr>
        </p:nvSpPr>
        <p:spPr>
          <a:xfrm>
            <a:off x="6629400" y="274639"/>
            <a:ext cx="2057400" cy="5851527"/>
          </a:xfrm>
          <a:prstGeom prst="rect">
            <a:avLst/>
          </a:prstGeom>
        </p:spPr>
        <p:txBody>
          <a:bodyPr/>
          <a:lstStyle/>
          <a:p>
            <a:pPr/>
            <a:r>
              <a:t>Title Text</a:t>
            </a:r>
          </a:p>
        </p:txBody>
      </p:sp>
      <p:sp>
        <p:nvSpPr>
          <p:cNvPr id="102" name="Body Level One…"/>
          <p:cNvSpPr txBox="1"/>
          <p:nvPr>
            <p:ph type="body" idx="1"/>
          </p:nvPr>
        </p:nvSpPr>
        <p:spPr>
          <a:xfrm>
            <a:off x="457200" y="274639"/>
            <a:ext cx="6019800" cy="5851527"/>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110" name="Title Text"/>
          <p:cNvSpPr txBox="1"/>
          <p:nvPr>
            <p:ph type="title"/>
          </p:nvPr>
        </p:nvSpPr>
        <p:spPr>
          <a:xfrm>
            <a:off x="892969" y="2268141"/>
            <a:ext cx="7358065" cy="2321719"/>
          </a:xfrm>
          <a:prstGeom prst="rect">
            <a:avLst/>
          </a:prstGeom>
        </p:spPr>
        <p:txBody>
          <a:bodyPr/>
          <a:lstStyle/>
          <a:p>
            <a:pPr/>
            <a:r>
              <a:t>Title Text</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8" name="Title Text"/>
          <p:cNvSpPr txBox="1"/>
          <p:nvPr>
            <p:ph type="title"/>
          </p:nvPr>
        </p:nvSpPr>
        <p:spPr>
          <a:xfrm>
            <a:off x="457198" y="274636"/>
            <a:ext cx="8229604" cy="1143004"/>
          </a:xfrm>
          <a:prstGeom prst="rect">
            <a:avLst/>
          </a:prstGeom>
        </p:spPr>
        <p:txBody>
          <a:bodyPr/>
          <a:lstStyle>
            <a:lvl1pPr>
              <a:defRPr sz="4200"/>
            </a:lvl1pPr>
          </a:lstStyle>
          <a:p>
            <a:pPr/>
            <a:r>
              <a:t>Title Text</a:t>
            </a:r>
          </a:p>
        </p:txBody>
      </p:sp>
      <p:sp>
        <p:nvSpPr>
          <p:cNvPr id="119" name="Body Level One…"/>
          <p:cNvSpPr txBox="1"/>
          <p:nvPr>
            <p:ph type="body" idx="1"/>
          </p:nvPr>
        </p:nvSpPr>
        <p:spPr>
          <a:xfrm>
            <a:off x="457198" y="1600200"/>
            <a:ext cx="8229604" cy="4525966"/>
          </a:xfrm>
          <a:prstGeom prst="rect">
            <a:avLst/>
          </a:prstGeom>
        </p:spPr>
        <p:txBody>
          <a:bodyPr/>
          <a:lstStyle>
            <a:lvl1pPr marL="321467" indent="-321467">
              <a:defRPr sz="3000"/>
            </a:lvl1pPr>
            <a:lvl2pPr marL="763359" indent="-306159">
              <a:defRPr sz="3000"/>
            </a:lvl2pPr>
            <a:lvl3pPr marL="1200150" indent="-285750">
              <a:defRPr sz="3000"/>
            </a:lvl3pPr>
            <a:lvl4pPr marL="1714500" indent="-342899">
              <a:defRPr sz="3000"/>
            </a:lvl4pPr>
            <a:lvl5pPr marL="2171700" indent="-342900">
              <a:defRPr sz="3000"/>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8436141" y="6416995"/>
            <a:ext cx="250660" cy="243839"/>
          </a:xfrm>
          <a:prstGeom prst="rect">
            <a:avLst/>
          </a:prstGeom>
        </p:spPr>
        <p:txBody>
          <a:bodyPr/>
          <a:lstStyle>
            <a:lvl1pPr>
              <a:defRPr sz="11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27" name="Title Text"/>
          <p:cNvSpPr txBox="1"/>
          <p:nvPr>
            <p:ph type="title"/>
          </p:nvPr>
        </p:nvSpPr>
        <p:spPr>
          <a:xfrm>
            <a:off x="669726" y="178593"/>
            <a:ext cx="7804548" cy="1518048"/>
          </a:xfrm>
          <a:prstGeom prst="rect">
            <a:avLst/>
          </a:prstGeom>
        </p:spPr>
        <p:txBody>
          <a:bodyPr lIns="35718" tIns="35718" rIns="35718" bIns="35718"/>
          <a:lstStyle>
            <a:lvl1pPr defTabSz="410765">
              <a:defRPr sz="5600">
                <a:solidFill>
                  <a:srgbClr val="FFFFFF"/>
                </a:solidFill>
                <a:latin typeface="Helvetica Neue Medium"/>
                <a:ea typeface="Helvetica Neue Medium"/>
                <a:cs typeface="Helvetica Neue Medium"/>
                <a:sym typeface="Helvetica Neue Medium"/>
              </a:defRPr>
            </a:lvl1pPr>
          </a:lstStyle>
          <a:p>
            <a:pPr/>
            <a:r>
              <a:t>Title Text</a:t>
            </a:r>
          </a:p>
        </p:txBody>
      </p:sp>
      <p:sp>
        <p:nvSpPr>
          <p:cNvPr id="128" name="Body Level One…"/>
          <p:cNvSpPr txBox="1"/>
          <p:nvPr>
            <p:ph type="body" idx="1"/>
          </p:nvPr>
        </p:nvSpPr>
        <p:spPr>
          <a:xfrm>
            <a:off x="669726" y="1821656"/>
            <a:ext cx="7804548" cy="4420196"/>
          </a:xfrm>
          <a:prstGeom prst="rect">
            <a:avLst/>
          </a:prstGeom>
        </p:spPr>
        <p:txBody>
          <a:bodyPr lIns="35718" tIns="35718" rIns="35718" bIns="35718" anchor="ctr"/>
          <a:lstStyle>
            <a:lvl1pPr marL="305593" indent="-305593" defTabSz="410765">
              <a:spcBef>
                <a:spcPts val="2900"/>
              </a:spcBef>
              <a:buSzPct val="145000"/>
              <a:buFontTx/>
              <a:defRPr sz="2200">
                <a:solidFill>
                  <a:srgbClr val="FFFFFF"/>
                </a:solidFill>
                <a:latin typeface="Helvetica Neue"/>
                <a:ea typeface="Helvetica Neue"/>
                <a:cs typeface="Helvetica Neue"/>
                <a:sym typeface="Helvetica Neue"/>
              </a:defRPr>
            </a:lvl1pPr>
            <a:lvl2pPr marL="750093" indent="-305593" defTabSz="410765">
              <a:spcBef>
                <a:spcPts val="2900"/>
              </a:spcBef>
              <a:buSzPct val="145000"/>
              <a:buFontTx/>
              <a:buChar char="•"/>
              <a:defRPr sz="2200">
                <a:solidFill>
                  <a:srgbClr val="FFFFFF"/>
                </a:solidFill>
                <a:latin typeface="Helvetica Neue"/>
                <a:ea typeface="Helvetica Neue"/>
                <a:cs typeface="Helvetica Neue"/>
                <a:sym typeface="Helvetica Neue"/>
              </a:defRPr>
            </a:lvl2pPr>
            <a:lvl3pPr marL="1194593" indent="-305593" defTabSz="410765">
              <a:spcBef>
                <a:spcPts val="2900"/>
              </a:spcBef>
              <a:buSzPct val="145000"/>
              <a:buFontTx/>
              <a:defRPr sz="2200">
                <a:solidFill>
                  <a:srgbClr val="FFFFFF"/>
                </a:solidFill>
                <a:latin typeface="Helvetica Neue"/>
                <a:ea typeface="Helvetica Neue"/>
                <a:cs typeface="Helvetica Neue"/>
                <a:sym typeface="Helvetica Neue"/>
              </a:defRPr>
            </a:lvl3pPr>
            <a:lvl4pPr marL="1639093" indent="-305593" defTabSz="410765">
              <a:spcBef>
                <a:spcPts val="2900"/>
              </a:spcBef>
              <a:buSzPct val="145000"/>
              <a:buFontTx/>
              <a:buChar char="•"/>
              <a:defRPr sz="2200">
                <a:solidFill>
                  <a:srgbClr val="FFFFFF"/>
                </a:solidFill>
                <a:latin typeface="Helvetica Neue"/>
                <a:ea typeface="Helvetica Neue"/>
                <a:cs typeface="Helvetica Neue"/>
                <a:sym typeface="Helvetica Neue"/>
              </a:defRPr>
            </a:lvl4pPr>
            <a:lvl5pPr marL="2083593" indent="-305593" defTabSz="410765">
              <a:spcBef>
                <a:spcPts val="2900"/>
              </a:spcBef>
              <a:buSzPct val="145000"/>
              <a:buFontTx/>
              <a:buChar char="•"/>
              <a:defRPr sz="22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29" name="Slide Number"/>
          <p:cNvSpPr txBox="1"/>
          <p:nvPr>
            <p:ph type="sldNum" sz="quarter" idx="2"/>
          </p:nvPr>
        </p:nvSpPr>
        <p:spPr>
          <a:xfrm>
            <a:off x="4449876" y="6536531"/>
            <a:ext cx="239485" cy="232487"/>
          </a:xfrm>
          <a:prstGeom prst="rect">
            <a:avLst/>
          </a:prstGeom>
        </p:spPr>
        <p:txBody>
          <a:bodyPr lIns="35718" tIns="35718" rIns="35718" bIns="35718" anchor="t"/>
          <a:lstStyle>
            <a:lvl1pPr algn="ctr" defTabSz="410765">
              <a:defRPr sz="11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solidFill>
          <a:srgbClr val="000000"/>
        </a:solidFill>
      </p:bgPr>
    </p:bg>
    <p:spTree>
      <p:nvGrpSpPr>
        <p:cNvPr id="1" name=""/>
        <p:cNvGrpSpPr/>
        <p:nvPr/>
      </p:nvGrpSpPr>
      <p:grpSpPr>
        <a:xfrm>
          <a:off x="0" y="0"/>
          <a:ext cx="0" cy="0"/>
          <a:chOff x="0" y="0"/>
          <a:chExt cx="0" cy="0"/>
        </a:xfrm>
      </p:grpSpPr>
      <p:sp>
        <p:nvSpPr>
          <p:cNvPr id="136" name="Title Text"/>
          <p:cNvSpPr txBox="1"/>
          <p:nvPr>
            <p:ph type="title"/>
          </p:nvPr>
        </p:nvSpPr>
        <p:spPr>
          <a:xfrm>
            <a:off x="892968" y="2268140"/>
            <a:ext cx="7358064" cy="2321720"/>
          </a:xfrm>
          <a:prstGeom prst="rect">
            <a:avLst/>
          </a:prstGeom>
        </p:spPr>
        <p:txBody>
          <a:bodyPr lIns="35718" tIns="35718" rIns="35718" bIns="35718"/>
          <a:lstStyle>
            <a:lvl1pPr defTabSz="410765">
              <a:defRPr sz="5600">
                <a:solidFill>
                  <a:srgbClr val="FFFFFF"/>
                </a:solidFill>
                <a:latin typeface="Helvetica Neue Medium"/>
                <a:ea typeface="Helvetica Neue Medium"/>
                <a:cs typeface="Helvetica Neue Medium"/>
                <a:sym typeface="Helvetica Neue Medium"/>
              </a:defRPr>
            </a:lvl1pPr>
          </a:lstStyle>
          <a:p>
            <a:pPr/>
            <a:r>
              <a:t>Title Text</a:t>
            </a:r>
          </a:p>
        </p:txBody>
      </p:sp>
      <p:sp>
        <p:nvSpPr>
          <p:cNvPr id="137" name="Slide Number"/>
          <p:cNvSpPr txBox="1"/>
          <p:nvPr>
            <p:ph type="sldNum" sz="quarter" idx="2"/>
          </p:nvPr>
        </p:nvSpPr>
        <p:spPr>
          <a:xfrm>
            <a:off x="4449876" y="6536531"/>
            <a:ext cx="239485" cy="232487"/>
          </a:xfrm>
          <a:prstGeom prst="rect">
            <a:avLst/>
          </a:prstGeom>
        </p:spPr>
        <p:txBody>
          <a:bodyPr lIns="35718" tIns="35718" rIns="35718" bIns="35718" anchor="t"/>
          <a:lstStyle>
            <a:lvl1pPr algn="ctr" defTabSz="410765">
              <a:defRPr sz="11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000000"/>
        </a:solidFill>
      </p:bgPr>
    </p:bg>
    <p:spTree>
      <p:nvGrpSpPr>
        <p:cNvPr id="1" name=""/>
        <p:cNvGrpSpPr/>
        <p:nvPr/>
      </p:nvGrpSpPr>
      <p:grpSpPr>
        <a:xfrm>
          <a:off x="0" y="0"/>
          <a:ext cx="0" cy="0"/>
          <a:chOff x="0" y="0"/>
          <a:chExt cx="0" cy="0"/>
        </a:xfrm>
      </p:grpSpPr>
      <p:sp>
        <p:nvSpPr>
          <p:cNvPr id="144" name="Title Text"/>
          <p:cNvSpPr txBox="1"/>
          <p:nvPr>
            <p:ph type="title"/>
          </p:nvPr>
        </p:nvSpPr>
        <p:spPr>
          <a:xfrm>
            <a:off x="892968" y="1151929"/>
            <a:ext cx="7358064" cy="2321720"/>
          </a:xfrm>
          <a:prstGeom prst="rect">
            <a:avLst/>
          </a:prstGeom>
        </p:spPr>
        <p:txBody>
          <a:bodyPr lIns="35718" tIns="35718" rIns="35718" bIns="35718" anchor="b"/>
          <a:lstStyle>
            <a:lvl1pPr defTabSz="410765">
              <a:defRPr sz="5600">
                <a:solidFill>
                  <a:srgbClr val="FFFFFF"/>
                </a:solidFill>
                <a:latin typeface="Helvetica Neue Medium"/>
                <a:ea typeface="Helvetica Neue Medium"/>
                <a:cs typeface="Helvetica Neue Medium"/>
                <a:sym typeface="Helvetica Neue Medium"/>
              </a:defRPr>
            </a:lvl1pPr>
          </a:lstStyle>
          <a:p>
            <a:pPr/>
            <a:r>
              <a:t>Title Text</a:t>
            </a:r>
          </a:p>
        </p:txBody>
      </p:sp>
      <p:sp>
        <p:nvSpPr>
          <p:cNvPr id="145" name="Body Level One…"/>
          <p:cNvSpPr txBox="1"/>
          <p:nvPr>
            <p:ph type="body" sz="quarter" idx="1"/>
          </p:nvPr>
        </p:nvSpPr>
        <p:spPr>
          <a:xfrm>
            <a:off x="892968" y="3536156"/>
            <a:ext cx="7358064" cy="794743"/>
          </a:xfrm>
          <a:prstGeom prst="rect">
            <a:avLst/>
          </a:prstGeom>
        </p:spPr>
        <p:txBody>
          <a:bodyPr lIns="35718" tIns="35718" rIns="35718" bIns="35718"/>
          <a:lstStyle>
            <a:lvl1pPr marL="0" indent="0" algn="ctr" defTabSz="410765">
              <a:spcBef>
                <a:spcPts val="0"/>
              </a:spcBef>
              <a:buSzTx/>
              <a:buFontTx/>
              <a:buNone/>
              <a:defRPr sz="2600">
                <a:solidFill>
                  <a:srgbClr val="FFFFFF"/>
                </a:solidFill>
                <a:latin typeface="Helvetica Neue"/>
                <a:ea typeface="Helvetica Neue"/>
                <a:cs typeface="Helvetica Neue"/>
                <a:sym typeface="Helvetica Neue"/>
              </a:defRPr>
            </a:lvl1pPr>
            <a:lvl2pPr marL="0" indent="0" algn="ctr" defTabSz="410765">
              <a:spcBef>
                <a:spcPts val="0"/>
              </a:spcBef>
              <a:buSzTx/>
              <a:buFontTx/>
              <a:buNone/>
              <a:defRPr sz="2600">
                <a:solidFill>
                  <a:srgbClr val="FFFFFF"/>
                </a:solidFill>
                <a:latin typeface="Helvetica Neue"/>
                <a:ea typeface="Helvetica Neue"/>
                <a:cs typeface="Helvetica Neue"/>
                <a:sym typeface="Helvetica Neue"/>
              </a:defRPr>
            </a:lvl2pPr>
            <a:lvl3pPr marL="0" indent="0" algn="ctr" defTabSz="410765">
              <a:spcBef>
                <a:spcPts val="0"/>
              </a:spcBef>
              <a:buSzTx/>
              <a:buFontTx/>
              <a:buNone/>
              <a:defRPr sz="2600">
                <a:solidFill>
                  <a:srgbClr val="FFFFFF"/>
                </a:solidFill>
                <a:latin typeface="Helvetica Neue"/>
                <a:ea typeface="Helvetica Neue"/>
                <a:cs typeface="Helvetica Neue"/>
                <a:sym typeface="Helvetica Neue"/>
              </a:defRPr>
            </a:lvl3pPr>
            <a:lvl4pPr marL="0" indent="0" algn="ctr" defTabSz="410765">
              <a:spcBef>
                <a:spcPts val="0"/>
              </a:spcBef>
              <a:buSzTx/>
              <a:buFontTx/>
              <a:buNone/>
              <a:defRPr sz="2600">
                <a:solidFill>
                  <a:srgbClr val="FFFFFF"/>
                </a:solidFill>
                <a:latin typeface="Helvetica Neue"/>
                <a:ea typeface="Helvetica Neue"/>
                <a:cs typeface="Helvetica Neue"/>
                <a:sym typeface="Helvetica Neue"/>
              </a:defRPr>
            </a:lvl4pPr>
            <a:lvl5pPr marL="0" indent="0" algn="ctr" defTabSz="410765">
              <a:spcBef>
                <a:spcPts val="0"/>
              </a:spcBef>
              <a:buSzTx/>
              <a:buFontTx/>
              <a:buNone/>
              <a:defRPr sz="26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4449876" y="6536531"/>
            <a:ext cx="239485" cy="232487"/>
          </a:xfrm>
          <a:prstGeom prst="rect">
            <a:avLst/>
          </a:prstGeom>
        </p:spPr>
        <p:txBody>
          <a:bodyPr lIns="35718" tIns="35718" rIns="35718" bIns="35718" anchor="t"/>
          <a:lstStyle>
            <a:lvl1pPr algn="ctr" defTabSz="410765">
              <a:defRPr sz="11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solidFill>
          <a:srgbClr val="000000"/>
        </a:solidFill>
      </p:bgPr>
    </p:bg>
    <p:spTree>
      <p:nvGrpSpPr>
        <p:cNvPr id="1" name=""/>
        <p:cNvGrpSpPr/>
        <p:nvPr/>
      </p:nvGrpSpPr>
      <p:grpSpPr>
        <a:xfrm>
          <a:off x="0" y="0"/>
          <a:ext cx="0" cy="0"/>
          <a:chOff x="0" y="0"/>
          <a:chExt cx="0" cy="0"/>
        </a:xfrm>
      </p:grpSpPr>
      <p:sp>
        <p:nvSpPr>
          <p:cNvPr id="153" name="Image"/>
          <p:cNvSpPr/>
          <p:nvPr>
            <p:ph type="pic" sz="half" idx="13"/>
          </p:nvPr>
        </p:nvSpPr>
        <p:spPr>
          <a:xfrm>
            <a:off x="4723804" y="449239"/>
            <a:ext cx="3750471" cy="5777510"/>
          </a:xfrm>
          <a:prstGeom prst="rect">
            <a:avLst/>
          </a:prstGeom>
        </p:spPr>
        <p:txBody>
          <a:bodyPr lIns="91439" tIns="45719" rIns="91439" bIns="45719">
            <a:noAutofit/>
          </a:bodyPr>
          <a:lstStyle/>
          <a:p>
            <a:pPr/>
          </a:p>
        </p:txBody>
      </p:sp>
      <p:sp>
        <p:nvSpPr>
          <p:cNvPr id="154" name="Title Text"/>
          <p:cNvSpPr txBox="1"/>
          <p:nvPr>
            <p:ph type="title"/>
          </p:nvPr>
        </p:nvSpPr>
        <p:spPr>
          <a:xfrm>
            <a:off x="669726" y="446484"/>
            <a:ext cx="3750470" cy="2803923"/>
          </a:xfrm>
          <a:prstGeom prst="rect">
            <a:avLst/>
          </a:prstGeom>
        </p:spPr>
        <p:txBody>
          <a:bodyPr lIns="35718" tIns="35718" rIns="35718" bIns="35718" anchor="b"/>
          <a:lstStyle>
            <a:lvl1pPr defTabSz="410765">
              <a:defRPr sz="4200">
                <a:solidFill>
                  <a:srgbClr val="FFFFFF"/>
                </a:solidFill>
                <a:latin typeface="Helvetica Neue Medium"/>
                <a:ea typeface="Helvetica Neue Medium"/>
                <a:cs typeface="Helvetica Neue Medium"/>
                <a:sym typeface="Helvetica Neue Medium"/>
              </a:defRPr>
            </a:lvl1pPr>
          </a:lstStyle>
          <a:p>
            <a:pPr/>
            <a:r>
              <a:t>Title Text</a:t>
            </a:r>
          </a:p>
        </p:txBody>
      </p:sp>
      <p:sp>
        <p:nvSpPr>
          <p:cNvPr id="155" name="Body Level One…"/>
          <p:cNvSpPr txBox="1"/>
          <p:nvPr>
            <p:ph type="body" sz="quarter" idx="1"/>
          </p:nvPr>
        </p:nvSpPr>
        <p:spPr>
          <a:xfrm>
            <a:off x="669726" y="3321843"/>
            <a:ext cx="3750470" cy="2893220"/>
          </a:xfrm>
          <a:prstGeom prst="rect">
            <a:avLst/>
          </a:prstGeom>
        </p:spPr>
        <p:txBody>
          <a:bodyPr lIns="35718" tIns="35718" rIns="35718" bIns="35718"/>
          <a:lstStyle>
            <a:lvl1pPr marL="0" indent="0" algn="ctr" defTabSz="410765">
              <a:spcBef>
                <a:spcPts val="0"/>
              </a:spcBef>
              <a:buSzTx/>
              <a:buFontTx/>
              <a:buNone/>
              <a:defRPr sz="2600">
                <a:solidFill>
                  <a:srgbClr val="FFFFFF"/>
                </a:solidFill>
                <a:latin typeface="Helvetica Neue"/>
                <a:ea typeface="Helvetica Neue"/>
                <a:cs typeface="Helvetica Neue"/>
                <a:sym typeface="Helvetica Neue"/>
              </a:defRPr>
            </a:lvl1pPr>
            <a:lvl2pPr marL="0" indent="0" algn="ctr" defTabSz="410765">
              <a:spcBef>
                <a:spcPts val="0"/>
              </a:spcBef>
              <a:buSzTx/>
              <a:buFontTx/>
              <a:buNone/>
              <a:defRPr sz="2600">
                <a:solidFill>
                  <a:srgbClr val="FFFFFF"/>
                </a:solidFill>
                <a:latin typeface="Helvetica Neue"/>
                <a:ea typeface="Helvetica Neue"/>
                <a:cs typeface="Helvetica Neue"/>
                <a:sym typeface="Helvetica Neue"/>
              </a:defRPr>
            </a:lvl2pPr>
            <a:lvl3pPr marL="0" indent="0" algn="ctr" defTabSz="410765">
              <a:spcBef>
                <a:spcPts val="0"/>
              </a:spcBef>
              <a:buSzTx/>
              <a:buFontTx/>
              <a:buNone/>
              <a:defRPr sz="2600">
                <a:solidFill>
                  <a:srgbClr val="FFFFFF"/>
                </a:solidFill>
                <a:latin typeface="Helvetica Neue"/>
                <a:ea typeface="Helvetica Neue"/>
                <a:cs typeface="Helvetica Neue"/>
                <a:sym typeface="Helvetica Neue"/>
              </a:defRPr>
            </a:lvl3pPr>
            <a:lvl4pPr marL="0" indent="0" algn="ctr" defTabSz="410765">
              <a:spcBef>
                <a:spcPts val="0"/>
              </a:spcBef>
              <a:buSzTx/>
              <a:buFontTx/>
              <a:buNone/>
              <a:defRPr sz="2600">
                <a:solidFill>
                  <a:srgbClr val="FFFFFF"/>
                </a:solidFill>
                <a:latin typeface="Helvetica Neue"/>
                <a:ea typeface="Helvetica Neue"/>
                <a:cs typeface="Helvetica Neue"/>
                <a:sym typeface="Helvetica Neue"/>
              </a:defRPr>
            </a:lvl4pPr>
            <a:lvl5pPr marL="0" indent="0" algn="ctr" defTabSz="410765">
              <a:spcBef>
                <a:spcPts val="0"/>
              </a:spcBef>
              <a:buSzTx/>
              <a:buFontTx/>
              <a:buNone/>
              <a:defRPr sz="26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6" name="Slide Number"/>
          <p:cNvSpPr txBox="1"/>
          <p:nvPr>
            <p:ph type="sldNum" sz="quarter" idx="2"/>
          </p:nvPr>
        </p:nvSpPr>
        <p:spPr>
          <a:xfrm>
            <a:off x="4449876" y="6536531"/>
            <a:ext cx="239485" cy="232487"/>
          </a:xfrm>
          <a:prstGeom prst="rect">
            <a:avLst/>
          </a:prstGeom>
        </p:spPr>
        <p:txBody>
          <a:bodyPr lIns="35718" tIns="35718" rIns="35718" bIns="35718" anchor="t"/>
          <a:lstStyle>
            <a:lvl1pPr algn="ctr" defTabSz="410765">
              <a:defRPr sz="11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solidFill>
          <a:srgbClr val="000000"/>
        </a:solidFill>
      </p:bgPr>
    </p:bg>
    <p:spTree>
      <p:nvGrpSpPr>
        <p:cNvPr id="1" name=""/>
        <p:cNvGrpSpPr/>
        <p:nvPr/>
      </p:nvGrpSpPr>
      <p:grpSpPr>
        <a:xfrm>
          <a:off x="0" y="0"/>
          <a:ext cx="0" cy="0"/>
          <a:chOff x="0" y="0"/>
          <a:chExt cx="0" cy="0"/>
        </a:xfrm>
      </p:grpSpPr>
      <p:sp>
        <p:nvSpPr>
          <p:cNvPr id="163" name="Image"/>
          <p:cNvSpPr/>
          <p:nvPr>
            <p:ph type="pic" idx="13"/>
          </p:nvPr>
        </p:nvSpPr>
        <p:spPr>
          <a:xfrm>
            <a:off x="1138535" y="473273"/>
            <a:ext cx="6861106" cy="4152306"/>
          </a:xfrm>
          <a:prstGeom prst="rect">
            <a:avLst/>
          </a:prstGeom>
        </p:spPr>
        <p:txBody>
          <a:bodyPr lIns="91439" tIns="45719" rIns="91439" bIns="45719">
            <a:noAutofit/>
          </a:bodyPr>
          <a:lstStyle/>
          <a:p>
            <a:pPr/>
          </a:p>
        </p:txBody>
      </p:sp>
      <p:sp>
        <p:nvSpPr>
          <p:cNvPr id="164" name="Title Text"/>
          <p:cNvSpPr txBox="1"/>
          <p:nvPr>
            <p:ph type="title"/>
          </p:nvPr>
        </p:nvSpPr>
        <p:spPr>
          <a:xfrm>
            <a:off x="892968" y="4723804"/>
            <a:ext cx="7358064" cy="1000126"/>
          </a:xfrm>
          <a:prstGeom prst="rect">
            <a:avLst/>
          </a:prstGeom>
        </p:spPr>
        <p:txBody>
          <a:bodyPr lIns="35718" tIns="35718" rIns="35718" bIns="35718"/>
          <a:lstStyle>
            <a:lvl1pPr defTabSz="410765">
              <a:defRPr sz="5600">
                <a:solidFill>
                  <a:srgbClr val="FFFFFF"/>
                </a:solidFill>
                <a:latin typeface="Helvetica Neue Medium"/>
                <a:ea typeface="Helvetica Neue Medium"/>
                <a:cs typeface="Helvetica Neue Medium"/>
                <a:sym typeface="Helvetica Neue Medium"/>
              </a:defRPr>
            </a:lvl1pPr>
          </a:lstStyle>
          <a:p>
            <a:pPr/>
            <a:r>
              <a:t>Title Text</a:t>
            </a:r>
          </a:p>
        </p:txBody>
      </p:sp>
      <p:sp>
        <p:nvSpPr>
          <p:cNvPr id="165" name="Body Level One…"/>
          <p:cNvSpPr txBox="1"/>
          <p:nvPr>
            <p:ph type="body" sz="quarter" idx="1"/>
          </p:nvPr>
        </p:nvSpPr>
        <p:spPr>
          <a:xfrm>
            <a:off x="892968" y="5732859"/>
            <a:ext cx="7358064" cy="794743"/>
          </a:xfrm>
          <a:prstGeom prst="rect">
            <a:avLst/>
          </a:prstGeom>
        </p:spPr>
        <p:txBody>
          <a:bodyPr lIns="35718" tIns="35718" rIns="35718" bIns="35718"/>
          <a:lstStyle>
            <a:lvl1pPr marL="0" indent="0" algn="ctr" defTabSz="410765">
              <a:spcBef>
                <a:spcPts val="0"/>
              </a:spcBef>
              <a:buSzTx/>
              <a:buFontTx/>
              <a:buNone/>
              <a:defRPr sz="2600">
                <a:solidFill>
                  <a:srgbClr val="FFFFFF"/>
                </a:solidFill>
                <a:latin typeface="Helvetica Neue"/>
                <a:ea typeface="Helvetica Neue"/>
                <a:cs typeface="Helvetica Neue"/>
                <a:sym typeface="Helvetica Neue"/>
              </a:defRPr>
            </a:lvl1pPr>
            <a:lvl2pPr marL="0" indent="0" algn="ctr" defTabSz="410765">
              <a:spcBef>
                <a:spcPts val="0"/>
              </a:spcBef>
              <a:buSzTx/>
              <a:buFontTx/>
              <a:buNone/>
              <a:defRPr sz="2600">
                <a:solidFill>
                  <a:srgbClr val="FFFFFF"/>
                </a:solidFill>
                <a:latin typeface="Helvetica Neue"/>
                <a:ea typeface="Helvetica Neue"/>
                <a:cs typeface="Helvetica Neue"/>
                <a:sym typeface="Helvetica Neue"/>
              </a:defRPr>
            </a:lvl2pPr>
            <a:lvl3pPr marL="0" indent="0" algn="ctr" defTabSz="410765">
              <a:spcBef>
                <a:spcPts val="0"/>
              </a:spcBef>
              <a:buSzTx/>
              <a:buFontTx/>
              <a:buNone/>
              <a:defRPr sz="2600">
                <a:solidFill>
                  <a:srgbClr val="FFFFFF"/>
                </a:solidFill>
                <a:latin typeface="Helvetica Neue"/>
                <a:ea typeface="Helvetica Neue"/>
                <a:cs typeface="Helvetica Neue"/>
                <a:sym typeface="Helvetica Neue"/>
              </a:defRPr>
            </a:lvl3pPr>
            <a:lvl4pPr marL="0" indent="0" algn="ctr" defTabSz="410765">
              <a:spcBef>
                <a:spcPts val="0"/>
              </a:spcBef>
              <a:buSzTx/>
              <a:buFontTx/>
              <a:buNone/>
              <a:defRPr sz="2600">
                <a:solidFill>
                  <a:srgbClr val="FFFFFF"/>
                </a:solidFill>
                <a:latin typeface="Helvetica Neue"/>
                <a:ea typeface="Helvetica Neue"/>
                <a:cs typeface="Helvetica Neue"/>
                <a:sym typeface="Helvetica Neue"/>
              </a:defRPr>
            </a:lvl4pPr>
            <a:lvl5pPr marL="0" indent="0" algn="ctr" defTabSz="410765">
              <a:spcBef>
                <a:spcPts val="0"/>
              </a:spcBef>
              <a:buSzTx/>
              <a:buFontTx/>
              <a:buNone/>
              <a:defRPr sz="26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xfrm>
            <a:off x="4449876" y="6536531"/>
            <a:ext cx="239485" cy="232487"/>
          </a:xfrm>
          <a:prstGeom prst="rect">
            <a:avLst/>
          </a:prstGeom>
        </p:spPr>
        <p:txBody>
          <a:bodyPr lIns="35718" tIns="35718" rIns="35718" bIns="35718" anchor="t"/>
          <a:lstStyle>
            <a:lvl1pPr algn="ctr" defTabSz="410765">
              <a:defRPr sz="11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1"/>
            <a:ext cx="7772401" cy="1362077"/>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600202"/>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0">
              <a:spcBef>
                <a:spcPts val="500"/>
              </a:spcBef>
              <a:buSzTx/>
              <a:buFontTx/>
              <a:buNone/>
              <a:defRPr b="1" sz="2400"/>
            </a:lvl2pPr>
            <a:lvl3pPr marL="0" indent="0">
              <a:spcBef>
                <a:spcPts val="500"/>
              </a:spcBef>
              <a:buSzTx/>
              <a:buFontTx/>
              <a:buNone/>
              <a:defRPr b="1" sz="2400"/>
            </a:lvl3pPr>
            <a:lvl4pPr marL="0" indent="0">
              <a:spcBef>
                <a:spcPts val="500"/>
              </a:spcBef>
              <a:buSzTx/>
              <a:buFontTx/>
              <a:buNone/>
              <a:defRPr b="1" sz="2400"/>
            </a:lvl4pPr>
            <a:lvl5pPr marL="0" indent="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4645026" y="1535112"/>
            <a:ext cx="4041777" cy="63976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1" y="273050"/>
            <a:ext cx="3008315" cy="1162050"/>
          </a:xfrm>
          <a:prstGeom prst="rect">
            <a:avLst/>
          </a:prstGeom>
        </p:spPr>
        <p:txBody>
          <a:bodyPr anchor="b"/>
          <a:lstStyle>
            <a:lvl1pPr algn="l">
              <a:defRPr b="1" sz="2000"/>
            </a:lvl1pPr>
          </a:lstStyle>
          <a:p>
            <a:pPr/>
            <a:r>
              <a:t>Title Text</a:t>
            </a:r>
          </a:p>
        </p:txBody>
      </p:sp>
      <p:sp>
        <p:nvSpPr>
          <p:cNvPr id="73" name="Body Level One…"/>
          <p:cNvSpPr txBox="1"/>
          <p:nvPr>
            <p:ph type="body" idx="1"/>
          </p:nvPr>
        </p:nvSpPr>
        <p:spPr>
          <a:xfrm>
            <a:off x="3575050" y="273052"/>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half" idx="13"/>
          </p:nvPr>
        </p:nvSpPr>
        <p:spPr>
          <a:xfrm>
            <a:off x="457200" y="1435102"/>
            <a:ext cx="3008316" cy="4691065"/>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2" cy="566738"/>
          </a:xfrm>
          <a:prstGeom prst="rect">
            <a:avLst/>
          </a:prstGeom>
        </p:spPr>
        <p:txBody>
          <a:bodyPr anchor="b"/>
          <a:lstStyle>
            <a:lvl1pPr algn="l">
              <a:defRPr b="1" sz="2000"/>
            </a:lvl1pPr>
          </a:lstStyle>
          <a:p>
            <a:pPr/>
            <a:r>
              <a:t>Title Text</a:t>
            </a:r>
          </a:p>
        </p:txBody>
      </p:sp>
      <p:sp>
        <p:nvSpPr>
          <p:cNvPr id="83" name="Picture Placeholder 2"/>
          <p:cNvSpPr/>
          <p:nvPr>
            <p:ph type="pic" sz="half" idx="13"/>
          </p:nvPr>
        </p:nvSpPr>
        <p:spPr>
          <a:xfrm>
            <a:off x="1792288" y="612775"/>
            <a:ext cx="5486402" cy="4114800"/>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457200" y="1600202"/>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2821" y="6404295"/>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jpeg"/><Relationship Id="rId5"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280976161" TargetMode="External"/><Relationship Id="rId3"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hyperlink" Target="https://www.youtube.com/watch?v=FKsHTi1KMJk"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1" Type="http://schemas.openxmlformats.org/officeDocument/2006/relationships/image" Target="../media/image13.jpeg"/><Relationship Id="rId12" Type="http://schemas.openxmlformats.org/officeDocument/2006/relationships/image" Target="../media/image14.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5.jpeg"/><Relationship Id="rId5" Type="http://schemas.openxmlformats.org/officeDocument/2006/relationships/image" Target="../media/image10.png"/><Relationship Id="rId6" Type="http://schemas.openxmlformats.org/officeDocument/2006/relationships/image" Target="../media/image16.jpeg"/><Relationship Id="rId7" Type="http://schemas.openxmlformats.org/officeDocument/2006/relationships/image" Target="../media/image1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jpeg"/><Relationship Id="rId5"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1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19.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hyperlink" Target="https://youtu.be/4q7uQxxxd18" TargetMode="Externa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1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hyperlink" Target="https://www.youtube.com/watch?v=i_AwOIs2buE&amp;t=66s" TargetMode="Externa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youtube.com/watch?v=nF_C3bO8WZ0"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Title 1"/>
          <p:cNvSpPr txBox="1"/>
          <p:nvPr>
            <p:ph type="ctrTitle"/>
          </p:nvPr>
        </p:nvSpPr>
        <p:spPr>
          <a:xfrm>
            <a:off x="685800" y="2130425"/>
            <a:ext cx="7772400" cy="1470028"/>
          </a:xfrm>
          <a:prstGeom prst="rect">
            <a:avLst/>
          </a:prstGeom>
        </p:spPr>
        <p:txBody>
          <a:bodyPr/>
          <a:lstStyle/>
          <a:p>
            <a:pPr>
              <a:defRPr b="1" sz="4800">
                <a:solidFill>
                  <a:srgbClr val="002060"/>
                </a:solidFill>
              </a:defRPr>
            </a:pPr>
            <a:r>
              <a:t>Behavioral Wellness:</a:t>
            </a:r>
            <a:br/>
            <a:r>
              <a:rPr b="0" sz="3500">
                <a:solidFill>
                  <a:srgbClr val="000000"/>
                </a:solidFill>
              </a:rPr>
              <a:t>Recruit Firefighter Training</a:t>
            </a:r>
          </a:p>
        </p:txBody>
      </p:sp>
      <p:sp>
        <p:nvSpPr>
          <p:cNvPr id="176" name="Subtitle 2"/>
          <p:cNvSpPr txBox="1"/>
          <p:nvPr>
            <p:ph type="subTitle" sz="quarter" idx="1"/>
          </p:nvPr>
        </p:nvSpPr>
        <p:spPr>
          <a:xfrm>
            <a:off x="2901461" y="4096915"/>
            <a:ext cx="5603803" cy="1825320"/>
          </a:xfrm>
          <a:prstGeom prst="rect">
            <a:avLst/>
          </a:prstGeom>
        </p:spPr>
        <p:txBody>
          <a:bodyPr/>
          <a:lstStyle>
            <a:lvl1pPr defTabSz="584200">
              <a:spcBef>
                <a:spcPts val="0"/>
              </a:spcBef>
              <a:defRPr b="1" sz="2800">
                <a:solidFill>
                  <a:srgbClr val="C00000"/>
                </a:solidFill>
                <a:latin typeface="Helvetica Neue"/>
                <a:ea typeface="Helvetica Neue"/>
                <a:cs typeface="Helvetica Neue"/>
                <a:sym typeface="Helvetica Neue"/>
              </a:defRPr>
            </a:lvl1pPr>
          </a:lstStyle>
          <a:p>
            <a:pPr/>
            <a:r>
              <a:t>Based on the Yellow Ribbon Report developed by the IAFC Volunteer Combination Officers Section</a:t>
            </a:r>
          </a:p>
        </p:txBody>
      </p:sp>
      <p:sp>
        <p:nvSpPr>
          <p:cNvPr id="177" name="Straight Connector 16"/>
          <p:cNvSpPr/>
          <p:nvPr/>
        </p:nvSpPr>
        <p:spPr>
          <a:xfrm>
            <a:off x="514350" y="3600451"/>
            <a:ext cx="8229600" cy="1"/>
          </a:xfrm>
          <a:prstGeom prst="line">
            <a:avLst/>
          </a:prstGeom>
          <a:ln w="57150">
            <a:solidFill>
              <a:srgbClr val="C00000"/>
            </a:solidFill>
          </a:ln>
        </p:spPr>
        <p:txBody>
          <a:bodyPr lIns="45718" tIns="45718" rIns="45718" bIns="45718"/>
          <a:lstStyle/>
          <a:p>
            <a:pPr/>
          </a:p>
        </p:txBody>
      </p:sp>
      <p:sp>
        <p:nvSpPr>
          <p:cNvPr id="178" name="Straight Connector 17"/>
          <p:cNvSpPr/>
          <p:nvPr/>
        </p:nvSpPr>
        <p:spPr>
          <a:xfrm>
            <a:off x="514350" y="2038350"/>
            <a:ext cx="8229600" cy="0"/>
          </a:xfrm>
          <a:prstGeom prst="line">
            <a:avLst/>
          </a:prstGeom>
          <a:ln w="57150">
            <a:solidFill>
              <a:srgbClr val="C00000"/>
            </a:solidFill>
          </a:ln>
        </p:spPr>
        <p:txBody>
          <a:bodyPr lIns="45718" tIns="45718" rIns="45718" bIns="45718"/>
          <a:lstStyle/>
          <a:p>
            <a:pPr/>
          </a:p>
        </p:txBody>
      </p:sp>
      <p:pic>
        <p:nvPicPr>
          <p:cNvPr id="179" name="Picture 3" descr="Picture 3"/>
          <p:cNvPicPr>
            <a:picLocks noChangeAspect="1"/>
          </p:cNvPicPr>
          <p:nvPr/>
        </p:nvPicPr>
        <p:blipFill>
          <a:blip r:embed="rId3">
            <a:extLst/>
          </a:blip>
          <a:stretch>
            <a:fillRect/>
          </a:stretch>
        </p:blipFill>
        <p:spPr>
          <a:xfrm>
            <a:off x="514350" y="6656389"/>
            <a:ext cx="8229600" cy="12702"/>
          </a:xfrm>
          <a:prstGeom prst="rect">
            <a:avLst/>
          </a:prstGeom>
          <a:ln w="12700">
            <a:miter lim="400000"/>
          </a:ln>
        </p:spPr>
      </p:pic>
      <p:pic>
        <p:nvPicPr>
          <p:cNvPr id="180" name="Picture 14" descr="Picture 14"/>
          <p:cNvPicPr>
            <a:picLocks noChangeAspect="1"/>
          </p:cNvPicPr>
          <p:nvPr/>
        </p:nvPicPr>
        <p:blipFill>
          <a:blip r:embed="rId4">
            <a:extLst/>
          </a:blip>
          <a:stretch>
            <a:fillRect/>
          </a:stretch>
        </p:blipFill>
        <p:spPr>
          <a:xfrm>
            <a:off x="2855990" y="172800"/>
            <a:ext cx="3546319" cy="1749269"/>
          </a:xfrm>
          <a:prstGeom prst="rect">
            <a:avLst/>
          </a:prstGeom>
          <a:ln w="12700">
            <a:miter lim="400000"/>
          </a:ln>
        </p:spPr>
      </p:pic>
      <p:pic>
        <p:nvPicPr>
          <p:cNvPr id="181" name="VCOSec_4clogo.jpg" descr="VCOSec_4clogo.jpg"/>
          <p:cNvPicPr>
            <a:picLocks noChangeAspect="1"/>
          </p:cNvPicPr>
          <p:nvPr/>
        </p:nvPicPr>
        <p:blipFill>
          <a:blip r:embed="rId5">
            <a:extLst/>
          </a:blip>
          <a:stretch>
            <a:fillRect/>
          </a:stretch>
        </p:blipFill>
        <p:spPr>
          <a:xfrm>
            <a:off x="514350" y="3923962"/>
            <a:ext cx="2139894" cy="197475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Title 1"/>
          <p:cNvSpPr txBox="1"/>
          <p:nvPr>
            <p:ph type="title"/>
          </p:nvPr>
        </p:nvSpPr>
        <p:spPr>
          <a:xfrm>
            <a:off x="457200" y="486679"/>
            <a:ext cx="8229600" cy="873123"/>
          </a:xfrm>
          <a:prstGeom prst="rect">
            <a:avLst/>
          </a:prstGeom>
        </p:spPr>
        <p:txBody>
          <a:bodyPr/>
          <a:lstStyle/>
          <a:p>
            <a:pPr/>
            <a:r>
              <a:t>Training Objectives</a:t>
            </a:r>
          </a:p>
        </p:txBody>
      </p:sp>
      <p:sp>
        <p:nvSpPr>
          <p:cNvPr id="291"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292"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293"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294" name="Slide Number Placeholder 6"/>
          <p:cNvSpPr txBox="1"/>
          <p:nvPr>
            <p:ph type="sldNum" sz="quarter" idx="4294967295"/>
          </p:nvPr>
        </p:nvSpPr>
        <p:spPr>
          <a:xfrm>
            <a:off x="8422820" y="6404295"/>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5" name="Rectangle 2"/>
          <p:cNvSpPr txBox="1"/>
          <p:nvPr/>
        </p:nvSpPr>
        <p:spPr>
          <a:xfrm>
            <a:off x="522882" y="1694688"/>
            <a:ext cx="8098236" cy="1844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3200"/>
            </a:pPr>
            <a:r>
              <a:t>The student shall know the statistics about behavioral wellness for firefighters.</a:t>
            </a:r>
            <a:endParaRPr sz="3800"/>
          </a:p>
          <a:p>
            <a:pPr lvl="1" marL="972342" indent="-527843" defTabSz="457200">
              <a:buSzPct val="100000"/>
              <a:buFont typeface="Arial"/>
              <a:buChar char="•"/>
              <a:defRPr sz="2800"/>
            </a:pPr>
            <a:r>
              <a:t>Line of Duty Death (LODD) (2016) – 89*</a:t>
            </a:r>
            <a:endParaRPr sz="3800"/>
          </a:p>
          <a:p>
            <a:pPr lvl="1" marL="972342" indent="-527843" defTabSz="457200">
              <a:buSzPct val="100000"/>
              <a:buFont typeface="Arial"/>
              <a:buChar char="•"/>
              <a:defRPr sz="2800"/>
            </a:pPr>
            <a:r>
              <a:t>Suicide (2016) – 132**</a:t>
            </a:r>
          </a:p>
        </p:txBody>
      </p:sp>
      <p:sp>
        <p:nvSpPr>
          <p:cNvPr id="296" name="TextBox 3"/>
          <p:cNvSpPr txBox="1"/>
          <p:nvPr/>
        </p:nvSpPr>
        <p:spPr>
          <a:xfrm>
            <a:off x="2588559" y="5816929"/>
            <a:ext cx="4471147"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r>
              <a:t>  *United States Fire Administration</a:t>
            </a:r>
          </a:p>
          <a:p>
            <a:pPr/>
            <a:r>
              <a:t>**Firefighter Behavioral Health Alliance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03" name="Accept we can’t always deal with stress..."/>
          <p:cNvGrpSpPr/>
          <p:nvPr/>
        </p:nvGrpSpPr>
        <p:grpSpPr>
          <a:xfrm>
            <a:off x="5678101" y="53707"/>
            <a:ext cx="3403733" cy="3403734"/>
            <a:chOff x="0" y="0"/>
            <a:chExt cx="3403732" cy="3403732"/>
          </a:xfrm>
        </p:grpSpPr>
        <p:sp>
          <p:nvSpPr>
            <p:cNvPr id="301" name="Circle"/>
            <p:cNvSpPr/>
            <p:nvPr/>
          </p:nvSpPr>
          <p:spPr>
            <a:xfrm>
              <a:off x="-1" y="-1"/>
              <a:ext cx="3403734" cy="3403734"/>
            </a:xfrm>
            <a:prstGeom prst="ellipse">
              <a:avLst/>
            </a:prstGeom>
            <a:solidFill>
              <a:schemeClr val="accent2"/>
            </a:solidFill>
            <a:ln w="76200" cap="flat">
              <a:solidFill>
                <a:srgbClr val="8C3A38"/>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sz="3000">
                  <a:solidFill>
                    <a:srgbClr val="FFFFFF"/>
                  </a:solidFill>
                </a:defRPr>
              </a:pPr>
            </a:p>
          </p:txBody>
        </p:sp>
        <p:sp>
          <p:nvSpPr>
            <p:cNvPr id="302" name="Accept we can’t always deal with stress..."/>
            <p:cNvSpPr txBox="1"/>
            <p:nvPr/>
          </p:nvSpPr>
          <p:spPr>
            <a:xfrm>
              <a:off x="498465" y="767146"/>
              <a:ext cx="2406801" cy="1869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000">
                  <a:solidFill>
                    <a:srgbClr val="FFFFFF"/>
                  </a:solidFill>
                </a:defRPr>
              </a:lvl1pPr>
            </a:lstStyle>
            <a:p>
              <a:pPr/>
              <a:r>
                <a:t>Accept we can’t always deal with stress...</a:t>
              </a:r>
            </a:p>
          </p:txBody>
        </p:sp>
      </p:grpSp>
      <p:grpSp>
        <p:nvGrpSpPr>
          <p:cNvPr id="306" name="Impact stress brings to our family, children..."/>
          <p:cNvGrpSpPr/>
          <p:nvPr/>
        </p:nvGrpSpPr>
        <p:grpSpPr>
          <a:xfrm>
            <a:off x="5776655" y="3555426"/>
            <a:ext cx="3296953" cy="3296950"/>
            <a:chOff x="0" y="0"/>
            <a:chExt cx="3296951" cy="3296949"/>
          </a:xfrm>
        </p:grpSpPr>
        <p:sp>
          <p:nvSpPr>
            <p:cNvPr id="304" name="Circle"/>
            <p:cNvSpPr/>
            <p:nvPr/>
          </p:nvSpPr>
          <p:spPr>
            <a:xfrm>
              <a:off x="0" y="0"/>
              <a:ext cx="3296952" cy="3296950"/>
            </a:xfrm>
            <a:prstGeom prst="ellipse">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sz="3000"/>
              </a:pPr>
            </a:p>
          </p:txBody>
        </p:sp>
        <p:sp>
          <p:nvSpPr>
            <p:cNvPr id="305" name="Impact stress brings to our family, children..."/>
            <p:cNvSpPr txBox="1"/>
            <p:nvPr/>
          </p:nvSpPr>
          <p:spPr>
            <a:xfrm>
              <a:off x="482826" y="491505"/>
              <a:ext cx="2331299" cy="2313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000"/>
              </a:lvl1pPr>
            </a:lstStyle>
            <a:p>
              <a:pPr/>
              <a:r>
                <a:t>Impact stress brings to our family, children...</a:t>
              </a:r>
            </a:p>
          </p:txBody>
        </p:sp>
      </p:grpSp>
      <p:grpSp>
        <p:nvGrpSpPr>
          <p:cNvPr id="309" name="Acknowledge and accepting the mental and physical impact..."/>
          <p:cNvGrpSpPr/>
          <p:nvPr/>
        </p:nvGrpSpPr>
        <p:grpSpPr>
          <a:xfrm>
            <a:off x="62320" y="3470977"/>
            <a:ext cx="3384018" cy="3384017"/>
            <a:chOff x="0" y="0"/>
            <a:chExt cx="3384016" cy="3384016"/>
          </a:xfrm>
        </p:grpSpPr>
        <p:sp>
          <p:nvSpPr>
            <p:cNvPr id="307" name="Circle"/>
            <p:cNvSpPr/>
            <p:nvPr/>
          </p:nvSpPr>
          <p:spPr>
            <a:xfrm>
              <a:off x="-1" y="-1"/>
              <a:ext cx="3384018" cy="3384018"/>
            </a:xfrm>
            <a:prstGeom prst="ellipse">
              <a:avLst/>
            </a:prstGeom>
            <a:gradFill flip="none" rotWithShape="1">
              <a:gsLst>
                <a:gs pos="0">
                  <a:schemeClr val="accent2">
                    <a:hueOff val="-39879"/>
                    <a:satOff val="52282"/>
                    <a:lumOff val="29251"/>
                  </a:schemeClr>
                </a:gs>
                <a:gs pos="35000">
                  <a:srgbClr val="FFBFBE"/>
                </a:gs>
                <a:gs pos="100000">
                  <a:schemeClr val="accent2">
                    <a:hueOff val="-44018"/>
                    <a:satOff val="52282"/>
                    <a:lumOff val="42346"/>
                  </a:schemeClr>
                </a:gs>
              </a:gsLst>
              <a:lin ang="16200000" scaled="0"/>
            </a:gra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sz="3000"/>
              </a:pPr>
            </a:p>
          </p:txBody>
        </p:sp>
        <p:sp>
          <p:nvSpPr>
            <p:cNvPr id="308" name="Acknowledge and accepting the mental and physical impact..."/>
            <p:cNvSpPr txBox="1"/>
            <p:nvPr/>
          </p:nvSpPr>
          <p:spPr>
            <a:xfrm>
              <a:off x="495578" y="228763"/>
              <a:ext cx="2392861" cy="29264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Autofit/>
            </a:bodyPr>
            <a:lstStyle>
              <a:lvl1pPr algn="ctr">
                <a:defRPr sz="3000"/>
              </a:lvl1pPr>
            </a:lstStyle>
            <a:p>
              <a:pPr/>
              <a:r>
                <a:t>Acknowledge and accepting the mental and physical impact...</a:t>
              </a:r>
            </a:p>
          </p:txBody>
        </p:sp>
      </p:grpSp>
      <p:grpSp>
        <p:nvGrpSpPr>
          <p:cNvPr id="312" name="Signs, symptoms, and actions to protect..."/>
          <p:cNvGrpSpPr/>
          <p:nvPr/>
        </p:nvGrpSpPr>
        <p:grpSpPr>
          <a:xfrm>
            <a:off x="71981" y="56276"/>
            <a:ext cx="3364696" cy="3364696"/>
            <a:chOff x="0" y="0"/>
            <a:chExt cx="3364694" cy="3364694"/>
          </a:xfrm>
        </p:grpSpPr>
        <p:sp>
          <p:nvSpPr>
            <p:cNvPr id="310" name="Circle"/>
            <p:cNvSpPr/>
            <p:nvPr/>
          </p:nvSpPr>
          <p:spPr>
            <a:xfrm>
              <a:off x="-1" y="-1"/>
              <a:ext cx="3364696" cy="3364696"/>
            </a:xfrm>
            <a:prstGeom prst="ellipse">
              <a:avLst/>
            </a:prstGeom>
            <a:gradFill flip="none" rotWithShape="1">
              <a:gsLst>
                <a:gs pos="0">
                  <a:schemeClr val="accent3">
                    <a:hueOff val="263624"/>
                    <a:satOff val="55948"/>
                    <a:lumOff val="27907"/>
                    <a:alpha val="60000"/>
                  </a:schemeClr>
                </a:gs>
                <a:gs pos="35000">
                  <a:srgbClr val="E4FDBF">
                    <a:alpha val="60000"/>
                  </a:srgbClr>
                </a:gs>
                <a:gs pos="100000">
                  <a:schemeClr val="accent3">
                    <a:hueOff val="321486"/>
                    <a:satOff val="58119"/>
                    <a:lumOff val="40966"/>
                    <a:alpha val="60000"/>
                  </a:schemeClr>
                </a:gs>
              </a:gsLst>
              <a:lin ang="16200000" scaled="0"/>
            </a:gradFill>
            <a:ln w="76200" cap="flat">
              <a:solidFill>
                <a:srgbClr val="F5EC00">
                  <a:alpha val="60000"/>
                </a:srgbClr>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sz="3000">
                  <a:solidFill>
                    <a:srgbClr val="0042A9"/>
                  </a:solidFill>
                </a:defRPr>
              </a:pPr>
            </a:p>
          </p:txBody>
        </p:sp>
        <p:sp>
          <p:nvSpPr>
            <p:cNvPr id="311" name="Signs, symptoms, and actions to protect..."/>
            <p:cNvSpPr txBox="1"/>
            <p:nvPr/>
          </p:nvSpPr>
          <p:spPr>
            <a:xfrm>
              <a:off x="492747" y="747627"/>
              <a:ext cx="2379199" cy="1869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000">
                  <a:solidFill>
                    <a:srgbClr val="0042A9"/>
                  </a:solidFill>
                </a:defRPr>
              </a:lvl1pPr>
            </a:lstStyle>
            <a:p>
              <a:pPr/>
              <a:r>
                <a:t>Signs, symptoms, and actions to protect...</a:t>
              </a:r>
            </a:p>
          </p:txBody>
        </p:sp>
      </p:grpSp>
      <p:grpSp>
        <p:nvGrpSpPr>
          <p:cNvPr id="315" name="Behavioral health affected firefighters for years..."/>
          <p:cNvGrpSpPr/>
          <p:nvPr/>
        </p:nvGrpSpPr>
        <p:grpSpPr>
          <a:xfrm>
            <a:off x="2889344" y="1918016"/>
            <a:ext cx="3289111" cy="3289111"/>
            <a:chOff x="0" y="0"/>
            <a:chExt cx="3289110" cy="3289110"/>
          </a:xfrm>
        </p:grpSpPr>
        <p:sp>
          <p:nvSpPr>
            <p:cNvPr id="313" name="Circle"/>
            <p:cNvSpPr/>
            <p:nvPr/>
          </p:nvSpPr>
          <p:spPr>
            <a:xfrm>
              <a:off x="-1" y="-1"/>
              <a:ext cx="3289112" cy="3289112"/>
            </a:xfrm>
            <a:prstGeom prst="ellipse">
              <a:avLst/>
            </a:prstGeom>
            <a:solidFill>
              <a:srgbClr val="FFFFFF"/>
            </a:solidFill>
            <a:ln w="762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sz="3000"/>
              </a:pPr>
            </a:p>
          </p:txBody>
        </p:sp>
        <p:sp>
          <p:nvSpPr>
            <p:cNvPr id="314" name="Behavioral health affected firefighters for years..."/>
            <p:cNvSpPr txBox="1"/>
            <p:nvPr/>
          </p:nvSpPr>
          <p:spPr>
            <a:xfrm>
              <a:off x="481678" y="487586"/>
              <a:ext cx="2325754" cy="2313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000"/>
              </a:lvl1pPr>
            </a:lstStyle>
            <a:p>
              <a:pPr/>
              <a:r>
                <a:t>Behavioral health affected firefighters for years...</a:t>
              </a:r>
            </a:p>
          </p:txBody>
        </p:sp>
      </p:grpSp>
      <p:sp>
        <p:nvSpPr>
          <p:cNvPr id="316" name="Page 8 Yellow Ribbon Report…"/>
          <p:cNvSpPr txBox="1"/>
          <p:nvPr/>
        </p:nvSpPr>
        <p:spPr>
          <a:xfrm>
            <a:off x="3619277" y="6353492"/>
            <a:ext cx="1790113"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800"/>
            </a:pPr>
            <a:r>
              <a:t>Page 8 Yellow Ribbon Report</a:t>
            </a:r>
          </a:p>
          <a:p>
            <a:pPr algn="ctr">
              <a:defRPr sz="800"/>
            </a:pPr>
            <a:r>
              <a:t>Written by Chief John M. Buckman III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7" grpId="1" fill="hold">
                                  <p:stCondLst>
                                    <p:cond delay="0"/>
                                  </p:stCondLst>
                                  <p:iterate type="el" backwards="0">
                                    <p:tmAbs val="0"/>
                                  </p:iterate>
                                  <p:childTnLst>
                                    <p:set>
                                      <p:cBhvr>
                                        <p:cTn id="6" fill="hold"/>
                                        <p:tgtEl>
                                          <p:spTgt spid="315"/>
                                        </p:tgtEl>
                                        <p:attrNameLst>
                                          <p:attrName>style.visibility</p:attrName>
                                        </p:attrNameLst>
                                      </p:cBhvr>
                                      <p:to>
                                        <p:strVal val="visible"/>
                                      </p:to>
                                    </p:set>
                                    <p:anim calcmode="lin" valueType="num">
                                      <p:cBhvr>
                                        <p:cTn id="7" dur="1500" fill="hold"/>
                                        <p:tgtEl>
                                          <p:spTgt spid="315"/>
                                        </p:tgtEl>
                                        <p:attrNameLst>
                                          <p:attrName>ppt_x</p:attrName>
                                        </p:attrNameLst>
                                      </p:cBhvr>
                                      <p:tavLst>
                                        <p:tav tm="0">
                                          <p:val>
                                            <p:strVal val="#ppt_x"/>
                                          </p:val>
                                        </p:tav>
                                        <p:tav tm="100000">
                                          <p:val>
                                            <p:strVal val="#ppt_x"/>
                                          </p:val>
                                        </p:tav>
                                      </p:tavLst>
                                    </p:anim>
                                    <p:anim calcmode="lin" valueType="num">
                                      <p:cBhvr>
                                        <p:cTn id="8" dur="1500" fill="hold"/>
                                        <p:tgtEl>
                                          <p:spTgt spid="31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0" presetID="1" grpId="2" fill="hold">
                                  <p:stCondLst>
                                    <p:cond delay="1500"/>
                                  </p:stCondLst>
                                  <p:iterate type="el" backwards="0">
                                    <p:tmAbs val="0"/>
                                  </p:iterate>
                                  <p:childTnLst>
                                    <p:set>
                                      <p:cBhvr>
                                        <p:cTn id="11" fill="hold"/>
                                        <p:tgtEl>
                                          <p:spTgt spid="309"/>
                                        </p:tgtEl>
                                        <p:attrNameLst>
                                          <p:attrName>style.visibility</p:attrName>
                                        </p:attrNameLst>
                                      </p:cBhvr>
                                      <p:to>
                                        <p:strVal val="visible"/>
                                      </p:to>
                                    </p:set>
                                  </p:childTnLst>
                                </p:cTn>
                              </p:par>
                            </p:childTnLst>
                          </p:cTn>
                        </p:par>
                        <p:par>
                          <p:cTn id="12" fill="hold">
                            <p:stCondLst>
                              <p:cond delay="3000"/>
                            </p:stCondLst>
                            <p:childTnLst>
                              <p:par>
                                <p:cTn id="13" presetClass="entr" nodeType="afterEffect" presetSubtype="0" presetID="1" grpId="3" fill="hold">
                                  <p:stCondLst>
                                    <p:cond delay="1500"/>
                                  </p:stCondLst>
                                  <p:iterate type="el" backwards="0">
                                    <p:tmAbs val="0"/>
                                  </p:iterate>
                                  <p:childTnLst>
                                    <p:set>
                                      <p:cBhvr>
                                        <p:cTn id="14" fill="hold"/>
                                        <p:tgtEl>
                                          <p:spTgt spid="303"/>
                                        </p:tgtEl>
                                        <p:attrNameLst>
                                          <p:attrName>style.visibility</p:attrName>
                                        </p:attrNameLst>
                                      </p:cBhvr>
                                      <p:to>
                                        <p:strVal val="visible"/>
                                      </p:to>
                                    </p:set>
                                  </p:childTnLst>
                                </p:cTn>
                              </p:par>
                            </p:childTnLst>
                          </p:cTn>
                        </p:par>
                        <p:par>
                          <p:cTn id="15" fill="hold">
                            <p:stCondLst>
                              <p:cond delay="4500"/>
                            </p:stCondLst>
                            <p:childTnLst>
                              <p:par>
                                <p:cTn id="16" presetClass="entr" nodeType="afterEffect" presetSubtype="0" presetID="1" grpId="4" fill="hold">
                                  <p:stCondLst>
                                    <p:cond delay="1250"/>
                                  </p:stCondLst>
                                  <p:iterate type="el" backwards="0">
                                    <p:tmAbs val="0"/>
                                  </p:iterate>
                                  <p:childTnLst>
                                    <p:set>
                                      <p:cBhvr>
                                        <p:cTn id="17" fill="hold"/>
                                        <p:tgtEl>
                                          <p:spTgt spid="306"/>
                                        </p:tgtEl>
                                        <p:attrNameLst>
                                          <p:attrName>style.visibility</p:attrName>
                                        </p:attrNameLst>
                                      </p:cBhvr>
                                      <p:to>
                                        <p:strVal val="visible"/>
                                      </p:to>
                                    </p:set>
                                  </p:childTnLst>
                                </p:cTn>
                              </p:par>
                            </p:childTnLst>
                          </p:cTn>
                        </p:par>
                        <p:par>
                          <p:cTn id="18" fill="hold">
                            <p:stCondLst>
                              <p:cond delay="5750"/>
                            </p:stCondLst>
                            <p:childTnLst>
                              <p:par>
                                <p:cTn id="19" presetClass="entr" nodeType="afterEffect" presetSubtype="0" presetID="1" grpId="5" fill="hold">
                                  <p:stCondLst>
                                    <p:cond delay="1000"/>
                                  </p:stCondLst>
                                  <p:iterate type="el" backwards="0">
                                    <p:tmAbs val="0"/>
                                  </p:iterate>
                                  <p:childTnLst>
                                    <p:set>
                                      <p:cBhvr>
                                        <p:cTn id="20" fill="hold"/>
                                        <p:tgtEl>
                                          <p:spTgt spid="3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 grpId="3"/>
      <p:bldP build="whole" bldLvl="1" animBg="1" rev="0" advAuto="0" spid="306" grpId="4"/>
      <p:bldP build="whole" bldLvl="1" animBg="1" rev="0" advAuto="0" spid="312" grpId="5"/>
      <p:bldP build="whole" bldLvl="1" animBg="1" rev="0" advAuto="0" spid="309" grpId="2"/>
      <p:bldP build="whole" bldLvl="1" animBg="1" rev="0" advAuto="0" spid="31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lide Number"/>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23" name="Human Reactions"/>
          <p:cNvGrpSpPr/>
          <p:nvPr/>
        </p:nvGrpSpPr>
        <p:grpSpPr>
          <a:xfrm>
            <a:off x="159493" y="431073"/>
            <a:ext cx="3130509" cy="1292249"/>
            <a:chOff x="0" y="0"/>
            <a:chExt cx="3130507" cy="1292247"/>
          </a:xfrm>
        </p:grpSpPr>
        <p:sp>
          <p:nvSpPr>
            <p:cNvPr id="321" name="Rounded Rectangle"/>
            <p:cNvSpPr/>
            <p:nvPr/>
          </p:nvSpPr>
          <p:spPr>
            <a:xfrm>
              <a:off x="0" y="0"/>
              <a:ext cx="3130508" cy="1292248"/>
            </a:xfrm>
            <a:prstGeom prst="roundRect">
              <a:avLst>
                <a:gd name="adj" fmla="val 14742"/>
              </a:avLst>
            </a:prstGeom>
            <a:solidFill>
              <a:srgbClr val="FFFFFF"/>
            </a:solidFill>
            <a:ln w="762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E22400"/>
                  </a:solidFill>
                </a:defRPr>
              </a:pPr>
            </a:p>
          </p:txBody>
        </p:sp>
        <p:sp>
          <p:nvSpPr>
            <p:cNvPr id="322" name="Human Reactions"/>
            <p:cNvSpPr txBox="1"/>
            <p:nvPr/>
          </p:nvSpPr>
          <p:spPr>
            <a:xfrm>
              <a:off x="55795" y="41604"/>
              <a:ext cx="3018918" cy="1209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E22400"/>
                  </a:solidFill>
                </a:defRPr>
              </a:lvl1pPr>
            </a:lstStyle>
            <a:p>
              <a:pPr/>
              <a:r>
                <a:t>Human Reactions</a:t>
              </a:r>
            </a:p>
          </p:txBody>
        </p:sp>
      </p:grpSp>
      <p:grpSp>
        <p:nvGrpSpPr>
          <p:cNvPr id="326" name="Education Programs"/>
          <p:cNvGrpSpPr/>
          <p:nvPr/>
        </p:nvGrpSpPr>
        <p:grpSpPr>
          <a:xfrm>
            <a:off x="3939890" y="3654574"/>
            <a:ext cx="4825528" cy="1304910"/>
            <a:chOff x="0" y="0"/>
            <a:chExt cx="4825527" cy="1304908"/>
          </a:xfrm>
        </p:grpSpPr>
        <p:sp>
          <p:nvSpPr>
            <p:cNvPr id="324" name="Rounded Rectangle"/>
            <p:cNvSpPr/>
            <p:nvPr/>
          </p:nvSpPr>
          <p:spPr>
            <a:xfrm>
              <a:off x="0" y="0"/>
              <a:ext cx="4825528" cy="1304909"/>
            </a:xfrm>
            <a:prstGeom prst="roundRect">
              <a:avLst>
                <a:gd name="adj" fmla="val 14599"/>
              </a:avLst>
            </a:prstGeom>
            <a:solidFill>
              <a:srgbClr val="371A94"/>
            </a:solidFill>
            <a:ln w="76200"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ECB3E"/>
                  </a:solidFill>
                </a:defRPr>
              </a:pPr>
            </a:p>
          </p:txBody>
        </p:sp>
        <p:sp>
          <p:nvSpPr>
            <p:cNvPr id="325" name="Education Programs"/>
            <p:cNvSpPr txBox="1"/>
            <p:nvPr/>
          </p:nvSpPr>
          <p:spPr>
            <a:xfrm>
              <a:off x="55796" y="327335"/>
              <a:ext cx="4713935"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ECB3E"/>
                  </a:solidFill>
                </a:defRPr>
              </a:lvl1pPr>
            </a:lstStyle>
            <a:p>
              <a:pPr/>
              <a:r>
                <a:t>Education Programs</a:t>
              </a:r>
            </a:p>
          </p:txBody>
        </p:sp>
      </p:grpSp>
      <p:grpSp>
        <p:nvGrpSpPr>
          <p:cNvPr id="329" name="Involve"/>
          <p:cNvGrpSpPr/>
          <p:nvPr/>
        </p:nvGrpSpPr>
        <p:grpSpPr>
          <a:xfrm>
            <a:off x="213093" y="1834103"/>
            <a:ext cx="3023312" cy="1172881"/>
            <a:chOff x="0" y="0"/>
            <a:chExt cx="3023311" cy="1172879"/>
          </a:xfrm>
        </p:grpSpPr>
        <p:sp>
          <p:nvSpPr>
            <p:cNvPr id="327" name="Rounded Rectangle"/>
            <p:cNvSpPr/>
            <p:nvPr/>
          </p:nvSpPr>
          <p:spPr>
            <a:xfrm>
              <a:off x="0" y="0"/>
              <a:ext cx="3023312" cy="1172880"/>
            </a:xfrm>
            <a:prstGeom prst="roundRect">
              <a:avLst>
                <a:gd name="adj" fmla="val 16242"/>
              </a:avLst>
            </a:prstGeom>
            <a:gradFill flip="none" rotWithShape="1">
              <a:gsLst>
                <a:gs pos="0">
                  <a:srgbClr val="2A869F"/>
                </a:gs>
                <a:gs pos="80000">
                  <a:srgbClr val="37B1D1"/>
                </a:gs>
                <a:gs pos="100000">
                  <a:srgbClr val="34B3D5"/>
                </a:gs>
              </a:gsLst>
              <a:lin ang="16200000" scaled="0"/>
            </a:gradFill>
            <a:ln w="76200" cap="flat">
              <a:solidFill>
                <a:srgbClr val="46AAC4"/>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FFFFF"/>
                  </a:solidFill>
                </a:defRPr>
              </a:pPr>
            </a:p>
          </p:txBody>
        </p:sp>
        <p:sp>
          <p:nvSpPr>
            <p:cNvPr id="328" name="Involve"/>
            <p:cNvSpPr txBox="1"/>
            <p:nvPr/>
          </p:nvSpPr>
          <p:spPr>
            <a:xfrm>
              <a:off x="55794" y="261320"/>
              <a:ext cx="2911723"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FFFFF"/>
                  </a:solidFill>
                </a:defRPr>
              </a:lvl1pPr>
            </a:lstStyle>
            <a:p>
              <a:pPr/>
              <a:r>
                <a:t>Involve</a:t>
              </a:r>
            </a:p>
          </p:txBody>
        </p:sp>
      </p:grpSp>
      <p:grpSp>
        <p:nvGrpSpPr>
          <p:cNvPr id="332" name="Cultural Change / Behavioral Health"/>
          <p:cNvGrpSpPr/>
          <p:nvPr/>
        </p:nvGrpSpPr>
        <p:grpSpPr>
          <a:xfrm>
            <a:off x="274299" y="5024725"/>
            <a:ext cx="8383262" cy="1380649"/>
            <a:chOff x="0" y="0"/>
            <a:chExt cx="8383261" cy="1380647"/>
          </a:xfrm>
        </p:grpSpPr>
        <p:sp>
          <p:nvSpPr>
            <p:cNvPr id="330" name="Rounded Rectangle"/>
            <p:cNvSpPr/>
            <p:nvPr/>
          </p:nvSpPr>
          <p:spPr>
            <a:xfrm>
              <a:off x="0" y="0"/>
              <a:ext cx="8383262" cy="1380648"/>
            </a:xfrm>
            <a:prstGeom prst="roundRect">
              <a:avLst>
                <a:gd name="adj" fmla="val 18716"/>
              </a:avLst>
            </a:prstGeom>
            <a:solidFill>
              <a:schemeClr val="accent2"/>
            </a:solidFill>
            <a:ln w="38100"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pPr>
            </a:p>
          </p:txBody>
        </p:sp>
        <p:sp>
          <p:nvSpPr>
            <p:cNvPr id="331" name="Cultural Change / Behavioral Health"/>
            <p:cNvSpPr txBox="1"/>
            <p:nvPr/>
          </p:nvSpPr>
          <p:spPr>
            <a:xfrm>
              <a:off x="75682" y="365204"/>
              <a:ext cx="8231897"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lvl1pPr>
            </a:lstStyle>
            <a:p>
              <a:pPr/>
              <a:r>
                <a:t>Cultural Change / Behavioral Health</a:t>
              </a:r>
            </a:p>
          </p:txBody>
        </p:sp>
      </p:grpSp>
      <p:grpSp>
        <p:nvGrpSpPr>
          <p:cNvPr id="335" name="Help Is Available"/>
          <p:cNvGrpSpPr/>
          <p:nvPr/>
        </p:nvGrpSpPr>
        <p:grpSpPr>
          <a:xfrm>
            <a:off x="4881447" y="2105174"/>
            <a:ext cx="4133196" cy="1308166"/>
            <a:chOff x="0" y="0"/>
            <a:chExt cx="4133195" cy="1308164"/>
          </a:xfrm>
        </p:grpSpPr>
        <p:sp>
          <p:nvSpPr>
            <p:cNvPr id="333" name="Rounded Rectangle"/>
            <p:cNvSpPr/>
            <p:nvPr/>
          </p:nvSpPr>
          <p:spPr>
            <a:xfrm>
              <a:off x="0" y="0"/>
              <a:ext cx="4133196" cy="1308165"/>
            </a:xfrm>
            <a:prstGeom prst="roundRect">
              <a:avLst>
                <a:gd name="adj" fmla="val 14562"/>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solidFill>
                    <a:srgbClr val="371A94"/>
                  </a:solidFill>
                </a:defRPr>
              </a:pPr>
            </a:p>
          </p:txBody>
        </p:sp>
        <p:sp>
          <p:nvSpPr>
            <p:cNvPr id="334" name="Help Is Available"/>
            <p:cNvSpPr txBox="1"/>
            <p:nvPr/>
          </p:nvSpPr>
          <p:spPr>
            <a:xfrm>
              <a:off x="55793" y="328963"/>
              <a:ext cx="4021609"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371A94"/>
                  </a:solidFill>
                </a:defRPr>
              </a:lvl1pPr>
            </a:lstStyle>
            <a:p>
              <a:pPr/>
              <a:r>
                <a:t>Help Is Available</a:t>
              </a:r>
            </a:p>
          </p:txBody>
        </p:sp>
      </p:grpSp>
      <p:grpSp>
        <p:nvGrpSpPr>
          <p:cNvPr id="338" name="0 to 60 mph"/>
          <p:cNvGrpSpPr/>
          <p:nvPr/>
        </p:nvGrpSpPr>
        <p:grpSpPr>
          <a:xfrm>
            <a:off x="3359015" y="248903"/>
            <a:ext cx="2425971" cy="1565322"/>
            <a:chOff x="0" y="0"/>
            <a:chExt cx="2425969" cy="1565321"/>
          </a:xfrm>
        </p:grpSpPr>
        <p:sp>
          <p:nvSpPr>
            <p:cNvPr id="336" name="Oval"/>
            <p:cNvSpPr/>
            <p:nvPr/>
          </p:nvSpPr>
          <p:spPr>
            <a:xfrm>
              <a:off x="0" y="0"/>
              <a:ext cx="2425970" cy="1565322"/>
            </a:xfrm>
            <a:prstGeom prst="ellipse">
              <a:avLst/>
            </a:prstGeom>
            <a:solidFill>
              <a:srgbClr val="A7A7A7"/>
            </a:solidFill>
            <a:ln w="762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200"/>
              </a:pPr>
            </a:p>
          </p:txBody>
        </p:sp>
        <p:sp>
          <p:nvSpPr>
            <p:cNvPr id="337" name="0 to 60 mph"/>
            <p:cNvSpPr txBox="1"/>
            <p:nvPr/>
          </p:nvSpPr>
          <p:spPr>
            <a:xfrm>
              <a:off x="355274" y="267041"/>
              <a:ext cx="1715422" cy="1031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200"/>
              </a:lvl1pPr>
            </a:lstStyle>
            <a:p>
              <a:pPr/>
              <a:r>
                <a:t>0 to 60 mph</a:t>
              </a:r>
            </a:p>
          </p:txBody>
        </p:sp>
      </p:grpSp>
      <p:grpSp>
        <p:nvGrpSpPr>
          <p:cNvPr id="341" name="Accept"/>
          <p:cNvGrpSpPr/>
          <p:nvPr/>
        </p:nvGrpSpPr>
        <p:grpSpPr>
          <a:xfrm>
            <a:off x="2399626" y="2790760"/>
            <a:ext cx="2913238" cy="1276481"/>
            <a:chOff x="0" y="0"/>
            <a:chExt cx="2913236" cy="1276480"/>
          </a:xfrm>
        </p:grpSpPr>
        <p:sp>
          <p:nvSpPr>
            <p:cNvPr id="339" name="Oval"/>
            <p:cNvSpPr/>
            <p:nvPr/>
          </p:nvSpPr>
          <p:spPr>
            <a:xfrm>
              <a:off x="-1" y="-1"/>
              <a:ext cx="2913238" cy="1276482"/>
            </a:xfrm>
            <a:prstGeom prst="ellipse">
              <a:avLst/>
            </a:prstGeom>
            <a:gradFill flip="none" rotWithShape="1">
              <a:gsLst>
                <a:gs pos="0">
                  <a:srgbClr val="C96D20"/>
                </a:gs>
                <a:gs pos="80000">
                  <a:srgbClr val="FF9034"/>
                </a:gs>
                <a:gs pos="100000">
                  <a:srgbClr val="FF9035"/>
                </a:gs>
              </a:gsLst>
              <a:lin ang="16200000" scaled="0"/>
            </a:gradFill>
            <a:ln w="76200"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FFFFF"/>
                  </a:solidFill>
                </a:defRPr>
              </a:pPr>
            </a:p>
          </p:txBody>
        </p:sp>
        <p:sp>
          <p:nvSpPr>
            <p:cNvPr id="340" name="Accept"/>
            <p:cNvSpPr txBox="1"/>
            <p:nvPr/>
          </p:nvSpPr>
          <p:spPr>
            <a:xfrm>
              <a:off x="426633" y="313121"/>
              <a:ext cx="2059970"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FFFFF"/>
                  </a:solidFill>
                </a:defRPr>
              </a:lvl1pPr>
            </a:lstStyle>
            <a:p>
              <a:pPr/>
              <a:r>
                <a:t>Accept</a:t>
              </a:r>
            </a:p>
          </p:txBody>
        </p:sp>
      </p:grpSp>
      <p:grpSp>
        <p:nvGrpSpPr>
          <p:cNvPr id="344" name="Talk"/>
          <p:cNvGrpSpPr/>
          <p:nvPr/>
        </p:nvGrpSpPr>
        <p:grpSpPr>
          <a:xfrm>
            <a:off x="117057" y="3630905"/>
            <a:ext cx="2855592" cy="1236581"/>
            <a:chOff x="0" y="0"/>
            <a:chExt cx="2855591" cy="1236580"/>
          </a:xfrm>
        </p:grpSpPr>
        <p:sp>
          <p:nvSpPr>
            <p:cNvPr id="342" name="Oval"/>
            <p:cNvSpPr/>
            <p:nvPr/>
          </p:nvSpPr>
          <p:spPr>
            <a:xfrm>
              <a:off x="0" y="-1"/>
              <a:ext cx="2855592" cy="1236582"/>
            </a:xfrm>
            <a:prstGeom prst="ellipse">
              <a:avLst/>
            </a:prstGeom>
            <a:blipFill rotWithShape="1">
              <a:blip r:embed="rId3"/>
              <a:srcRect l="0" t="0" r="0" b="0"/>
              <a:tile tx="0" ty="0" sx="100000" sy="100000" flip="none" algn="tl"/>
            </a:blip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solidFill>
                    <a:srgbClr val="F5EC00"/>
                  </a:solidFill>
                </a:defRPr>
              </a:pPr>
            </a:p>
          </p:txBody>
        </p:sp>
        <p:sp>
          <p:nvSpPr>
            <p:cNvPr id="343" name="Talk"/>
            <p:cNvSpPr txBox="1"/>
            <p:nvPr/>
          </p:nvSpPr>
          <p:spPr>
            <a:xfrm>
              <a:off x="418192" y="293170"/>
              <a:ext cx="2019207"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5EC00"/>
                  </a:solidFill>
                </a:defRPr>
              </a:lvl1pPr>
            </a:lstStyle>
            <a:p>
              <a:pPr/>
              <a:r>
                <a:t>Talk</a:t>
              </a:r>
            </a:p>
          </p:txBody>
        </p:sp>
      </p:grpSp>
      <p:grpSp>
        <p:nvGrpSpPr>
          <p:cNvPr id="347" name="Listen"/>
          <p:cNvGrpSpPr/>
          <p:nvPr/>
        </p:nvGrpSpPr>
        <p:grpSpPr>
          <a:xfrm>
            <a:off x="5797772" y="323889"/>
            <a:ext cx="3140995" cy="1831432"/>
            <a:chOff x="0" y="0"/>
            <a:chExt cx="3140994" cy="1831430"/>
          </a:xfrm>
        </p:grpSpPr>
        <p:sp>
          <p:nvSpPr>
            <p:cNvPr id="345" name="Oval"/>
            <p:cNvSpPr/>
            <p:nvPr/>
          </p:nvSpPr>
          <p:spPr>
            <a:xfrm>
              <a:off x="-1" y="-1"/>
              <a:ext cx="3140996" cy="1831432"/>
            </a:xfrm>
            <a:prstGeom prst="ellipse">
              <a:avLst/>
            </a:prstGeom>
            <a:solidFill>
              <a:schemeClr val="accent2"/>
            </a:solidFill>
            <a:ln w="76200" cap="flat">
              <a:solidFill>
                <a:srgbClr val="8C3A38"/>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FFFFF"/>
                  </a:solidFill>
                </a:defRPr>
              </a:pPr>
            </a:p>
          </p:txBody>
        </p:sp>
        <p:sp>
          <p:nvSpPr>
            <p:cNvPr id="346" name="Listen"/>
            <p:cNvSpPr txBox="1"/>
            <p:nvPr/>
          </p:nvSpPr>
          <p:spPr>
            <a:xfrm>
              <a:off x="459987" y="590596"/>
              <a:ext cx="2221020"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FFFFF"/>
                  </a:solidFill>
                </a:defRPr>
              </a:lvl1pPr>
            </a:lstStyle>
            <a:p>
              <a:pPr/>
              <a:r>
                <a:t>Listen</a:t>
              </a:r>
            </a:p>
          </p:txBody>
        </p:sp>
      </p:grpSp>
      <p:sp>
        <p:nvSpPr>
          <p:cNvPr id="348" name="Slide Number Placeholder 6"/>
          <p:cNvSpPr txBox="1"/>
          <p:nvPr/>
        </p:nvSpPr>
        <p:spPr>
          <a:xfrm>
            <a:off x="8376907" y="6404295"/>
            <a:ext cx="309894"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r">
              <a:defRPr sz="1200">
                <a:solidFill>
                  <a:srgbClr val="888888"/>
                </a:solidFill>
              </a:defRPr>
            </a:lvl1pPr>
          </a:lstStyle>
          <a:p>
            <a:pPr/>
            <a:r>
              <a:t>12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3" grpId="1" fill="hold">
                                  <p:stCondLst>
                                    <p:cond delay="0"/>
                                  </p:stCondLst>
                                  <p:iterate type="el" backwards="0">
                                    <p:tmAbs val="0"/>
                                  </p:iterate>
                                  <p:childTnLst>
                                    <p:set>
                                      <p:cBhvr>
                                        <p:cTn id="6" fill="hold"/>
                                        <p:tgtEl>
                                          <p:spTgt spid="332"/>
                                        </p:tgtEl>
                                        <p:attrNameLst>
                                          <p:attrName>style.visibility</p:attrName>
                                        </p:attrNameLst>
                                      </p:cBhvr>
                                      <p:to>
                                        <p:strVal val="visible"/>
                                      </p:to>
                                    </p:set>
                                    <p:animEffect filter="blinds(vertical)" transition="in">
                                      <p:cBhvr>
                                        <p:cTn id="7" dur="10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326"/>
                                        </p:tgtEl>
                                        <p:attrNameLst>
                                          <p:attrName>style.visibility</p:attrName>
                                        </p:attrNameLst>
                                      </p:cBhvr>
                                      <p:to>
                                        <p:strVal val="visible"/>
                                      </p:to>
                                    </p:set>
                                    <p:anim calcmode="lin" valueType="num">
                                      <p:cBhvr>
                                        <p:cTn id="12" dur="1000" fill="hold"/>
                                        <p:tgtEl>
                                          <p:spTgt spid="326"/>
                                        </p:tgtEl>
                                        <p:attrNameLst>
                                          <p:attrName>ppt_w</p:attrName>
                                        </p:attrNameLst>
                                      </p:cBhvr>
                                      <p:tavLst>
                                        <p:tav tm="0">
                                          <p:val>
                                            <p:fltVal val="0"/>
                                          </p:val>
                                        </p:tav>
                                        <p:tav tm="100000">
                                          <p:val>
                                            <p:strVal val="#ppt_w"/>
                                          </p:val>
                                        </p:tav>
                                      </p:tavLst>
                                    </p:anim>
                                    <p:anim calcmode="lin" valueType="num">
                                      <p:cBhvr>
                                        <p:cTn id="13" dur="1000" fill="hold"/>
                                        <p:tgtEl>
                                          <p:spTgt spid="32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5" presetID="3" grpId="3" fill="hold">
                                  <p:stCondLst>
                                    <p:cond delay="1250"/>
                                  </p:stCondLst>
                                  <p:iterate type="el" backwards="0">
                                    <p:tmAbs val="0"/>
                                  </p:iterate>
                                  <p:childTnLst>
                                    <p:set>
                                      <p:cBhvr>
                                        <p:cTn id="16" fill="hold"/>
                                        <p:tgtEl>
                                          <p:spTgt spid="335"/>
                                        </p:tgtEl>
                                        <p:attrNameLst>
                                          <p:attrName>style.visibility</p:attrName>
                                        </p:attrNameLst>
                                      </p:cBhvr>
                                      <p:to>
                                        <p:strVal val="visible"/>
                                      </p:to>
                                    </p:set>
                                    <p:animEffect filter="blinds(vertical)" transition="in">
                                      <p:cBhvr>
                                        <p:cTn id="17" dur="1000"/>
                                        <p:tgtEl>
                                          <p:spTgt spid="335"/>
                                        </p:tgtEl>
                                      </p:cBhvr>
                                    </p:animEffect>
                                  </p:childTnLst>
                                </p:cTn>
                              </p:par>
                            </p:childTnLst>
                          </p:cTn>
                        </p:par>
                        <p:par>
                          <p:cTn id="18" fill="hold">
                            <p:stCondLst>
                              <p:cond delay="3250"/>
                            </p:stCondLst>
                            <p:childTnLst>
                              <p:par>
                                <p:cTn id="19" presetClass="entr" nodeType="afterEffect" presetSubtype="8" presetID="22" grpId="4" fill="hold">
                                  <p:stCondLst>
                                    <p:cond delay="1500"/>
                                  </p:stCondLst>
                                  <p:iterate type="el" backwards="0">
                                    <p:tmAbs val="0"/>
                                  </p:iterate>
                                  <p:childTnLst>
                                    <p:set>
                                      <p:cBhvr>
                                        <p:cTn id="20" fill="hold"/>
                                        <p:tgtEl>
                                          <p:spTgt spid="329"/>
                                        </p:tgtEl>
                                        <p:attrNameLst>
                                          <p:attrName>style.visibility</p:attrName>
                                        </p:attrNameLst>
                                      </p:cBhvr>
                                      <p:to>
                                        <p:strVal val="visible"/>
                                      </p:to>
                                    </p:set>
                                    <p:animEffect filter="wipe(left)" transition="in">
                                      <p:cBhvr>
                                        <p:cTn id="21" dur="1000"/>
                                        <p:tgtEl>
                                          <p:spTgt spid="329"/>
                                        </p:tgtEl>
                                      </p:cBhvr>
                                    </p:animEffect>
                                  </p:childTnLst>
                                </p:cTn>
                              </p:par>
                            </p:childTnLst>
                          </p:cTn>
                        </p:par>
                        <p:par>
                          <p:cTn id="22" fill="hold">
                            <p:stCondLst>
                              <p:cond delay="5750"/>
                            </p:stCondLst>
                            <p:childTnLst>
                              <p:par>
                                <p:cTn id="23" presetClass="entr" nodeType="afterEffect" presetID="9" grpId="5" fill="hold">
                                  <p:stCondLst>
                                    <p:cond delay="1250"/>
                                  </p:stCondLst>
                                  <p:iterate type="el" backwards="0">
                                    <p:tmAbs val="0"/>
                                  </p:iterate>
                                  <p:childTnLst>
                                    <p:set>
                                      <p:cBhvr>
                                        <p:cTn id="24" fill="hold"/>
                                        <p:tgtEl>
                                          <p:spTgt spid="323"/>
                                        </p:tgtEl>
                                        <p:attrNameLst>
                                          <p:attrName>style.visibility</p:attrName>
                                        </p:attrNameLst>
                                      </p:cBhvr>
                                      <p:to>
                                        <p:strVal val="visible"/>
                                      </p:to>
                                    </p:set>
                                    <p:animEffect filter="dissolve" transition="in">
                                      <p:cBhvr>
                                        <p:cTn id="25" dur="1000"/>
                                        <p:tgtEl>
                                          <p:spTgt spid="323"/>
                                        </p:tgtEl>
                                      </p:cBhvr>
                                    </p:animEffect>
                                  </p:childTnLst>
                                </p:cTn>
                              </p:par>
                            </p:childTnLst>
                          </p:cTn>
                        </p:par>
                        <p:par>
                          <p:cTn id="26" fill="hold">
                            <p:stCondLst>
                              <p:cond delay="8000"/>
                            </p:stCondLst>
                            <p:childTnLst>
                              <p:par>
                                <p:cTn id="27" presetClass="entr" nodeType="afterEffect" presetSubtype="1" presetID="2" grpId="6" fill="hold">
                                  <p:stCondLst>
                                    <p:cond delay="1000"/>
                                  </p:stCondLst>
                                  <p:iterate type="el" backwards="0">
                                    <p:tmAbs val="0"/>
                                  </p:iterate>
                                  <p:childTnLst>
                                    <p:set>
                                      <p:cBhvr>
                                        <p:cTn id="28" fill="hold"/>
                                        <p:tgtEl>
                                          <p:spTgt spid="338"/>
                                        </p:tgtEl>
                                        <p:attrNameLst>
                                          <p:attrName>style.visibility</p:attrName>
                                        </p:attrNameLst>
                                      </p:cBhvr>
                                      <p:to>
                                        <p:strVal val="visible"/>
                                      </p:to>
                                    </p:set>
                                    <p:anim calcmode="lin" valueType="num">
                                      <p:cBhvr>
                                        <p:cTn id="29" dur="500" fill="hold"/>
                                        <p:tgtEl>
                                          <p:spTgt spid="338"/>
                                        </p:tgtEl>
                                        <p:attrNameLst>
                                          <p:attrName>ppt_x</p:attrName>
                                        </p:attrNameLst>
                                      </p:cBhvr>
                                      <p:tavLst>
                                        <p:tav tm="0">
                                          <p:val>
                                            <p:strVal val="#ppt_x"/>
                                          </p:val>
                                        </p:tav>
                                        <p:tav tm="100000">
                                          <p:val>
                                            <p:strVal val="#ppt_x"/>
                                          </p:val>
                                        </p:tav>
                                      </p:tavLst>
                                    </p:anim>
                                    <p:anim calcmode="lin" valueType="num">
                                      <p:cBhvr>
                                        <p:cTn id="30" dur="500" fill="hold"/>
                                        <p:tgtEl>
                                          <p:spTgt spid="338"/>
                                        </p:tgtEl>
                                        <p:attrNameLst>
                                          <p:attrName>ppt_y</p:attrName>
                                        </p:attrNameLst>
                                      </p:cBhvr>
                                      <p:tavLst>
                                        <p:tav tm="0">
                                          <p:val>
                                            <p:strVal val="0-#ppt_h/2"/>
                                          </p:val>
                                        </p:tav>
                                        <p:tav tm="100000">
                                          <p:val>
                                            <p:strVal val="#ppt_y"/>
                                          </p:val>
                                        </p:tav>
                                      </p:tavLst>
                                    </p:anim>
                                  </p:childTnLst>
                                </p:cTn>
                              </p:par>
                            </p:childTnLst>
                          </p:cTn>
                        </p:par>
                        <p:par>
                          <p:cTn id="31" fill="hold">
                            <p:stCondLst>
                              <p:cond delay="9500"/>
                            </p:stCondLst>
                            <p:childTnLst>
                              <p:par>
                                <p:cTn id="32" presetClass="entr" nodeType="afterEffect" presetSubtype="8" presetID="2" grpId="7" fill="hold">
                                  <p:stCondLst>
                                    <p:cond delay="1000"/>
                                  </p:stCondLst>
                                  <p:iterate type="el" backwards="0">
                                    <p:tmAbs val="0"/>
                                  </p:iterate>
                                  <p:childTnLst>
                                    <p:set>
                                      <p:cBhvr>
                                        <p:cTn id="33" fill="hold"/>
                                        <p:tgtEl>
                                          <p:spTgt spid="341"/>
                                        </p:tgtEl>
                                        <p:attrNameLst>
                                          <p:attrName>style.visibility</p:attrName>
                                        </p:attrNameLst>
                                      </p:cBhvr>
                                      <p:to>
                                        <p:strVal val="visible"/>
                                      </p:to>
                                    </p:set>
                                    <p:anim calcmode="lin" valueType="num">
                                      <p:cBhvr>
                                        <p:cTn id="34" dur="500" fill="hold"/>
                                        <p:tgtEl>
                                          <p:spTgt spid="341"/>
                                        </p:tgtEl>
                                        <p:attrNameLst>
                                          <p:attrName>ppt_x</p:attrName>
                                        </p:attrNameLst>
                                      </p:cBhvr>
                                      <p:tavLst>
                                        <p:tav tm="0">
                                          <p:val>
                                            <p:strVal val="0-#ppt_w/2"/>
                                          </p:val>
                                        </p:tav>
                                        <p:tav tm="100000">
                                          <p:val>
                                            <p:strVal val="#ppt_x"/>
                                          </p:val>
                                        </p:tav>
                                      </p:tavLst>
                                    </p:anim>
                                    <p:anim calcmode="lin" valueType="num">
                                      <p:cBhvr>
                                        <p:cTn id="35" dur="500" fill="hold"/>
                                        <p:tgtEl>
                                          <p:spTgt spid="341"/>
                                        </p:tgtEl>
                                        <p:attrNameLst>
                                          <p:attrName>ppt_y</p:attrName>
                                        </p:attrNameLst>
                                      </p:cBhvr>
                                      <p:tavLst>
                                        <p:tav tm="0">
                                          <p:val>
                                            <p:strVal val="#ppt_y"/>
                                          </p:val>
                                        </p:tav>
                                        <p:tav tm="100000">
                                          <p:val>
                                            <p:strVal val="#ppt_y"/>
                                          </p:val>
                                        </p:tav>
                                      </p:tavLst>
                                    </p:anim>
                                  </p:childTnLst>
                                </p:cTn>
                              </p:par>
                            </p:childTnLst>
                          </p:cTn>
                        </p:par>
                        <p:par>
                          <p:cTn id="36" fill="hold">
                            <p:stCondLst>
                              <p:cond delay="11000"/>
                            </p:stCondLst>
                            <p:childTnLst>
                              <p:par>
                                <p:cTn id="37" presetClass="entr" nodeType="afterEffect" presetSubtype="10" presetID="19" grpId="8" fill="hold">
                                  <p:stCondLst>
                                    <p:cond delay="1250"/>
                                  </p:stCondLst>
                                  <p:iterate type="el" backwards="0">
                                    <p:tmAbs val="0"/>
                                  </p:iterate>
                                  <p:childTnLst>
                                    <p:set>
                                      <p:cBhvr>
                                        <p:cTn id="38" fill="hold"/>
                                        <p:tgtEl>
                                          <p:spTgt spid="344"/>
                                        </p:tgtEl>
                                        <p:attrNameLst>
                                          <p:attrName>style.visibility</p:attrName>
                                        </p:attrNameLst>
                                      </p:cBhvr>
                                      <p:to>
                                        <p:strVal val="visible"/>
                                      </p:to>
                                    </p:set>
                                    <p:anim calcmode="lin" valueType="num">
                                      <p:cBhvr>
                                        <p:cTn id="39" dur="500" fill="hold"/>
                                        <p:tgtEl>
                                          <p:spTgt spid="344"/>
                                        </p:tgtEl>
                                        <p:attrNameLst>
                                          <p:attrName>ppt_w</p:attrName>
                                        </p:attrNameLst>
                                      </p:cBhvr>
                                      <p:tavLst>
                                        <p:tav tm="0" fmla="#ppt_w*sin(2.5*pi*$)">
                                          <p:val>
                                            <p:fltVal val="0"/>
                                          </p:val>
                                        </p:tav>
                                        <p:tav tm="100000">
                                          <p:val>
                                            <p:fltVal val="1"/>
                                          </p:val>
                                        </p:tav>
                                      </p:tavLst>
                                    </p:anim>
                                    <p:anim calcmode="lin" valueType="num">
                                      <p:cBhvr>
                                        <p:cTn id="40" dur="500" fill="hold"/>
                                        <p:tgtEl>
                                          <p:spTgt spid="344"/>
                                        </p:tgtEl>
                                        <p:attrNameLst>
                                          <p:attrName>ppt_h</p:attrName>
                                        </p:attrNameLst>
                                      </p:cBhvr>
                                      <p:tavLst>
                                        <p:tav tm="0">
                                          <p:val>
                                            <p:strVal val="#ppt_h"/>
                                          </p:val>
                                        </p:tav>
                                        <p:tav tm="100000">
                                          <p:val>
                                            <p:strVal val="#ppt_h"/>
                                          </p:val>
                                        </p:tav>
                                      </p:tavLst>
                                    </p:anim>
                                  </p:childTnLst>
                                </p:cTn>
                              </p:par>
                            </p:childTnLst>
                          </p:cTn>
                        </p:par>
                        <p:par>
                          <p:cTn id="41" fill="hold">
                            <p:stCondLst>
                              <p:cond delay="12750"/>
                            </p:stCondLst>
                            <p:childTnLst>
                              <p:par>
                                <p:cTn id="42" presetClass="entr" nodeType="afterEffect" presetID="9" grpId="9" fill="hold">
                                  <p:stCondLst>
                                    <p:cond delay="1500"/>
                                  </p:stCondLst>
                                  <p:iterate type="el" backwards="0">
                                    <p:tmAbs val="0"/>
                                  </p:iterate>
                                  <p:childTnLst>
                                    <p:set>
                                      <p:cBhvr>
                                        <p:cTn id="43" fill="hold"/>
                                        <p:tgtEl>
                                          <p:spTgt spid="347"/>
                                        </p:tgtEl>
                                        <p:attrNameLst>
                                          <p:attrName>style.visibility</p:attrName>
                                        </p:attrNameLst>
                                      </p:cBhvr>
                                      <p:to>
                                        <p:strVal val="visible"/>
                                      </p:to>
                                    </p:set>
                                    <p:animEffect filter="dissolve" transition="in">
                                      <p:cBhvr>
                                        <p:cTn id="44" dur="5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 grpId="3"/>
      <p:bldP build="whole" bldLvl="1" animBg="1" rev="0" advAuto="0" spid="341" grpId="7"/>
      <p:bldP build="whole" bldLvl="1" animBg="1" rev="0" advAuto="0" spid="332" grpId="1"/>
      <p:bldP build="whole" bldLvl="1" animBg="1" rev="0" advAuto="0" spid="347" grpId="9"/>
      <p:bldP build="whole" bldLvl="1" animBg="1" rev="0" advAuto="0" spid="338" grpId="6"/>
      <p:bldP build="whole" bldLvl="1" animBg="1" rev="0" advAuto="0" spid="329" grpId="4"/>
      <p:bldP build="whole" bldLvl="1" animBg="1" rev="0" advAuto="0" spid="326" grpId="2"/>
      <p:bldP build="whole" bldLvl="1" animBg="1" rev="0" advAuto="0" spid="323" grpId="5"/>
      <p:bldP build="whole" bldLvl="1" animBg="1" rev="0" advAuto="0" spid="344" grpId="8"/>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Content Placeholder 3"/>
          <p:cNvSpPr txBox="1"/>
          <p:nvPr>
            <p:ph type="body" sz="half" idx="1"/>
          </p:nvPr>
        </p:nvSpPr>
        <p:spPr>
          <a:xfrm>
            <a:off x="421426" y="1165490"/>
            <a:ext cx="4926505" cy="4525965"/>
          </a:xfrm>
          <a:prstGeom prst="rect">
            <a:avLst/>
          </a:prstGeom>
        </p:spPr>
        <p:txBody>
          <a:bodyPr/>
          <a:lstStyle/>
          <a:p>
            <a:pPr marL="336041" indent="-336041" defTabSz="896111">
              <a:defRPr sz="3100"/>
            </a:pPr>
            <a:r>
              <a:t>Video provided by the National Volunteer Fire Council</a:t>
            </a:r>
          </a:p>
          <a:p>
            <a:pPr marL="336041" indent="-336041" defTabSz="896111">
              <a:defRPr sz="3100"/>
            </a:pPr>
            <a:r>
              <a:t>Introduction to Behavioral Wellness Action Items</a:t>
            </a:r>
          </a:p>
          <a:p>
            <a:pPr marL="336041" indent="-336041" defTabSz="896111">
              <a:defRPr sz="3100" u="sng"/>
            </a:pPr>
          </a:p>
          <a:p>
            <a:pPr marL="336041" indent="-336041" defTabSz="896111">
              <a:defRPr sz="3100" u="sng">
                <a:solidFill>
                  <a:srgbClr val="0000FF"/>
                </a:solidFill>
                <a:uFill>
                  <a:solidFill>
                    <a:srgbClr val="0000FF"/>
                  </a:solidFill>
                </a:uFill>
              </a:defRPr>
            </a:pPr>
            <a:r>
              <a:rPr>
                <a:hlinkClick r:id="rId2" invalidUrl="" action="" tgtFrame="" tooltip="" history="1" highlightClick="0" endSnd="0"/>
              </a:rPr>
              <a:t>https://vimeo.com/280976161</a:t>
            </a:r>
          </a:p>
        </p:txBody>
      </p:sp>
      <p:sp>
        <p:nvSpPr>
          <p:cNvPr id="353"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4" name="Image" descr="Image"/>
          <p:cNvPicPr>
            <a:picLocks noChangeAspect="1"/>
          </p:cNvPicPr>
          <p:nvPr/>
        </p:nvPicPr>
        <p:blipFill>
          <a:blip r:embed="rId3">
            <a:extLst/>
          </a:blip>
          <a:stretch>
            <a:fillRect/>
          </a:stretch>
        </p:blipFill>
        <p:spPr>
          <a:xfrm>
            <a:off x="5346987" y="1183317"/>
            <a:ext cx="3681037" cy="384772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Title 1"/>
          <p:cNvSpPr txBox="1"/>
          <p:nvPr>
            <p:ph type="title"/>
          </p:nvPr>
        </p:nvSpPr>
        <p:spPr>
          <a:xfrm>
            <a:off x="457200" y="486679"/>
            <a:ext cx="8229600" cy="873123"/>
          </a:xfrm>
          <a:prstGeom prst="rect">
            <a:avLst/>
          </a:prstGeom>
        </p:spPr>
        <p:txBody>
          <a:bodyPr/>
          <a:lstStyle>
            <a:lvl1pPr>
              <a:defRPr sz="4000"/>
            </a:lvl1pPr>
          </a:lstStyle>
          <a:p>
            <a:pPr/>
            <a:r>
              <a:t>As firefighters, you will…</a:t>
            </a:r>
          </a:p>
        </p:txBody>
      </p:sp>
      <p:sp>
        <p:nvSpPr>
          <p:cNvPr id="357"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358"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359" name="Picture 3" descr="Picture 3"/>
          <p:cNvPicPr>
            <a:picLocks noChangeAspect="1"/>
          </p:cNvPicPr>
          <p:nvPr/>
        </p:nvPicPr>
        <p:blipFill>
          <a:blip r:embed="rId2">
            <a:extLst/>
          </a:blip>
          <a:stretch>
            <a:fillRect/>
          </a:stretch>
        </p:blipFill>
        <p:spPr>
          <a:xfrm>
            <a:off x="457200" y="6654003"/>
            <a:ext cx="8229600" cy="12702"/>
          </a:xfrm>
          <a:prstGeom prst="rect">
            <a:avLst/>
          </a:prstGeom>
          <a:ln w="12700">
            <a:miter lim="400000"/>
          </a:ln>
        </p:spPr>
      </p:pic>
      <p:sp>
        <p:nvSpPr>
          <p:cNvPr id="360"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1" name="Rectangle 2"/>
          <p:cNvSpPr txBox="1"/>
          <p:nvPr/>
        </p:nvSpPr>
        <p:spPr>
          <a:xfrm>
            <a:off x="467817" y="1514619"/>
            <a:ext cx="8358200" cy="3888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buSzPct val="100000"/>
              <a:buFont typeface="Arial"/>
              <a:buChar char="•"/>
              <a:defRPr sz="2000"/>
            </a:pPr>
            <a:r>
              <a:t>witness the miracle of birth...</a:t>
            </a:r>
          </a:p>
          <a:p>
            <a:pPr marL="342900" indent="-342900">
              <a:buSzPct val="100000"/>
              <a:buFont typeface="Arial"/>
              <a:buChar char="•"/>
              <a:defRPr sz="2000"/>
            </a:pPr>
            <a:r>
              <a:t>cry with your patients...</a:t>
            </a:r>
          </a:p>
          <a:p>
            <a:pPr marL="342900" indent="-342900">
              <a:buSzPct val="100000"/>
              <a:buFont typeface="Arial"/>
              <a:buChar char="•"/>
              <a:defRPr sz="2000"/>
            </a:pPr>
            <a:r>
              <a:t>hold a baby in your arms as it takes it’s last breath...</a:t>
            </a:r>
          </a:p>
          <a:p>
            <a:pPr marL="342900" indent="-342900">
              <a:buSzPct val="100000"/>
              <a:buFont typeface="Arial"/>
              <a:buChar char="•"/>
              <a:defRPr sz="2000"/>
            </a:pPr>
            <a:r>
              <a:t>be vomited upon...</a:t>
            </a:r>
          </a:p>
          <a:p>
            <a:pPr marL="342900" indent="-342900">
              <a:buSzPct val="100000"/>
              <a:buFont typeface="Arial"/>
              <a:buChar char="•"/>
              <a:defRPr sz="2000"/>
            </a:pPr>
            <a:r>
              <a:t>Have cookies brought to the fire station...</a:t>
            </a:r>
          </a:p>
          <a:p>
            <a:pPr marL="342900" indent="-342900">
              <a:buSzPct val="100000"/>
              <a:buFont typeface="Arial"/>
              <a:buChar char="•"/>
              <a:defRPr sz="2000"/>
            </a:pPr>
            <a:r>
              <a:t>control bleeding...</a:t>
            </a:r>
          </a:p>
          <a:p>
            <a:pPr marL="342900" indent="-342900">
              <a:buSzPct val="100000"/>
              <a:buFont typeface="Arial"/>
              <a:buChar char="•"/>
              <a:defRPr sz="2000"/>
            </a:pPr>
            <a:r>
              <a:t>Receive a thank you card from a grateful resident...</a:t>
            </a:r>
          </a:p>
          <a:p>
            <a:pPr marL="342900" indent="-342900">
              <a:buSzPct val="100000"/>
              <a:buFont typeface="Arial"/>
              <a:buChar char="•"/>
              <a:defRPr sz="2000"/>
            </a:pPr>
            <a:r>
              <a:t>say a short, silent prayer for a patient...</a:t>
            </a:r>
          </a:p>
          <a:p>
            <a:pPr marL="342900" indent="-342900">
              <a:buSzPct val="100000"/>
              <a:buFont typeface="Arial"/>
              <a:buChar char="•"/>
              <a:defRPr sz="2000"/>
            </a:pPr>
            <a:r>
              <a:t>Have a kid come up to you and hug your leg...</a:t>
            </a:r>
          </a:p>
          <a:p>
            <a:pPr marL="342900" indent="-342900">
              <a:buSzPct val="100000"/>
              <a:buFont typeface="Arial"/>
              <a:buChar char="•"/>
              <a:defRPr sz="2000"/>
            </a:pPr>
            <a:r>
              <a:t>comfort a father who held his dead son in his arms and grieved with the greatest sorrow...</a:t>
            </a:r>
          </a:p>
          <a:p>
            <a:pPr marL="342900" indent="-342900">
              <a:buSzPct val="100000"/>
              <a:buFont typeface="Arial"/>
              <a:buChar char="•"/>
              <a:defRPr sz="2000"/>
            </a:pPr>
            <a:r>
              <a:t>Be promoted to an officer rank...</a:t>
            </a:r>
          </a:p>
          <a:p>
            <a:pPr marL="342900" indent="-342900">
              <a:buSzPct val="100000"/>
              <a:buFont typeface="Arial"/>
              <a:buChar char="•"/>
              <a:defRPr sz="2000"/>
            </a:pPr>
            <a:r>
              <a:t>Carry valuables out of a house after putting the fire out...</a:t>
            </a:r>
          </a:p>
        </p:txBody>
      </p:sp>
      <p:sp>
        <p:nvSpPr>
          <p:cNvPr id="362" name="TextBox 3"/>
          <p:cNvSpPr txBox="1"/>
          <p:nvPr/>
        </p:nvSpPr>
        <p:spPr>
          <a:xfrm>
            <a:off x="1865708" y="5656624"/>
            <a:ext cx="5754293" cy="574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600"/>
            </a:pPr>
            <a:r>
              <a:t>Chief Gary Ludwig, Champaign, IL Fire Dept., author, excerpted from </a:t>
            </a:r>
            <a:r>
              <a:rPr i="1"/>
              <a:t>Blood, Sweat, Tears, and Prayers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Triangle"/>
          <p:cNvSpPr/>
          <p:nvPr/>
        </p:nvSpPr>
        <p:spPr>
          <a:xfrm rot="10800000">
            <a:off x="-1" y="75300"/>
            <a:ext cx="9144001" cy="66912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FFFFFF"/>
          </a:solidFill>
          <a:ln w="139700">
            <a:solidFill>
              <a:schemeClr val="accent1"/>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grpSp>
        <p:nvGrpSpPr>
          <p:cNvPr id="367" name="During recruit school, emotional and behavioral health, as well as dealing with cumulative stress, must become integrated into the initial education."/>
          <p:cNvGrpSpPr/>
          <p:nvPr/>
        </p:nvGrpSpPr>
        <p:grpSpPr>
          <a:xfrm>
            <a:off x="-1" y="204395"/>
            <a:ext cx="8928849" cy="6578305"/>
            <a:chOff x="0" y="0"/>
            <a:chExt cx="8928848" cy="6578303"/>
          </a:xfrm>
        </p:grpSpPr>
        <p:sp>
          <p:nvSpPr>
            <p:cNvPr id="365" name="Triangle"/>
            <p:cNvSpPr/>
            <p:nvPr/>
          </p:nvSpPr>
          <p:spPr>
            <a:xfrm>
              <a:off x="-1" y="0"/>
              <a:ext cx="8928849" cy="6578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FFFFFF"/>
            </a:solidFill>
            <a:ln w="139700" cap="flat">
              <a:solidFill>
                <a:srgbClr val="E22400"/>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defTabSz="385572">
                <a:defRPr sz="3400"/>
              </a:pPr>
            </a:p>
          </p:txBody>
        </p:sp>
        <p:sp>
          <p:nvSpPr>
            <p:cNvPr id="366" name="During recruit school, emotional and behavioral health, as well as dealing with cumulative stress, must become integrated into the initial education."/>
            <p:cNvSpPr txBox="1"/>
            <p:nvPr/>
          </p:nvSpPr>
          <p:spPr>
            <a:xfrm>
              <a:off x="98094" y="1859904"/>
              <a:ext cx="4019207" cy="4663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defTabSz="385572">
                <a:defRPr sz="3400"/>
              </a:lvl1pPr>
            </a:lstStyle>
            <a:p>
              <a:pPr/>
              <a:r>
                <a:t>During recruit school, emotional and behavioral health, as well as dealing with cumulative stress, must become integrated into the initial education.</a:t>
              </a:r>
            </a:p>
          </p:txBody>
        </p:sp>
      </p:grpSp>
      <p:sp>
        <p:nvSpPr>
          <p:cNvPr id="368" name="Action Statement 1"/>
          <p:cNvSpPr txBox="1"/>
          <p:nvPr/>
        </p:nvSpPr>
        <p:spPr>
          <a:xfrm>
            <a:off x="2878429" y="639758"/>
            <a:ext cx="5301650" cy="192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2" indent="914400" algn="r" defTabSz="385572">
              <a:defRPr b="1" sz="6200"/>
            </a:pPr>
            <a:r>
              <a:t>Action Statement 1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3" name="Rectangle 2"/>
          <p:cNvSpPr txBox="1"/>
          <p:nvPr/>
        </p:nvSpPr>
        <p:spPr>
          <a:xfrm>
            <a:off x="4068790" y="1881651"/>
            <a:ext cx="4773996" cy="3317239"/>
          </a:xfrm>
          <a:prstGeom prst="rect">
            <a:avLst/>
          </a:prstGeom>
          <a:gradFill>
            <a:gsLst>
              <a:gs pos="0">
                <a:schemeClr val="accent4">
                  <a:hueOff val="-206663"/>
                  <a:satOff val="29896"/>
                  <a:lumOff val="29240"/>
                </a:schemeClr>
              </a:gs>
              <a:gs pos="35000">
                <a:srgbClr val="D8C9EE"/>
              </a:gs>
              <a:gs pos="100000">
                <a:schemeClr val="accent4">
                  <a:hueOff val="-242556"/>
                  <a:satOff val="32941"/>
                  <a:lumOff val="43328"/>
                </a:schemeClr>
              </a:gs>
            </a:gsLst>
            <a:lin ang="16200000"/>
          </a:gradFill>
          <a:ln w="114300">
            <a:solidFill>
              <a:srgbClr val="7D60A0"/>
            </a:solidFill>
          </a:ln>
          <a:effectLst>
            <a:outerShdw sx="100000" sy="100000" kx="0" ky="0" algn="b" rotWithShape="0" blurRad="38100" dist="20000" dir="5400000">
              <a:srgbClr val="000000">
                <a:alpha val="38000"/>
              </a:srgbClr>
            </a:outerShdw>
          </a:effectLst>
          <a:extLst>
            <a:ext uri="{C572A759-6A51-4108-AA02-DFA0A04FC94B}">
              <ma14:wrappingTextBoxFlag xmlns:ma14="http://schemas.microsoft.com/office/mac/drawingml/2011/main" val="1"/>
            </a:ext>
          </a:extLst>
        </p:spPr>
        <p:txBody>
          <a:bodyPr lIns="45718" tIns="45718" rIns="45718" bIns="45718">
            <a:spAutoFit/>
          </a:bodyPr>
          <a:lstStyle/>
          <a:p>
            <a:pPr>
              <a:defRPr sz="3000"/>
            </a:pPr>
            <a:r>
              <a:t>Share your life experiences.</a:t>
            </a:r>
          </a:p>
          <a:p>
            <a:pPr>
              <a:defRPr sz="3000"/>
            </a:pPr>
            <a:r>
              <a:t>Students are asked to write down an event in their life that had a positive or negative impact on them.</a:t>
            </a:r>
          </a:p>
        </p:txBody>
      </p:sp>
      <p:grpSp>
        <p:nvGrpSpPr>
          <p:cNvPr id="376" name="Exercise"/>
          <p:cNvGrpSpPr/>
          <p:nvPr/>
        </p:nvGrpSpPr>
        <p:grpSpPr>
          <a:xfrm>
            <a:off x="608397" y="1881650"/>
            <a:ext cx="3270326" cy="3288522"/>
            <a:chOff x="0" y="0"/>
            <a:chExt cx="3270324" cy="3288520"/>
          </a:xfrm>
        </p:grpSpPr>
        <p:sp>
          <p:nvSpPr>
            <p:cNvPr id="374" name="Oval"/>
            <p:cNvSpPr/>
            <p:nvPr/>
          </p:nvSpPr>
          <p:spPr>
            <a:xfrm>
              <a:off x="-1" y="-1"/>
              <a:ext cx="3270326" cy="3288522"/>
            </a:xfrm>
            <a:prstGeom prst="ellipse">
              <a:avLst/>
            </a:prstGeom>
            <a:gradFill flip="none" rotWithShape="1">
              <a:gsLst>
                <a:gs pos="0">
                  <a:schemeClr val="accent2">
                    <a:hueOff val="-39879"/>
                    <a:satOff val="52282"/>
                    <a:lumOff val="29251"/>
                  </a:schemeClr>
                </a:gs>
                <a:gs pos="35000">
                  <a:srgbClr val="FFBFBE"/>
                </a:gs>
                <a:gs pos="100000">
                  <a:schemeClr val="accent2">
                    <a:hueOff val="-44018"/>
                    <a:satOff val="52282"/>
                    <a:lumOff val="42346"/>
                  </a:schemeClr>
                </a:gs>
              </a:gsLst>
              <a:lin ang="16200000" scaled="0"/>
            </a:gradFill>
            <a:ln w="1143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sz="5000"/>
              </a:pPr>
            </a:p>
          </p:txBody>
        </p:sp>
        <p:sp>
          <p:nvSpPr>
            <p:cNvPr id="375" name="Exercise"/>
            <p:cNvSpPr txBox="1"/>
            <p:nvPr/>
          </p:nvSpPr>
          <p:spPr>
            <a:xfrm>
              <a:off x="302357" y="1230240"/>
              <a:ext cx="2489039" cy="828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5000"/>
              </a:lvl1pPr>
            </a:lstStyle>
            <a:p>
              <a:pPr/>
              <a:r>
                <a:t>Exercise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2250"/>
                                  </p:stCondLst>
                                  <p:iterate type="el" backwards="0">
                                    <p:tmAbs val="0"/>
                                  </p:iterate>
                                  <p:childTnLst>
                                    <p:set>
                                      <p:cBhvr>
                                        <p:cTn id="6" fill="hold"/>
                                        <p:tgtEl>
                                          <p:spTgt spid="373"/>
                                        </p:tgtEl>
                                        <p:attrNameLst>
                                          <p:attrName>style.visibility</p:attrName>
                                        </p:attrNameLst>
                                      </p:cBhvr>
                                      <p:to>
                                        <p:strVal val="visible"/>
                                      </p:to>
                                    </p:set>
                                    <p:animEffect filter="dissolve" transition="in">
                                      <p:cBhvr>
                                        <p:cTn id="7" dur="225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Picture 11" descr="Picture 11"/>
          <p:cNvPicPr>
            <a:picLocks noChangeAspect="1"/>
          </p:cNvPicPr>
          <p:nvPr/>
        </p:nvPicPr>
        <p:blipFill>
          <a:blip r:embed="rId3">
            <a:extLst/>
          </a:blip>
          <a:srcRect l="7721" t="7171" r="7721" b="7170"/>
          <a:stretch>
            <a:fillRect/>
          </a:stretch>
        </p:blipFill>
        <p:spPr>
          <a:xfrm>
            <a:off x="246269" y="2305994"/>
            <a:ext cx="4706002" cy="3564962"/>
          </a:xfrm>
          <a:prstGeom prst="rect">
            <a:avLst/>
          </a:prstGeom>
          <a:ln w="12700">
            <a:miter lim="400000"/>
          </a:ln>
        </p:spPr>
      </p:pic>
      <p:pic>
        <p:nvPicPr>
          <p:cNvPr id="381" name="Picture 3" descr="Picture 3"/>
          <p:cNvPicPr>
            <a:picLocks noChangeAspect="1"/>
          </p:cNvPicPr>
          <p:nvPr/>
        </p:nvPicPr>
        <p:blipFill>
          <a:blip r:embed="rId4">
            <a:extLst/>
          </a:blip>
          <a:stretch>
            <a:fillRect/>
          </a:stretch>
        </p:blipFill>
        <p:spPr>
          <a:xfrm>
            <a:off x="457200" y="6654003"/>
            <a:ext cx="8229600" cy="12702"/>
          </a:xfrm>
          <a:prstGeom prst="rect">
            <a:avLst/>
          </a:prstGeom>
          <a:ln w="12700">
            <a:miter lim="400000"/>
          </a:ln>
        </p:spPr>
      </p:pic>
      <p:sp>
        <p:nvSpPr>
          <p:cNvPr id="382"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85" name="WHAT ARE THE CONSEQUENCES OF IGNORING BEHAVIORAL WELLNESS ISSUES?"/>
          <p:cNvGrpSpPr/>
          <p:nvPr/>
        </p:nvGrpSpPr>
        <p:grpSpPr>
          <a:xfrm>
            <a:off x="253755" y="214975"/>
            <a:ext cx="8041911" cy="1257335"/>
            <a:chOff x="0" y="0"/>
            <a:chExt cx="8041909" cy="1257334"/>
          </a:xfrm>
        </p:grpSpPr>
        <p:sp>
          <p:nvSpPr>
            <p:cNvPr id="383" name="Rounded Rectangle"/>
            <p:cNvSpPr/>
            <p:nvPr/>
          </p:nvSpPr>
          <p:spPr>
            <a:xfrm>
              <a:off x="0" y="0"/>
              <a:ext cx="8041910" cy="1257335"/>
            </a:xfrm>
            <a:prstGeom prst="roundRect">
              <a:avLst>
                <a:gd name="adj" fmla="val 15151"/>
              </a:avLst>
            </a:prstGeom>
            <a:solidFill>
              <a:srgbClr val="FFFFFF"/>
            </a:solidFill>
            <a:ln w="1016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000">
                  <a:solidFill>
                    <a:srgbClr val="D38301"/>
                  </a:solidFill>
                </a:defRPr>
              </a:pPr>
            </a:p>
          </p:txBody>
        </p:sp>
        <p:sp>
          <p:nvSpPr>
            <p:cNvPr id="384" name="WHAT ARE THE CONSEQUENCES OF IGNORING BEHAVIORAL WELLNESS ISSUES?"/>
            <p:cNvSpPr txBox="1"/>
            <p:nvPr/>
          </p:nvSpPr>
          <p:spPr>
            <a:xfrm>
              <a:off x="55794" y="138447"/>
              <a:ext cx="7930321" cy="980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000">
                  <a:solidFill>
                    <a:srgbClr val="D38301"/>
                  </a:solidFill>
                </a:defRPr>
              </a:lvl1pPr>
            </a:lstStyle>
            <a:p>
              <a:pPr/>
              <a:r>
                <a:t>WHAT ARE THE CONSEQUENCES OF IGNORING BEHAVIORAL WELLNESS ISSUES?</a:t>
              </a:r>
            </a:p>
          </p:txBody>
        </p:sp>
      </p:grpSp>
      <p:grpSp>
        <p:nvGrpSpPr>
          <p:cNvPr id="388" name="“I asked for help.  I begged my brothers and sisters for help.  They ignored my plea.  They weren’t behaving with malicious intent.  They did not know the action to take to help me.”…"/>
          <p:cNvGrpSpPr/>
          <p:nvPr/>
        </p:nvGrpSpPr>
        <p:grpSpPr>
          <a:xfrm>
            <a:off x="5068377" y="1709685"/>
            <a:ext cx="3842693" cy="4757742"/>
            <a:chOff x="0" y="0"/>
            <a:chExt cx="3842692" cy="4757740"/>
          </a:xfrm>
        </p:grpSpPr>
        <p:sp>
          <p:nvSpPr>
            <p:cNvPr id="386" name="Rounded Rectangle"/>
            <p:cNvSpPr/>
            <p:nvPr/>
          </p:nvSpPr>
          <p:spPr>
            <a:xfrm>
              <a:off x="0" y="0"/>
              <a:ext cx="3842693" cy="4757741"/>
            </a:xfrm>
            <a:prstGeom prst="roundRect">
              <a:avLst>
                <a:gd name="adj" fmla="val 4957"/>
              </a:avLst>
            </a:prstGeom>
            <a:solidFill>
              <a:srgbClr val="FFFFFF"/>
            </a:solidFill>
            <a:ln w="1016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r" defTabSz="385572">
                <a:defRPr>
                  <a:solidFill>
                    <a:srgbClr val="0D0D0D"/>
                  </a:solidFill>
                </a:defRPr>
              </a:pPr>
            </a:p>
          </p:txBody>
        </p:sp>
        <p:sp>
          <p:nvSpPr>
            <p:cNvPr id="387" name="“I asked for help.  I begged my brothers and sisters for help.  They ignored my plea.  They weren’t behaving with malicious intent.  They did not know the action to take to help me.”…"/>
            <p:cNvSpPr txBox="1"/>
            <p:nvPr/>
          </p:nvSpPr>
          <p:spPr>
            <a:xfrm>
              <a:off x="55789" y="218601"/>
              <a:ext cx="3731114" cy="4320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defTabSz="385572">
                <a:defRPr b="1" sz="2600">
                  <a:solidFill>
                    <a:srgbClr val="0061FE"/>
                  </a:solidFill>
                </a:defRPr>
              </a:pPr>
              <a:r>
                <a:t>“I asked for help.  I begged my brothers and sisters for help.  They ignored my plea.  They weren’t behaving with malicious intent.  They did not know the action to take to help me.”</a:t>
              </a:r>
              <a:r>
                <a:rPr b="0">
                  <a:solidFill>
                    <a:srgbClr val="000000"/>
                  </a:solidFill>
                </a:rPr>
                <a:t> </a:t>
              </a:r>
            </a:p>
            <a:p>
              <a:pPr algn="r" defTabSz="385572">
                <a:defRPr>
                  <a:solidFill>
                    <a:srgbClr val="0D0D0D"/>
                  </a:solidFill>
                </a:defRPr>
              </a:pPr>
              <a:r>
                <a:t>Scott Gieselhart</a:t>
              </a:r>
            </a:p>
            <a:p>
              <a:pPr algn="r" defTabSz="385572">
                <a:defRPr>
                  <a:solidFill>
                    <a:srgbClr val="0D0D0D"/>
                  </a:solidFill>
                </a:defRPr>
              </a:pPr>
              <a:r>
                <a:t>Volunteer Firefighter, Suicide Attempt Survivor</a:t>
              </a:r>
            </a:p>
          </p:txBody>
        </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Title 1"/>
          <p:cNvSpPr txBox="1"/>
          <p:nvPr>
            <p:ph type="title"/>
          </p:nvPr>
        </p:nvSpPr>
        <p:spPr>
          <a:xfrm>
            <a:off x="457200" y="486679"/>
            <a:ext cx="8229600" cy="873123"/>
          </a:xfrm>
          <a:prstGeom prst="rect">
            <a:avLst/>
          </a:prstGeom>
        </p:spPr>
        <p:txBody>
          <a:bodyPr/>
          <a:lstStyle/>
          <a:p>
            <a:pPr defTabSz="713230">
              <a:defRPr sz="2500">
                <a:solidFill>
                  <a:srgbClr val="0D0D0D"/>
                </a:solidFill>
              </a:defRPr>
            </a:pPr>
            <a:r>
              <a:t>Firefighter Suicide</a:t>
            </a:r>
            <a:br/>
            <a:r>
              <a:rPr sz="2100"/>
              <a:t> </a:t>
            </a:r>
            <a:r>
              <a:rPr sz="1600"/>
              <a:t>Fairfax County, VA Fire-Rescue – April 13, 2016</a:t>
            </a:r>
          </a:p>
        </p:txBody>
      </p:sp>
      <p:sp>
        <p:nvSpPr>
          <p:cNvPr id="393"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394"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395"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396"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lvl1pPr>
              <a:defRPr>
                <a:solidFill>
                  <a:srgbClr val="0D0D0D"/>
                </a:solidFill>
              </a:defRPr>
            </a:lvl1pPr>
          </a:lstStyle>
          <a:p>
            <a:pPr/>
            <a:fld id="{86CB4B4D-7CA3-9044-876B-883B54F8677D}" type="slidenum"/>
          </a:p>
        </p:txBody>
      </p:sp>
      <p:pic>
        <p:nvPicPr>
          <p:cNvPr id="397" name="Picture 5" descr="Picture 5"/>
          <p:cNvPicPr>
            <a:picLocks noChangeAspect="1"/>
          </p:cNvPicPr>
          <p:nvPr/>
        </p:nvPicPr>
        <p:blipFill>
          <a:blip r:embed="rId4">
            <a:extLst/>
          </a:blip>
          <a:stretch>
            <a:fillRect/>
          </a:stretch>
        </p:blipFill>
        <p:spPr>
          <a:xfrm>
            <a:off x="457200" y="1759827"/>
            <a:ext cx="3820877" cy="2568304"/>
          </a:xfrm>
          <a:prstGeom prst="rect">
            <a:avLst/>
          </a:prstGeom>
          <a:ln w="12700">
            <a:miter lim="400000"/>
          </a:ln>
        </p:spPr>
      </p:pic>
      <p:sp>
        <p:nvSpPr>
          <p:cNvPr id="398" name="TextBox 5"/>
          <p:cNvSpPr txBox="1"/>
          <p:nvPr/>
        </p:nvSpPr>
        <p:spPr>
          <a:xfrm>
            <a:off x="4366459" y="1572339"/>
            <a:ext cx="4208932" cy="496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00050" indent="-400050">
              <a:buSzPct val="100000"/>
              <a:buFont typeface="Arial"/>
              <a:buChar char="•"/>
              <a:defRPr sz="2800"/>
            </a:pPr>
            <a:r>
              <a:t>Firefighter/Paramedic Nicole Mittendorf, age 31, was missing for six days before she was found in a park.</a:t>
            </a:r>
          </a:p>
          <a:p>
            <a:pPr marL="400050" indent="-400050">
              <a:buSzPct val="100000"/>
              <a:buFont typeface="Arial"/>
              <a:buChar char="•"/>
              <a:defRPr sz="2800"/>
            </a:pPr>
            <a:r>
              <a:t>Her death was ruled suicide by hanging.</a:t>
            </a:r>
          </a:p>
          <a:p>
            <a:pPr marL="400050" indent="-400050">
              <a:buSzPct val="100000"/>
              <a:buFont typeface="Arial"/>
              <a:buChar char="•"/>
              <a:defRPr sz="2800"/>
            </a:pPr>
            <a:r>
              <a:t>Cyber bullying and sexual harassment were alleged as possible contributing factors.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Title 1"/>
          <p:cNvSpPr txBox="1"/>
          <p:nvPr>
            <p:ph type="title"/>
          </p:nvPr>
        </p:nvSpPr>
        <p:spPr>
          <a:xfrm>
            <a:off x="457200" y="486679"/>
            <a:ext cx="8229600" cy="873123"/>
          </a:xfrm>
          <a:prstGeom prst="rect">
            <a:avLst/>
          </a:prstGeom>
        </p:spPr>
        <p:txBody>
          <a:bodyPr/>
          <a:lstStyle/>
          <a:p>
            <a:pPr defTabSz="713230">
              <a:defRPr sz="2500">
                <a:solidFill>
                  <a:srgbClr val="0D0D0D"/>
                </a:solidFill>
              </a:defRPr>
            </a:pPr>
            <a:r>
              <a:t>Fire Chief Suicide</a:t>
            </a:r>
            <a:br/>
            <a:r>
              <a:rPr sz="2100"/>
              <a:t> </a:t>
            </a:r>
            <a:r>
              <a:rPr sz="1600"/>
              <a:t>Indian River County, FL Fire-Rescue – October 15, 2016</a:t>
            </a:r>
          </a:p>
        </p:txBody>
      </p:sp>
      <p:sp>
        <p:nvSpPr>
          <p:cNvPr id="403"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404"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405"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406"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lvl1pPr>
              <a:defRPr>
                <a:solidFill>
                  <a:srgbClr val="0D0D0D"/>
                </a:solidFill>
              </a:defRPr>
            </a:lvl1pPr>
          </a:lstStyle>
          <a:p>
            <a:pPr/>
            <a:fld id="{86CB4B4D-7CA3-9044-876B-883B54F8677D}" type="slidenum"/>
          </a:p>
        </p:txBody>
      </p:sp>
      <p:grpSp>
        <p:nvGrpSpPr>
          <p:cNvPr id="409" name="Group"/>
          <p:cNvGrpSpPr/>
          <p:nvPr/>
        </p:nvGrpSpPr>
        <p:grpSpPr>
          <a:xfrm>
            <a:off x="659488" y="1578423"/>
            <a:ext cx="3169379" cy="3903779"/>
            <a:chOff x="0" y="0"/>
            <a:chExt cx="3169378" cy="3903777"/>
          </a:xfrm>
        </p:grpSpPr>
        <p:pic>
          <p:nvPicPr>
            <p:cNvPr id="407" name="Picture 6" descr="Picture 6"/>
            <p:cNvPicPr>
              <a:picLocks noChangeAspect="1"/>
            </p:cNvPicPr>
            <p:nvPr/>
          </p:nvPicPr>
          <p:blipFill>
            <a:blip r:embed="rId4">
              <a:extLst/>
            </a:blip>
            <a:stretch>
              <a:fillRect/>
            </a:stretch>
          </p:blipFill>
          <p:spPr>
            <a:xfrm>
              <a:off x="0" y="-1"/>
              <a:ext cx="3169379" cy="2639750"/>
            </a:xfrm>
            <a:prstGeom prst="rect">
              <a:avLst/>
            </a:prstGeom>
            <a:ln w="12700" cap="flat">
              <a:noFill/>
              <a:miter lim="400000"/>
            </a:ln>
            <a:effectLst/>
          </p:spPr>
        </p:pic>
        <p:pic>
          <p:nvPicPr>
            <p:cNvPr id="408" name="Picture 9" descr="Picture 9"/>
            <p:cNvPicPr>
              <a:picLocks noChangeAspect="1"/>
            </p:cNvPicPr>
            <p:nvPr/>
          </p:nvPicPr>
          <p:blipFill>
            <a:blip r:embed="rId5">
              <a:extLst/>
            </a:blip>
            <a:stretch>
              <a:fillRect/>
            </a:stretch>
          </p:blipFill>
          <p:spPr>
            <a:xfrm>
              <a:off x="0" y="2599023"/>
              <a:ext cx="3169379" cy="1304755"/>
            </a:xfrm>
            <a:prstGeom prst="rect">
              <a:avLst/>
            </a:prstGeom>
            <a:ln w="12700" cap="flat">
              <a:noFill/>
              <a:miter lim="400000"/>
            </a:ln>
            <a:effectLst/>
          </p:spPr>
        </p:pic>
      </p:grpSp>
      <p:sp>
        <p:nvSpPr>
          <p:cNvPr id="410" name="Rectangle 4"/>
          <p:cNvSpPr txBox="1"/>
          <p:nvPr/>
        </p:nvSpPr>
        <p:spPr>
          <a:xfrm>
            <a:off x="3977601" y="1500874"/>
            <a:ext cx="4717027" cy="4714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377190" indent="-377190">
              <a:buSzPct val="100000"/>
              <a:buFont typeface="Arial"/>
              <a:buChar char="•"/>
              <a:defRPr sz="2200"/>
            </a:lvl1pPr>
            <a:lvl2pPr marL="876300" indent="-419100">
              <a:buSzPct val="100000"/>
              <a:buFont typeface="Arial"/>
              <a:buChar char="•"/>
              <a:defRPr sz="2200"/>
            </a:lvl2pPr>
          </a:lstStyle>
          <a:p>
            <a:pPr/>
            <a:r>
              <a:t>Battalion Chief David Dangerfield died by suicide shortly after posting to Facebook.</a:t>
            </a:r>
          </a:p>
          <a:p>
            <a:pPr lvl="1"/>
            <a:r>
              <a:t>“PTSD for Firefighters is real. If your love (sic) one is experiencing signs get them help quickly. 27 years of deaths and babies dying in your hands is a memory that you will never get rid off (sic). It haunted me daily until now. My love to my crews. Be safe, take care. I love you all.”</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Title 1"/>
          <p:cNvSpPr txBox="1"/>
          <p:nvPr>
            <p:ph type="ctrTitle"/>
          </p:nvPr>
        </p:nvSpPr>
        <p:spPr>
          <a:xfrm>
            <a:off x="657000" y="2024402"/>
            <a:ext cx="7772401" cy="1470027"/>
          </a:xfrm>
          <a:prstGeom prst="rect">
            <a:avLst/>
          </a:prstGeom>
        </p:spPr>
        <p:txBody>
          <a:bodyPr/>
          <a:lstStyle>
            <a:lvl1pPr defTabSz="795527">
              <a:defRPr sz="4100">
                <a:solidFill>
                  <a:srgbClr val="002060"/>
                </a:solidFill>
              </a:defRPr>
            </a:lvl1pPr>
          </a:lstStyle>
          <a:p>
            <a:pPr/>
            <a:r>
              <a:t>Behavioral Wellness Operations Training</a:t>
            </a:r>
          </a:p>
        </p:txBody>
      </p:sp>
      <p:sp>
        <p:nvSpPr>
          <p:cNvPr id="186" name="Subtitle 2"/>
          <p:cNvSpPr txBox="1"/>
          <p:nvPr>
            <p:ph type="subTitle" sz="quarter" idx="1"/>
          </p:nvPr>
        </p:nvSpPr>
        <p:spPr>
          <a:xfrm>
            <a:off x="2901461" y="4096915"/>
            <a:ext cx="5603803" cy="1825320"/>
          </a:xfrm>
          <a:prstGeom prst="rect">
            <a:avLst/>
          </a:prstGeom>
        </p:spPr>
        <p:txBody>
          <a:bodyPr/>
          <a:lstStyle>
            <a:lvl1pPr>
              <a:spcBef>
                <a:spcPts val="600"/>
              </a:spcBef>
              <a:defRPr sz="2800"/>
            </a:lvl1pPr>
          </a:lstStyle>
          <a:p>
            <a:pPr/>
            <a:r>
              <a:t>VCOS Board Members:</a:t>
            </a:r>
          </a:p>
        </p:txBody>
      </p:sp>
      <p:sp>
        <p:nvSpPr>
          <p:cNvPr id="187" name="Straight Connector 16"/>
          <p:cNvSpPr/>
          <p:nvPr/>
        </p:nvSpPr>
        <p:spPr>
          <a:xfrm>
            <a:off x="514350" y="3600451"/>
            <a:ext cx="8229600" cy="1"/>
          </a:xfrm>
          <a:prstGeom prst="line">
            <a:avLst/>
          </a:prstGeom>
          <a:ln w="57150">
            <a:solidFill>
              <a:srgbClr val="C00000"/>
            </a:solidFill>
          </a:ln>
        </p:spPr>
        <p:txBody>
          <a:bodyPr lIns="45718" tIns="45718" rIns="45718" bIns="45718"/>
          <a:lstStyle/>
          <a:p>
            <a:pPr/>
          </a:p>
        </p:txBody>
      </p:sp>
      <p:sp>
        <p:nvSpPr>
          <p:cNvPr id="188" name="Straight Connector 17"/>
          <p:cNvSpPr/>
          <p:nvPr/>
        </p:nvSpPr>
        <p:spPr>
          <a:xfrm>
            <a:off x="514350" y="2038350"/>
            <a:ext cx="8229600" cy="0"/>
          </a:xfrm>
          <a:prstGeom prst="line">
            <a:avLst/>
          </a:prstGeom>
          <a:ln w="57150">
            <a:solidFill>
              <a:srgbClr val="C00000"/>
            </a:solidFill>
          </a:ln>
        </p:spPr>
        <p:txBody>
          <a:bodyPr lIns="45718" tIns="45718" rIns="45718" bIns="45718"/>
          <a:lstStyle/>
          <a:p>
            <a:pPr/>
          </a:p>
        </p:txBody>
      </p:sp>
      <p:pic>
        <p:nvPicPr>
          <p:cNvPr id="189" name="Picture 3" descr="Picture 3"/>
          <p:cNvPicPr>
            <a:picLocks noChangeAspect="1"/>
          </p:cNvPicPr>
          <p:nvPr/>
        </p:nvPicPr>
        <p:blipFill>
          <a:blip r:embed="rId2">
            <a:extLst/>
          </a:blip>
          <a:stretch>
            <a:fillRect/>
          </a:stretch>
        </p:blipFill>
        <p:spPr>
          <a:xfrm>
            <a:off x="514350" y="6656389"/>
            <a:ext cx="8229600" cy="12702"/>
          </a:xfrm>
          <a:prstGeom prst="rect">
            <a:avLst/>
          </a:prstGeom>
          <a:ln w="12700">
            <a:miter lim="400000"/>
          </a:ln>
        </p:spPr>
      </p:pic>
      <p:pic>
        <p:nvPicPr>
          <p:cNvPr id="190" name="Picture 14" descr="Picture 14"/>
          <p:cNvPicPr>
            <a:picLocks noChangeAspect="1"/>
          </p:cNvPicPr>
          <p:nvPr/>
        </p:nvPicPr>
        <p:blipFill>
          <a:blip r:embed="rId3">
            <a:extLst/>
          </a:blip>
          <a:stretch>
            <a:fillRect/>
          </a:stretch>
        </p:blipFill>
        <p:spPr>
          <a:xfrm>
            <a:off x="2855990" y="172800"/>
            <a:ext cx="3546319" cy="1749269"/>
          </a:xfrm>
          <a:prstGeom prst="rect">
            <a:avLst/>
          </a:prstGeom>
          <a:ln w="12700">
            <a:miter lim="400000"/>
          </a:ln>
        </p:spPr>
      </p:pic>
      <p:grpSp>
        <p:nvGrpSpPr>
          <p:cNvPr id="193" name="Chief Chuck Flynn…"/>
          <p:cNvGrpSpPr/>
          <p:nvPr/>
        </p:nvGrpSpPr>
        <p:grpSpPr>
          <a:xfrm>
            <a:off x="352944" y="3719176"/>
            <a:ext cx="2324357" cy="2324357"/>
            <a:chOff x="0" y="0"/>
            <a:chExt cx="2324355" cy="2324355"/>
          </a:xfrm>
        </p:grpSpPr>
        <p:sp>
          <p:nvSpPr>
            <p:cNvPr id="191" name="Circle"/>
            <p:cNvSpPr/>
            <p:nvPr/>
          </p:nvSpPr>
          <p:spPr>
            <a:xfrm>
              <a:off x="0" y="0"/>
              <a:ext cx="2324356" cy="2324356"/>
            </a:xfrm>
            <a:prstGeom prst="ellipse">
              <a:avLst/>
            </a:prstGeom>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p>
          </p:txBody>
        </p:sp>
        <p:sp>
          <p:nvSpPr>
            <p:cNvPr id="192" name="Chief Chuck Flynn…"/>
            <p:cNvSpPr txBox="1"/>
            <p:nvPr/>
          </p:nvSpPr>
          <p:spPr>
            <a:xfrm>
              <a:off x="340393" y="583058"/>
              <a:ext cx="1643570" cy="1158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r>
                <a:t>Chief Chuck Flynn </a:t>
              </a:r>
            </a:p>
            <a:p>
              <a:pPr algn="ctr"/>
              <a:r>
                <a:t>Suffield, CT</a:t>
              </a:r>
            </a:p>
            <a:p>
              <a:pPr algn="ctr"/>
              <a:r>
                <a:t>Chair</a:t>
              </a:r>
            </a:p>
          </p:txBody>
        </p:sp>
      </p:grpSp>
      <p:grpSp>
        <p:nvGrpSpPr>
          <p:cNvPr id="196" name="Chief Fred Windisch…"/>
          <p:cNvGrpSpPr/>
          <p:nvPr/>
        </p:nvGrpSpPr>
        <p:grpSpPr>
          <a:xfrm>
            <a:off x="2281224" y="4228341"/>
            <a:ext cx="2444525" cy="2444525"/>
            <a:chOff x="0" y="0"/>
            <a:chExt cx="2444524" cy="2444524"/>
          </a:xfrm>
        </p:grpSpPr>
        <p:sp>
          <p:nvSpPr>
            <p:cNvPr id="194" name="Circle"/>
            <p:cNvSpPr/>
            <p:nvPr/>
          </p:nvSpPr>
          <p:spPr>
            <a:xfrm>
              <a:off x="-1" y="-1"/>
              <a:ext cx="2444526" cy="2444526"/>
            </a:xfrm>
            <a:prstGeom prst="ellipse">
              <a:avLst/>
            </a:prstGeom>
            <a:solidFill>
              <a:schemeClr val="accent2"/>
            </a:solidFill>
            <a:ln w="25400" cap="flat">
              <a:solidFill>
                <a:srgbClr val="8C3A38"/>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defRPr>
              </a:pPr>
            </a:p>
          </p:txBody>
        </p:sp>
        <p:sp>
          <p:nvSpPr>
            <p:cNvPr id="195" name="Chief Fred Windisch…"/>
            <p:cNvSpPr txBox="1"/>
            <p:nvPr/>
          </p:nvSpPr>
          <p:spPr>
            <a:xfrm>
              <a:off x="357991" y="643142"/>
              <a:ext cx="1728541" cy="1158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a:solidFill>
                    <a:srgbClr val="FFFFFF"/>
                  </a:solidFill>
                </a:defRPr>
              </a:pPr>
              <a:r>
                <a:t>Chief Fred Windisch</a:t>
              </a:r>
            </a:p>
            <a:p>
              <a:pPr algn="ctr">
                <a:defRPr>
                  <a:solidFill>
                    <a:srgbClr val="FFFFFF"/>
                  </a:solidFill>
                </a:defRPr>
              </a:pPr>
              <a:r>
                <a:t>Ponderosa TX</a:t>
              </a:r>
            </a:p>
            <a:p>
              <a:pPr algn="ctr">
                <a:defRPr>
                  <a:solidFill>
                    <a:srgbClr val="FFFFFF"/>
                  </a:solidFill>
                </a:defRPr>
              </a:pPr>
              <a:r>
                <a:t>Treasurer</a:t>
              </a:r>
            </a:p>
          </p:txBody>
        </p:sp>
      </p:grpSp>
      <p:grpSp>
        <p:nvGrpSpPr>
          <p:cNvPr id="199" name="Chief Ed Rush…"/>
          <p:cNvGrpSpPr/>
          <p:nvPr/>
        </p:nvGrpSpPr>
        <p:grpSpPr>
          <a:xfrm>
            <a:off x="4981970" y="1873949"/>
            <a:ext cx="2444522" cy="2444522"/>
            <a:chOff x="0" y="0"/>
            <a:chExt cx="2444521" cy="2444521"/>
          </a:xfrm>
        </p:grpSpPr>
        <p:sp>
          <p:nvSpPr>
            <p:cNvPr id="197" name="Circle"/>
            <p:cNvSpPr/>
            <p:nvPr/>
          </p:nvSpPr>
          <p:spPr>
            <a:xfrm>
              <a:off x="0" y="0"/>
              <a:ext cx="2444522" cy="2444522"/>
            </a:xfrm>
            <a:prstGeom prst="ellipse">
              <a:avLst/>
            </a:prstGeom>
            <a:gradFill flip="none" rotWithShape="1">
              <a:gsLst>
                <a:gs pos="0">
                  <a:srgbClr val="2A869F"/>
                </a:gs>
                <a:gs pos="80000">
                  <a:srgbClr val="37B1D1"/>
                </a:gs>
                <a:gs pos="100000">
                  <a:srgbClr val="34B3D5"/>
                </a:gs>
              </a:gsLst>
              <a:lin ang="16200000" scaled="0"/>
            </a:gradFill>
            <a:ln w="9525" cap="flat">
              <a:solidFill>
                <a:srgbClr val="46AAC4"/>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defRPr>
              </a:pPr>
            </a:p>
          </p:txBody>
        </p:sp>
        <p:sp>
          <p:nvSpPr>
            <p:cNvPr id="198" name="Chief Ed Rush…"/>
            <p:cNvSpPr txBox="1"/>
            <p:nvPr/>
          </p:nvSpPr>
          <p:spPr>
            <a:xfrm>
              <a:off x="357992" y="776491"/>
              <a:ext cx="1728538" cy="891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a:solidFill>
                    <a:srgbClr val="FFFFFF"/>
                  </a:solidFill>
                </a:defRPr>
              </a:pPr>
              <a:r>
                <a:t>Chief Ed Rush</a:t>
              </a:r>
            </a:p>
            <a:p>
              <a:pPr algn="ctr">
                <a:defRPr>
                  <a:solidFill>
                    <a:srgbClr val="FFFFFF"/>
                  </a:solidFill>
                </a:defRPr>
              </a:pPr>
              <a:r>
                <a:t>NY</a:t>
              </a:r>
            </a:p>
            <a:p>
              <a:pPr algn="ctr">
                <a:defRPr>
                  <a:solidFill>
                    <a:srgbClr val="FFFFFF"/>
                  </a:solidFill>
                </a:defRPr>
              </a:pPr>
              <a:r>
                <a:t>Board Member</a:t>
              </a:r>
            </a:p>
          </p:txBody>
        </p:sp>
      </p:grpSp>
      <p:grpSp>
        <p:nvGrpSpPr>
          <p:cNvPr id="202" name="Chief Tim Wall…"/>
          <p:cNvGrpSpPr/>
          <p:nvPr/>
        </p:nvGrpSpPr>
        <p:grpSpPr>
          <a:xfrm>
            <a:off x="6633334" y="3202895"/>
            <a:ext cx="2444523" cy="2444525"/>
            <a:chOff x="0" y="0"/>
            <a:chExt cx="2444521" cy="2444524"/>
          </a:xfrm>
        </p:grpSpPr>
        <p:sp>
          <p:nvSpPr>
            <p:cNvPr id="200" name="Circle"/>
            <p:cNvSpPr/>
            <p:nvPr/>
          </p:nvSpPr>
          <p:spPr>
            <a:xfrm>
              <a:off x="0" y="-1"/>
              <a:ext cx="2444522" cy="2444526"/>
            </a:xfrm>
            <a:prstGeom prst="ellipse">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9525"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p>
          </p:txBody>
        </p:sp>
        <p:sp>
          <p:nvSpPr>
            <p:cNvPr id="201" name="Chief Tim Wall…"/>
            <p:cNvSpPr txBox="1"/>
            <p:nvPr/>
          </p:nvSpPr>
          <p:spPr>
            <a:xfrm>
              <a:off x="357992" y="776492"/>
              <a:ext cx="1728538" cy="891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r>
                <a:t>Chief Tim Wall</a:t>
              </a:r>
            </a:p>
            <a:p>
              <a:pPr algn="ctr"/>
              <a:r>
                <a:t>Wallingford CT</a:t>
              </a:r>
            </a:p>
            <a:p>
              <a:pPr algn="ctr"/>
              <a:r>
                <a:t>Chair Emeritus</a:t>
              </a:r>
            </a:p>
          </p:txBody>
        </p:sp>
      </p:grpSp>
      <p:grpSp>
        <p:nvGrpSpPr>
          <p:cNvPr id="205" name="Chief Norvin Collins…"/>
          <p:cNvGrpSpPr/>
          <p:nvPr/>
        </p:nvGrpSpPr>
        <p:grpSpPr>
          <a:xfrm>
            <a:off x="4564807" y="4101679"/>
            <a:ext cx="2444522" cy="2444522"/>
            <a:chOff x="0" y="0"/>
            <a:chExt cx="2444521" cy="2444521"/>
          </a:xfrm>
        </p:grpSpPr>
        <p:sp>
          <p:nvSpPr>
            <p:cNvPr id="203" name="Circle"/>
            <p:cNvSpPr/>
            <p:nvPr/>
          </p:nvSpPr>
          <p:spPr>
            <a:xfrm>
              <a:off x="0" y="0"/>
              <a:ext cx="2444522" cy="2444522"/>
            </a:xfrm>
            <a:prstGeom prst="ellipse">
              <a:avLst/>
            </a:prstGeom>
            <a:gradFill flip="none" rotWithShape="1">
              <a:gsLst>
                <a:gs pos="0">
                  <a:schemeClr val="accent1">
                    <a:hueOff val="357503"/>
                    <a:satOff val="54545"/>
                    <a:lumOff val="29273"/>
                  </a:schemeClr>
                </a:gs>
                <a:gs pos="35000">
                  <a:srgbClr val="BDD4FF"/>
                </a:gs>
                <a:gs pos="100000">
                  <a:schemeClr val="accent1">
                    <a:hueOff val="418253"/>
                    <a:satOff val="54545"/>
                    <a:lumOff val="42493"/>
                  </a:schemeClr>
                </a:gs>
              </a:gsLst>
              <a:lin ang="16200000" scaled="0"/>
            </a:gradFill>
            <a:ln w="9525"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p>
          </p:txBody>
        </p:sp>
        <p:sp>
          <p:nvSpPr>
            <p:cNvPr id="204" name="Chief Norvin Collins…"/>
            <p:cNvSpPr txBox="1"/>
            <p:nvPr/>
          </p:nvSpPr>
          <p:spPr>
            <a:xfrm>
              <a:off x="357992" y="643141"/>
              <a:ext cx="1728538" cy="1158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r>
                <a:t>Chief Norvin Collins </a:t>
              </a:r>
            </a:p>
            <a:p>
              <a:pPr algn="ctr"/>
            </a:p>
            <a:p>
              <a:pPr algn="ctr"/>
              <a:r>
                <a:t>Board Member</a:t>
              </a:r>
            </a:p>
          </p:txBody>
        </p:sp>
      </p:grpSp>
      <p:grpSp>
        <p:nvGrpSpPr>
          <p:cNvPr id="208" name="Chief Rich Cowger…"/>
          <p:cNvGrpSpPr/>
          <p:nvPr/>
        </p:nvGrpSpPr>
        <p:grpSpPr>
          <a:xfrm>
            <a:off x="2281224" y="84816"/>
            <a:ext cx="2444525" cy="2444522"/>
            <a:chOff x="0" y="0"/>
            <a:chExt cx="2444524" cy="2444521"/>
          </a:xfrm>
        </p:grpSpPr>
        <p:sp>
          <p:nvSpPr>
            <p:cNvPr id="206" name="Circle"/>
            <p:cNvSpPr/>
            <p:nvPr/>
          </p:nvSpPr>
          <p:spPr>
            <a:xfrm>
              <a:off x="-1" y="0"/>
              <a:ext cx="2444526" cy="2444522"/>
            </a:xfrm>
            <a:prstGeom prst="ellipse">
              <a:avLst/>
            </a:prstGeom>
            <a:gradFill flip="none" rotWithShape="1">
              <a:gsLst>
                <a:gs pos="0">
                  <a:schemeClr val="accent2">
                    <a:hueOff val="-39879"/>
                    <a:satOff val="52282"/>
                    <a:lumOff val="29251"/>
                  </a:schemeClr>
                </a:gs>
                <a:gs pos="35000">
                  <a:srgbClr val="FFBFBE"/>
                </a:gs>
                <a:gs pos="100000">
                  <a:schemeClr val="accent2">
                    <a:hueOff val="-44018"/>
                    <a:satOff val="52282"/>
                    <a:lumOff val="42346"/>
                  </a:schemeClr>
                </a:gs>
              </a:gsLst>
              <a:lin ang="16200000" scaled="0"/>
            </a:gradFill>
            <a:ln w="9525"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p>
          </p:txBody>
        </p:sp>
        <p:sp>
          <p:nvSpPr>
            <p:cNvPr id="207" name="Chief Rich Cowger…"/>
            <p:cNvSpPr txBox="1"/>
            <p:nvPr/>
          </p:nvSpPr>
          <p:spPr>
            <a:xfrm>
              <a:off x="357991" y="643141"/>
              <a:ext cx="1728541" cy="1158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r>
                <a:t>Chief Rich Cowger</a:t>
              </a:r>
            </a:p>
            <a:p>
              <a:pPr algn="ctr"/>
              <a:r>
                <a:t>MT</a:t>
              </a:r>
            </a:p>
            <a:p>
              <a:pPr algn="ctr"/>
              <a:r>
                <a:t>Vice Chair</a:t>
              </a:r>
            </a:p>
          </p:txBody>
        </p:sp>
      </p:grpSp>
      <p:grpSp>
        <p:nvGrpSpPr>
          <p:cNvPr id="212" name="Chief Al Yancey…"/>
          <p:cNvGrpSpPr/>
          <p:nvPr/>
        </p:nvGrpSpPr>
        <p:grpSpPr>
          <a:xfrm>
            <a:off x="6543364" y="185873"/>
            <a:ext cx="2444523" cy="2444522"/>
            <a:chOff x="0" y="0"/>
            <a:chExt cx="2444521" cy="2444521"/>
          </a:xfrm>
        </p:grpSpPr>
        <p:sp>
          <p:nvSpPr>
            <p:cNvPr id="209" name="Circle"/>
            <p:cNvSpPr/>
            <p:nvPr/>
          </p:nvSpPr>
          <p:spPr>
            <a:xfrm>
              <a:off x="0" y="0"/>
              <a:ext cx="2444522" cy="2444522"/>
            </a:xfrm>
            <a:prstGeom prst="ellipse">
              <a:avLst/>
            </a:prstGeom>
            <a:blipFill rotWithShape="1">
              <a:blip r:embed="rId4"/>
              <a:srcRect l="0" t="0" r="0" b="0"/>
              <a:tile tx="0" ty="0" sx="100000" sy="100000" flip="none" algn="tl"/>
            </a:blip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a:solidFill>
                    <a:srgbClr val="F5EC00"/>
                  </a:solidFill>
                </a:defRPr>
              </a:pPr>
            </a:p>
          </p:txBody>
        </p:sp>
        <p:sp>
          <p:nvSpPr>
            <p:cNvPr id="210" name="Circle"/>
            <p:cNvSpPr/>
            <p:nvPr/>
          </p:nvSpPr>
          <p:spPr>
            <a:xfrm>
              <a:off x="0" y="0"/>
              <a:ext cx="2444522" cy="2444522"/>
            </a:xfrm>
            <a:prstGeom prst="ellipse">
              <a:avLst/>
            </a:prstGeom>
            <a:noFill/>
            <a:ln w="9525" cap="flat">
              <a:solidFill>
                <a:srgbClr val="F5EC00">
                  <a:alpha val="60000"/>
                </a:srgbClr>
              </a:solidFill>
              <a:prstDash val="solid"/>
              <a:round/>
            </a:ln>
            <a:effectLst/>
          </p:spPr>
          <p:txBody>
            <a:bodyPr wrap="square" lIns="45718" tIns="45718" rIns="45718" bIns="45718" numCol="1" anchor="ctr">
              <a:noAutofit/>
            </a:bodyPr>
            <a:lstStyle/>
            <a:p>
              <a:pPr algn="ctr">
                <a:defRPr>
                  <a:solidFill>
                    <a:srgbClr val="F5EC00"/>
                  </a:solidFill>
                </a:defRPr>
              </a:pPr>
            </a:p>
          </p:txBody>
        </p:sp>
        <p:sp>
          <p:nvSpPr>
            <p:cNvPr id="211" name="Chief Al Yancey…"/>
            <p:cNvSpPr txBox="1"/>
            <p:nvPr/>
          </p:nvSpPr>
          <p:spPr>
            <a:xfrm>
              <a:off x="357992" y="776491"/>
              <a:ext cx="1728538" cy="891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a:solidFill>
                    <a:srgbClr val="F5EC00"/>
                  </a:solidFill>
                </a:defRPr>
              </a:pPr>
              <a:r>
                <a:t>Chief Al Yancey</a:t>
              </a:r>
            </a:p>
            <a:p>
              <a:pPr algn="ctr">
                <a:defRPr>
                  <a:solidFill>
                    <a:srgbClr val="F5EC00"/>
                  </a:solidFill>
                </a:defRPr>
              </a:pPr>
              <a:r>
                <a:t>IL</a:t>
              </a:r>
            </a:p>
            <a:p>
              <a:pPr algn="ctr">
                <a:defRPr>
                  <a:solidFill>
                    <a:srgbClr val="F5EC00"/>
                  </a:solidFill>
                </a:defRPr>
              </a:pPr>
              <a:r>
                <a:t>Board Member</a:t>
              </a:r>
            </a:p>
          </p:txBody>
        </p:sp>
      </p:grpSp>
      <p:grpSp>
        <p:nvGrpSpPr>
          <p:cNvPr id="215" name="Chief Jim Cook…"/>
          <p:cNvGrpSpPr/>
          <p:nvPr/>
        </p:nvGrpSpPr>
        <p:grpSpPr>
          <a:xfrm>
            <a:off x="156946" y="3904"/>
            <a:ext cx="2444522" cy="2444522"/>
            <a:chOff x="0" y="0"/>
            <a:chExt cx="2444521" cy="2444521"/>
          </a:xfrm>
        </p:grpSpPr>
        <p:sp>
          <p:nvSpPr>
            <p:cNvPr id="213" name="Circle"/>
            <p:cNvSpPr/>
            <p:nvPr/>
          </p:nvSpPr>
          <p:spPr>
            <a:xfrm>
              <a:off x="0" y="0"/>
              <a:ext cx="2444522" cy="2444522"/>
            </a:xfrm>
            <a:prstGeom prst="ellipse">
              <a:avLst/>
            </a:prstGeom>
            <a:gradFill flip="none" rotWithShape="1">
              <a:gsLst>
                <a:gs pos="0">
                  <a:schemeClr val="accent3">
                    <a:hueOff val="263624"/>
                    <a:satOff val="55948"/>
                    <a:lumOff val="27907"/>
                  </a:schemeClr>
                </a:gs>
                <a:gs pos="35000">
                  <a:srgbClr val="E4FDBF"/>
                </a:gs>
                <a:gs pos="100000">
                  <a:schemeClr val="accent3">
                    <a:hueOff val="321486"/>
                    <a:satOff val="58119"/>
                    <a:lumOff val="40966"/>
                  </a:schemeClr>
                </a:gs>
              </a:gsLst>
              <a:lin ang="16200000" scaled="0"/>
            </a:gradFill>
            <a:ln w="9525"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p>
          </p:txBody>
        </p:sp>
        <p:sp>
          <p:nvSpPr>
            <p:cNvPr id="214" name="Chief Jim Cook…"/>
            <p:cNvSpPr txBox="1"/>
            <p:nvPr/>
          </p:nvSpPr>
          <p:spPr>
            <a:xfrm>
              <a:off x="357992" y="776491"/>
              <a:ext cx="1728538" cy="891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r>
                <a:t>Chief Jim Cook</a:t>
              </a:r>
            </a:p>
            <a:p>
              <a:pPr algn="ctr"/>
              <a:r>
                <a:t>Leesburg VA</a:t>
              </a:r>
            </a:p>
            <a:p>
              <a:pPr algn="ctr"/>
              <a:r>
                <a:t>Board Member</a:t>
              </a:r>
            </a:p>
          </p:txBody>
        </p:sp>
      </p:grpSp>
      <p:grpSp>
        <p:nvGrpSpPr>
          <p:cNvPr id="218" name="Chief Jason Catatrombe…"/>
          <p:cNvGrpSpPr/>
          <p:nvPr/>
        </p:nvGrpSpPr>
        <p:grpSpPr>
          <a:xfrm>
            <a:off x="217029" y="1934031"/>
            <a:ext cx="2324356" cy="2324357"/>
            <a:chOff x="0" y="0"/>
            <a:chExt cx="2324355" cy="2324355"/>
          </a:xfrm>
        </p:grpSpPr>
        <p:sp>
          <p:nvSpPr>
            <p:cNvPr id="216" name="Circle"/>
            <p:cNvSpPr/>
            <p:nvPr/>
          </p:nvSpPr>
          <p:spPr>
            <a:xfrm>
              <a:off x="0" y="0"/>
              <a:ext cx="2324356" cy="2324356"/>
            </a:xfrm>
            <a:prstGeom prst="ellipse">
              <a:avLst/>
            </a:prstGeom>
            <a:gradFill flip="none" rotWithShape="1">
              <a:gsLst>
                <a:gs pos="0">
                  <a:srgbClr val="C96D20"/>
                </a:gs>
                <a:gs pos="80000">
                  <a:srgbClr val="FF9034"/>
                </a:gs>
                <a:gs pos="100000">
                  <a:srgbClr val="FF9035"/>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a:solidFill>
                    <a:srgbClr val="FFFFFF"/>
                  </a:solidFill>
                </a:defRPr>
              </a:pPr>
            </a:p>
          </p:txBody>
        </p:sp>
        <p:sp>
          <p:nvSpPr>
            <p:cNvPr id="217" name="Chief Jason Catatrombe…"/>
            <p:cNvSpPr txBox="1"/>
            <p:nvPr/>
          </p:nvSpPr>
          <p:spPr>
            <a:xfrm>
              <a:off x="340393" y="583058"/>
              <a:ext cx="1643570" cy="1158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a:solidFill>
                    <a:srgbClr val="FFFFFF"/>
                  </a:solidFill>
                </a:defRPr>
              </a:pPr>
              <a:r>
                <a:t>Chief Jason Catatrombe</a:t>
              </a:r>
            </a:p>
            <a:p>
              <a:pPr algn="ctr">
                <a:defRPr>
                  <a:solidFill>
                    <a:srgbClr val="FFFFFF"/>
                  </a:solidFill>
                </a:defRPr>
              </a:pPr>
            </a:p>
            <a:p>
              <a:pPr algn="ctr">
                <a:defRPr>
                  <a:solidFill>
                    <a:srgbClr val="FFFFFF"/>
                  </a:solidFill>
                </a:defRPr>
              </a:pPr>
              <a:r>
                <a:t>Board Member </a:t>
              </a:r>
            </a:p>
          </p:txBody>
        </p:sp>
      </p:grpSp>
      <p:grpSp>
        <p:nvGrpSpPr>
          <p:cNvPr id="221" name="Chief Ron Oettel…"/>
          <p:cNvGrpSpPr/>
          <p:nvPr/>
        </p:nvGrpSpPr>
        <p:grpSpPr>
          <a:xfrm>
            <a:off x="2828194" y="2266821"/>
            <a:ext cx="2324357" cy="2324357"/>
            <a:chOff x="0" y="0"/>
            <a:chExt cx="2324355" cy="2324355"/>
          </a:xfrm>
        </p:grpSpPr>
        <p:sp>
          <p:nvSpPr>
            <p:cNvPr id="219" name="Circle"/>
            <p:cNvSpPr/>
            <p:nvPr/>
          </p:nvSpPr>
          <p:spPr>
            <a:xfrm>
              <a:off x="0" y="0"/>
              <a:ext cx="2324356" cy="2324356"/>
            </a:xfrm>
            <a:prstGeom prst="ellipse">
              <a:avLst/>
            </a:prstGeom>
            <a:solidFill>
              <a:srgbClr val="A7A7A7"/>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p>
          </p:txBody>
        </p:sp>
        <p:sp>
          <p:nvSpPr>
            <p:cNvPr id="220" name="Chief Ron Oettel…"/>
            <p:cNvSpPr txBox="1"/>
            <p:nvPr/>
          </p:nvSpPr>
          <p:spPr>
            <a:xfrm>
              <a:off x="340393" y="583058"/>
              <a:ext cx="1643570" cy="1158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r>
                <a:t>Chief Ron Oettel</a:t>
              </a:r>
            </a:p>
            <a:p>
              <a:pPr algn="ctr"/>
            </a:p>
            <a:p>
              <a:pPr algn="ctr"/>
              <a:r>
                <a:t>Board Member</a:t>
              </a:r>
            </a:p>
          </p:txBody>
        </p:sp>
      </p:grpSp>
      <p:pic>
        <p:nvPicPr>
          <p:cNvPr id="222" name="Picture 3" descr="Picture 3"/>
          <p:cNvPicPr>
            <a:picLocks noChangeAspect="1"/>
          </p:cNvPicPr>
          <p:nvPr/>
        </p:nvPicPr>
        <p:blipFill>
          <a:blip r:embed="rId2">
            <a:extLst/>
          </a:blip>
          <a:stretch>
            <a:fillRect/>
          </a:stretch>
        </p:blipFill>
        <p:spPr>
          <a:xfrm>
            <a:off x="641350" y="6783389"/>
            <a:ext cx="8229600" cy="12702"/>
          </a:xfrm>
          <a:prstGeom prst="rect">
            <a:avLst/>
          </a:prstGeom>
          <a:ln w="12700">
            <a:miter lim="400000"/>
          </a:ln>
        </p:spPr>
      </p:pic>
      <p:grpSp>
        <p:nvGrpSpPr>
          <p:cNvPr id="225" name="Chief Donna Black…"/>
          <p:cNvGrpSpPr/>
          <p:nvPr/>
        </p:nvGrpSpPr>
        <p:grpSpPr>
          <a:xfrm>
            <a:off x="4466997" y="63987"/>
            <a:ext cx="2324357" cy="2324356"/>
            <a:chOff x="0" y="0"/>
            <a:chExt cx="2324355" cy="2324355"/>
          </a:xfrm>
        </p:grpSpPr>
        <p:sp>
          <p:nvSpPr>
            <p:cNvPr id="223" name="Circle"/>
            <p:cNvSpPr/>
            <p:nvPr/>
          </p:nvSpPr>
          <p:spPr>
            <a:xfrm>
              <a:off x="0" y="0"/>
              <a:ext cx="2324356" cy="2324356"/>
            </a:xfrm>
            <a:prstGeom prst="ellipse">
              <a:avLst/>
            </a:prstGeom>
            <a:solidFill>
              <a:srgbClr val="A7A7A7"/>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p>
          </p:txBody>
        </p:sp>
        <p:sp>
          <p:nvSpPr>
            <p:cNvPr id="224" name="Chief Donna Black…"/>
            <p:cNvSpPr txBox="1"/>
            <p:nvPr/>
          </p:nvSpPr>
          <p:spPr>
            <a:xfrm>
              <a:off x="340393" y="449708"/>
              <a:ext cx="1643570" cy="1424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r>
                <a:t>Chief Donna Black</a:t>
              </a:r>
            </a:p>
            <a:p>
              <a:pPr algn="ctr"/>
              <a:r>
                <a:t>Duck, NC</a:t>
              </a:r>
            </a:p>
            <a:p>
              <a:pPr algn="ctr"/>
              <a:r>
                <a:t>Board Member</a:t>
              </a:r>
            </a:p>
            <a:p>
              <a:pPr algn="ctr"/>
              <a:r>
                <a:t>IAFC Rep.</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1000"/>
                                  </p:stCondLst>
                                  <p:iterate type="el" backwards="0">
                                    <p:tmAbs val="0"/>
                                  </p:iterate>
                                  <p:childTnLst>
                                    <p:set>
                                      <p:cBhvr>
                                        <p:cTn id="6" fill="hold"/>
                                        <p:tgtEl>
                                          <p:spTgt spid="193"/>
                                        </p:tgtEl>
                                        <p:attrNameLst>
                                          <p:attrName>style.visibility</p:attrName>
                                        </p:attrNameLst>
                                      </p:cBhvr>
                                      <p:to>
                                        <p:strVal val="visible"/>
                                      </p:to>
                                    </p:set>
                                  </p:childTnLst>
                                </p:cTn>
                              </p:par>
                            </p:childTnLst>
                          </p:cTn>
                        </p:par>
                        <p:par>
                          <p:cTn id="7" fill="hold">
                            <p:stCondLst>
                              <p:cond delay="1000"/>
                            </p:stCondLst>
                            <p:childTnLst>
                              <p:par>
                                <p:cTn id="8" presetClass="entr" nodeType="afterEffect" presetSubtype="0" presetID="1" grpId="2" fill="hold">
                                  <p:stCondLst>
                                    <p:cond delay="1500"/>
                                  </p:stCondLst>
                                  <p:iterate type="el" backwards="0">
                                    <p:tmAbs val="0"/>
                                  </p:iterate>
                                  <p:childTnLst>
                                    <p:set>
                                      <p:cBhvr>
                                        <p:cTn id="9" fill="hold"/>
                                        <p:tgtEl>
                                          <p:spTgt spid="208"/>
                                        </p:tgtEl>
                                        <p:attrNameLst>
                                          <p:attrName>style.visibility</p:attrName>
                                        </p:attrNameLst>
                                      </p:cBhvr>
                                      <p:to>
                                        <p:strVal val="visible"/>
                                      </p:to>
                                    </p:set>
                                  </p:childTnLst>
                                </p:cTn>
                              </p:par>
                            </p:childTnLst>
                          </p:cTn>
                        </p:par>
                        <p:par>
                          <p:cTn id="10" fill="hold">
                            <p:stCondLst>
                              <p:cond delay="2500"/>
                            </p:stCondLst>
                            <p:childTnLst>
                              <p:par>
                                <p:cTn id="11" presetClass="entr" nodeType="afterEffect" presetSubtype="0" presetID="1" grpId="3" fill="hold">
                                  <p:stCondLst>
                                    <p:cond delay="1500"/>
                                  </p:stCondLst>
                                  <p:iterate type="el" backwards="0">
                                    <p:tmAbs val="0"/>
                                  </p:iterate>
                                  <p:childTnLst>
                                    <p:set>
                                      <p:cBhvr>
                                        <p:cTn id="12" fill="hold"/>
                                        <p:tgtEl>
                                          <p:spTgt spid="196"/>
                                        </p:tgtEl>
                                        <p:attrNameLst>
                                          <p:attrName>style.visibility</p:attrName>
                                        </p:attrNameLst>
                                      </p:cBhvr>
                                      <p:to>
                                        <p:strVal val="visible"/>
                                      </p:to>
                                    </p:set>
                                  </p:childTnLst>
                                </p:cTn>
                              </p:par>
                            </p:childTnLst>
                          </p:cTn>
                        </p:par>
                        <p:par>
                          <p:cTn id="13" fill="hold">
                            <p:stCondLst>
                              <p:cond delay="4000"/>
                            </p:stCondLst>
                            <p:childTnLst>
                              <p:par>
                                <p:cTn id="14" presetClass="entr" nodeType="afterEffect" presetSubtype="0" presetID="1" grpId="4" fill="hold">
                                  <p:stCondLst>
                                    <p:cond delay="1250"/>
                                  </p:stCondLst>
                                  <p:iterate type="el" backwards="0">
                                    <p:tmAbs val="0"/>
                                  </p:iterate>
                                  <p:childTnLst>
                                    <p:set>
                                      <p:cBhvr>
                                        <p:cTn id="15" fill="hold"/>
                                        <p:tgtEl>
                                          <p:spTgt spid="202"/>
                                        </p:tgtEl>
                                        <p:attrNameLst>
                                          <p:attrName>style.visibility</p:attrName>
                                        </p:attrNameLst>
                                      </p:cBhvr>
                                      <p:to>
                                        <p:strVal val="visible"/>
                                      </p:to>
                                    </p:set>
                                  </p:childTnLst>
                                </p:cTn>
                              </p:par>
                            </p:childTnLst>
                          </p:cTn>
                        </p:par>
                        <p:par>
                          <p:cTn id="16" fill="hold">
                            <p:stCondLst>
                              <p:cond delay="5250"/>
                            </p:stCondLst>
                            <p:childTnLst>
                              <p:par>
                                <p:cTn id="17" presetClass="entr" nodeType="afterEffect" presetSubtype="0" presetID="1" grpId="5" fill="hold">
                                  <p:stCondLst>
                                    <p:cond delay="1000"/>
                                  </p:stCondLst>
                                  <p:iterate type="el" backwards="0">
                                    <p:tmAbs val="0"/>
                                  </p:iterate>
                                  <p:childTnLst>
                                    <p:set>
                                      <p:cBhvr>
                                        <p:cTn id="18" fill="hold"/>
                                        <p:tgtEl>
                                          <p:spTgt spid="212"/>
                                        </p:tgtEl>
                                        <p:attrNameLst>
                                          <p:attrName>style.visibility</p:attrName>
                                        </p:attrNameLst>
                                      </p:cBhvr>
                                      <p:to>
                                        <p:strVal val="visible"/>
                                      </p:to>
                                    </p:set>
                                  </p:childTnLst>
                                </p:cTn>
                              </p:par>
                            </p:childTnLst>
                          </p:cTn>
                        </p:par>
                        <p:par>
                          <p:cTn id="19" fill="hold">
                            <p:stCondLst>
                              <p:cond delay="6250"/>
                            </p:stCondLst>
                            <p:childTnLst>
                              <p:par>
                                <p:cTn id="20" presetClass="entr" nodeType="afterEffect" presetSubtype="0" presetID="1" grpId="6" fill="hold">
                                  <p:stCondLst>
                                    <p:cond delay="1250"/>
                                  </p:stCondLst>
                                  <p:iterate type="el" backwards="0">
                                    <p:tmAbs val="0"/>
                                  </p:iterate>
                                  <p:childTnLst>
                                    <p:set>
                                      <p:cBhvr>
                                        <p:cTn id="21" fill="hold"/>
                                        <p:tgtEl>
                                          <p:spTgt spid="205"/>
                                        </p:tgtEl>
                                        <p:attrNameLst>
                                          <p:attrName>style.visibility</p:attrName>
                                        </p:attrNameLst>
                                      </p:cBhvr>
                                      <p:to>
                                        <p:strVal val="visible"/>
                                      </p:to>
                                    </p:set>
                                  </p:childTnLst>
                                </p:cTn>
                              </p:par>
                            </p:childTnLst>
                          </p:cTn>
                        </p:par>
                        <p:par>
                          <p:cTn id="22" fill="hold">
                            <p:stCondLst>
                              <p:cond delay="7500"/>
                            </p:stCondLst>
                            <p:childTnLst>
                              <p:par>
                                <p:cTn id="23" presetClass="entr" nodeType="afterEffect" presetSubtype="0" presetID="1" grpId="7" fill="hold">
                                  <p:stCondLst>
                                    <p:cond delay="1000"/>
                                  </p:stCondLst>
                                  <p:iterate type="el" backwards="0">
                                    <p:tmAbs val="0"/>
                                  </p:iterate>
                                  <p:childTnLst>
                                    <p:set>
                                      <p:cBhvr>
                                        <p:cTn id="24" fill="hold"/>
                                        <p:tgtEl>
                                          <p:spTgt spid="199"/>
                                        </p:tgtEl>
                                        <p:attrNameLst>
                                          <p:attrName>style.visibility</p:attrName>
                                        </p:attrNameLst>
                                      </p:cBhvr>
                                      <p:to>
                                        <p:strVal val="visible"/>
                                      </p:to>
                                    </p:set>
                                  </p:childTnLst>
                                </p:cTn>
                              </p:par>
                            </p:childTnLst>
                          </p:cTn>
                        </p:par>
                        <p:par>
                          <p:cTn id="25" fill="hold">
                            <p:stCondLst>
                              <p:cond delay="8500"/>
                            </p:stCondLst>
                            <p:childTnLst>
                              <p:par>
                                <p:cTn id="26" presetClass="entr" nodeType="afterEffect" presetSubtype="0" presetID="1" grpId="8" fill="hold">
                                  <p:stCondLst>
                                    <p:cond delay="1000"/>
                                  </p:stCondLst>
                                  <p:iterate type="el" backwards="0">
                                    <p:tmAbs val="0"/>
                                  </p:iterate>
                                  <p:childTnLst>
                                    <p:set>
                                      <p:cBhvr>
                                        <p:cTn id="27" fill="hold"/>
                                        <p:tgtEl>
                                          <p:spTgt spid="215"/>
                                        </p:tgtEl>
                                        <p:attrNameLst>
                                          <p:attrName>style.visibility</p:attrName>
                                        </p:attrNameLst>
                                      </p:cBhvr>
                                      <p:to>
                                        <p:strVal val="visible"/>
                                      </p:to>
                                    </p:set>
                                  </p:childTnLst>
                                </p:cTn>
                              </p:par>
                            </p:childTnLst>
                          </p:cTn>
                        </p:par>
                        <p:par>
                          <p:cTn id="28" fill="hold">
                            <p:stCondLst>
                              <p:cond delay="9500"/>
                            </p:stCondLst>
                            <p:childTnLst>
                              <p:par>
                                <p:cTn id="29" presetClass="entr" nodeType="afterEffect" presetSubtype="0" presetID="1" grpId="9" fill="hold">
                                  <p:stCondLst>
                                    <p:cond delay="1000"/>
                                  </p:stCondLst>
                                  <p:iterate type="el" backwards="0">
                                    <p:tmAbs val="0"/>
                                  </p:iterate>
                                  <p:childTnLst>
                                    <p:set>
                                      <p:cBhvr>
                                        <p:cTn id="30" fill="hold"/>
                                        <p:tgtEl>
                                          <p:spTgt spid="218"/>
                                        </p:tgtEl>
                                        <p:attrNameLst>
                                          <p:attrName>style.visibility</p:attrName>
                                        </p:attrNameLst>
                                      </p:cBhvr>
                                      <p:to>
                                        <p:strVal val="visible"/>
                                      </p:to>
                                    </p:set>
                                  </p:childTnLst>
                                </p:cTn>
                              </p:par>
                            </p:childTnLst>
                          </p:cTn>
                        </p:par>
                        <p:par>
                          <p:cTn id="31" fill="hold">
                            <p:stCondLst>
                              <p:cond delay="10500"/>
                            </p:stCondLst>
                            <p:childTnLst>
                              <p:par>
                                <p:cTn id="32" presetClass="entr" nodeType="afterEffect" presetSubtype="0" presetID="1" grpId="10" fill="hold">
                                  <p:stCondLst>
                                    <p:cond delay="1000"/>
                                  </p:stCondLst>
                                  <p:iterate type="el" backwards="0">
                                    <p:tmAbs val="0"/>
                                  </p:iterate>
                                  <p:childTnLst>
                                    <p:set>
                                      <p:cBhvr>
                                        <p:cTn id="33" fill="hold"/>
                                        <p:tgtEl>
                                          <p:spTgt spid="221"/>
                                        </p:tgtEl>
                                        <p:attrNameLst>
                                          <p:attrName>style.visibility</p:attrName>
                                        </p:attrNameLst>
                                      </p:cBhvr>
                                      <p:to>
                                        <p:strVal val="visible"/>
                                      </p:to>
                                    </p:set>
                                  </p:childTnLst>
                                </p:cTn>
                              </p:par>
                            </p:childTnLst>
                          </p:cTn>
                        </p:par>
                        <p:par>
                          <p:cTn id="34" fill="hold">
                            <p:stCondLst>
                              <p:cond delay="11500"/>
                            </p:stCondLst>
                            <p:childTnLst>
                              <p:par>
                                <p:cTn id="35" presetClass="entr" nodeType="afterEffect" presetSubtype="0" presetID="1" grpId="11" fill="hold">
                                  <p:stCondLst>
                                    <p:cond delay="1000"/>
                                  </p:stCondLst>
                                  <p:iterate type="el" backwards="0">
                                    <p:tmAbs val="0"/>
                                  </p:iterate>
                                  <p:childTnLst>
                                    <p:set>
                                      <p:cBhvr>
                                        <p:cTn id="36" fill="hold"/>
                                        <p:tgtEl>
                                          <p:spTgt spid="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5" grpId="8"/>
      <p:bldP build="whole" bldLvl="1" animBg="1" rev="0" advAuto="0" spid="218" grpId="9"/>
      <p:bldP build="whole" bldLvl="1" animBg="1" rev="0" advAuto="0" spid="199" grpId="7"/>
      <p:bldP build="whole" bldLvl="1" animBg="1" rev="0" advAuto="0" spid="221" grpId="10"/>
      <p:bldP build="whole" bldLvl="1" animBg="1" rev="0" advAuto="0" spid="193" grpId="1"/>
      <p:bldP build="whole" bldLvl="1" animBg="1" rev="0" advAuto="0" spid="208" grpId="2"/>
      <p:bldP build="whole" bldLvl="1" animBg="1" rev="0" advAuto="0" spid="225" grpId="11"/>
      <p:bldP build="whole" bldLvl="1" animBg="1" rev="0" advAuto="0" spid="205" grpId="6"/>
      <p:bldP build="whole" bldLvl="1" animBg="1" rev="0" advAuto="0" spid="212" grpId="5"/>
      <p:bldP build="whole" bldLvl="1" animBg="1" rev="0" advAuto="0" spid="196" grpId="3"/>
      <p:bldP build="whole" bldLvl="1" animBg="1" rev="0" advAuto="0" spid="202" grpId="4"/>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4"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415"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6" name="Rectangle 11"/>
          <p:cNvSpPr txBox="1"/>
          <p:nvPr/>
        </p:nvSpPr>
        <p:spPr>
          <a:xfrm>
            <a:off x="1445321" y="5287910"/>
            <a:ext cx="5888623" cy="358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u="sng">
                <a:solidFill>
                  <a:srgbClr val="0000FF"/>
                </a:solidFill>
                <a:uFill>
                  <a:solidFill>
                    <a:srgbClr val="0000FF"/>
                  </a:solidFill>
                </a:uFill>
              </a:defRPr>
            </a:pPr>
            <a:r>
              <a:rPr>
                <a:hlinkClick r:id="rId4" invalidUrl="" action="" tgtFrame="" tooltip="" history="1" highlightClick="0" endSnd="0"/>
              </a:rPr>
              <a:t>https://www.youtube.com/watch?v=FKsHTi1KMJk</a:t>
            </a:r>
            <a:r>
              <a:rPr u="none">
                <a:solidFill>
                  <a:srgbClr val="FF0000"/>
                </a:solidFill>
                <a:uFillTx/>
              </a:rPr>
              <a:t> </a:t>
            </a:r>
          </a:p>
        </p:txBody>
      </p:sp>
      <p:grpSp>
        <p:nvGrpSpPr>
          <p:cNvPr id="422" name="Group"/>
          <p:cNvGrpSpPr/>
          <p:nvPr/>
        </p:nvGrpSpPr>
        <p:grpSpPr>
          <a:xfrm>
            <a:off x="379191" y="190161"/>
            <a:ext cx="8385619" cy="3808908"/>
            <a:chOff x="0" y="0"/>
            <a:chExt cx="8385618" cy="3808906"/>
          </a:xfrm>
        </p:grpSpPr>
        <p:sp>
          <p:nvSpPr>
            <p:cNvPr id="417" name="Fire Truck"/>
            <p:cNvSpPr/>
            <p:nvPr/>
          </p:nvSpPr>
          <p:spPr>
            <a:xfrm>
              <a:off x="0" y="-1"/>
              <a:ext cx="8385619" cy="38089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0" y="0"/>
                  </a:moveTo>
                  <a:cubicBezTo>
                    <a:pt x="1749" y="0"/>
                    <a:pt x="1738" y="10"/>
                    <a:pt x="1733" y="22"/>
                  </a:cubicBezTo>
                  <a:lnTo>
                    <a:pt x="324" y="3006"/>
                  </a:lnTo>
                  <a:cubicBezTo>
                    <a:pt x="319" y="3017"/>
                    <a:pt x="308" y="3032"/>
                    <a:pt x="297" y="3032"/>
                  </a:cubicBezTo>
                  <a:lnTo>
                    <a:pt x="39" y="3032"/>
                  </a:lnTo>
                  <a:cubicBezTo>
                    <a:pt x="17" y="3032"/>
                    <a:pt x="0" y="3066"/>
                    <a:pt x="0" y="3113"/>
                  </a:cubicBezTo>
                  <a:lnTo>
                    <a:pt x="0" y="4540"/>
                  </a:lnTo>
                  <a:cubicBezTo>
                    <a:pt x="0" y="4587"/>
                    <a:pt x="17" y="4622"/>
                    <a:pt x="39" y="4622"/>
                  </a:cubicBezTo>
                  <a:lnTo>
                    <a:pt x="1858" y="4622"/>
                  </a:lnTo>
                  <a:cubicBezTo>
                    <a:pt x="1890" y="4622"/>
                    <a:pt x="1912" y="4681"/>
                    <a:pt x="1912" y="4741"/>
                  </a:cubicBezTo>
                  <a:lnTo>
                    <a:pt x="1912" y="5372"/>
                  </a:lnTo>
                  <a:cubicBezTo>
                    <a:pt x="1912" y="5372"/>
                    <a:pt x="1912" y="5371"/>
                    <a:pt x="1912" y="5394"/>
                  </a:cubicBezTo>
                  <a:lnTo>
                    <a:pt x="6782" y="5394"/>
                  </a:lnTo>
                  <a:lnTo>
                    <a:pt x="6782" y="4741"/>
                  </a:lnTo>
                  <a:cubicBezTo>
                    <a:pt x="6782" y="4681"/>
                    <a:pt x="6804" y="4622"/>
                    <a:pt x="6836" y="4622"/>
                  </a:cubicBezTo>
                  <a:lnTo>
                    <a:pt x="21536" y="4622"/>
                  </a:lnTo>
                  <a:cubicBezTo>
                    <a:pt x="21573" y="4622"/>
                    <a:pt x="21600" y="4564"/>
                    <a:pt x="21600" y="4480"/>
                  </a:cubicBezTo>
                  <a:lnTo>
                    <a:pt x="21600" y="3173"/>
                  </a:lnTo>
                  <a:cubicBezTo>
                    <a:pt x="21600" y="3101"/>
                    <a:pt x="21573" y="3032"/>
                    <a:pt x="21536" y="3032"/>
                  </a:cubicBezTo>
                  <a:lnTo>
                    <a:pt x="21357" y="3032"/>
                  </a:lnTo>
                  <a:cubicBezTo>
                    <a:pt x="21308" y="3032"/>
                    <a:pt x="21266" y="2996"/>
                    <a:pt x="21233" y="2913"/>
                  </a:cubicBezTo>
                  <a:lnTo>
                    <a:pt x="19926" y="22"/>
                  </a:lnTo>
                  <a:cubicBezTo>
                    <a:pt x="19920" y="10"/>
                    <a:pt x="19909" y="0"/>
                    <a:pt x="19899" y="0"/>
                  </a:cubicBezTo>
                  <a:lnTo>
                    <a:pt x="1760" y="0"/>
                  </a:lnTo>
                  <a:close/>
                  <a:moveTo>
                    <a:pt x="2123" y="747"/>
                  </a:moveTo>
                  <a:lnTo>
                    <a:pt x="2889" y="747"/>
                  </a:lnTo>
                  <a:cubicBezTo>
                    <a:pt x="2921" y="747"/>
                    <a:pt x="2943" y="844"/>
                    <a:pt x="2916" y="892"/>
                  </a:cubicBezTo>
                  <a:lnTo>
                    <a:pt x="2150" y="2649"/>
                  </a:lnTo>
                  <a:cubicBezTo>
                    <a:pt x="2128" y="2708"/>
                    <a:pt x="2084" y="2661"/>
                    <a:pt x="2084" y="2589"/>
                  </a:cubicBezTo>
                  <a:lnTo>
                    <a:pt x="2084" y="832"/>
                  </a:lnTo>
                  <a:cubicBezTo>
                    <a:pt x="2084" y="785"/>
                    <a:pt x="2101" y="747"/>
                    <a:pt x="2123" y="747"/>
                  </a:cubicBezTo>
                  <a:close/>
                  <a:moveTo>
                    <a:pt x="3770" y="747"/>
                  </a:moveTo>
                  <a:lnTo>
                    <a:pt x="4536" y="747"/>
                  </a:lnTo>
                  <a:cubicBezTo>
                    <a:pt x="4568" y="747"/>
                    <a:pt x="4590" y="844"/>
                    <a:pt x="4563" y="892"/>
                  </a:cubicBezTo>
                  <a:lnTo>
                    <a:pt x="3797" y="2649"/>
                  </a:lnTo>
                  <a:cubicBezTo>
                    <a:pt x="3775" y="2708"/>
                    <a:pt x="3731" y="2661"/>
                    <a:pt x="3731" y="2589"/>
                  </a:cubicBezTo>
                  <a:lnTo>
                    <a:pt x="3731" y="832"/>
                  </a:lnTo>
                  <a:cubicBezTo>
                    <a:pt x="3731" y="785"/>
                    <a:pt x="3748" y="747"/>
                    <a:pt x="3770" y="747"/>
                  </a:cubicBezTo>
                  <a:close/>
                  <a:moveTo>
                    <a:pt x="5378" y="747"/>
                  </a:moveTo>
                  <a:lnTo>
                    <a:pt x="6146" y="747"/>
                  </a:lnTo>
                  <a:cubicBezTo>
                    <a:pt x="6178" y="747"/>
                    <a:pt x="6200" y="844"/>
                    <a:pt x="6173" y="892"/>
                  </a:cubicBezTo>
                  <a:lnTo>
                    <a:pt x="5405" y="2649"/>
                  </a:lnTo>
                  <a:cubicBezTo>
                    <a:pt x="5383" y="2708"/>
                    <a:pt x="5341" y="2661"/>
                    <a:pt x="5341" y="2589"/>
                  </a:cubicBezTo>
                  <a:lnTo>
                    <a:pt x="5341" y="832"/>
                  </a:lnTo>
                  <a:cubicBezTo>
                    <a:pt x="5341" y="785"/>
                    <a:pt x="5356" y="747"/>
                    <a:pt x="5378" y="747"/>
                  </a:cubicBezTo>
                  <a:close/>
                  <a:moveTo>
                    <a:pt x="6993" y="747"/>
                  </a:moveTo>
                  <a:lnTo>
                    <a:pt x="7761" y="747"/>
                  </a:lnTo>
                  <a:cubicBezTo>
                    <a:pt x="7793" y="747"/>
                    <a:pt x="7815" y="844"/>
                    <a:pt x="7788" y="892"/>
                  </a:cubicBezTo>
                  <a:lnTo>
                    <a:pt x="7020" y="2649"/>
                  </a:lnTo>
                  <a:cubicBezTo>
                    <a:pt x="6998" y="2708"/>
                    <a:pt x="6956" y="2661"/>
                    <a:pt x="6956" y="2589"/>
                  </a:cubicBezTo>
                  <a:lnTo>
                    <a:pt x="6956" y="832"/>
                  </a:lnTo>
                  <a:cubicBezTo>
                    <a:pt x="6956" y="785"/>
                    <a:pt x="6971" y="747"/>
                    <a:pt x="6993" y="747"/>
                  </a:cubicBezTo>
                  <a:close/>
                  <a:moveTo>
                    <a:pt x="8603" y="747"/>
                  </a:moveTo>
                  <a:lnTo>
                    <a:pt x="9369" y="747"/>
                  </a:lnTo>
                  <a:cubicBezTo>
                    <a:pt x="9401" y="747"/>
                    <a:pt x="9423" y="844"/>
                    <a:pt x="9396" y="892"/>
                  </a:cubicBezTo>
                  <a:lnTo>
                    <a:pt x="8630" y="2649"/>
                  </a:lnTo>
                  <a:cubicBezTo>
                    <a:pt x="8608" y="2708"/>
                    <a:pt x="8564" y="2661"/>
                    <a:pt x="8564" y="2589"/>
                  </a:cubicBezTo>
                  <a:lnTo>
                    <a:pt x="8564" y="832"/>
                  </a:lnTo>
                  <a:cubicBezTo>
                    <a:pt x="8564" y="785"/>
                    <a:pt x="8581" y="747"/>
                    <a:pt x="8603" y="747"/>
                  </a:cubicBezTo>
                  <a:close/>
                  <a:moveTo>
                    <a:pt x="10218" y="747"/>
                  </a:moveTo>
                  <a:lnTo>
                    <a:pt x="10984" y="747"/>
                  </a:lnTo>
                  <a:cubicBezTo>
                    <a:pt x="11016" y="747"/>
                    <a:pt x="11038" y="844"/>
                    <a:pt x="11011" y="892"/>
                  </a:cubicBezTo>
                  <a:lnTo>
                    <a:pt x="10245" y="2649"/>
                  </a:lnTo>
                  <a:cubicBezTo>
                    <a:pt x="10223" y="2708"/>
                    <a:pt x="10179" y="2661"/>
                    <a:pt x="10179" y="2589"/>
                  </a:cubicBezTo>
                  <a:lnTo>
                    <a:pt x="10179" y="832"/>
                  </a:lnTo>
                  <a:cubicBezTo>
                    <a:pt x="10179" y="785"/>
                    <a:pt x="10196" y="747"/>
                    <a:pt x="10218" y="747"/>
                  </a:cubicBezTo>
                  <a:close/>
                  <a:moveTo>
                    <a:pt x="11826" y="747"/>
                  </a:moveTo>
                  <a:lnTo>
                    <a:pt x="12594" y="747"/>
                  </a:lnTo>
                  <a:cubicBezTo>
                    <a:pt x="12626" y="747"/>
                    <a:pt x="12648" y="844"/>
                    <a:pt x="12621" y="892"/>
                  </a:cubicBezTo>
                  <a:lnTo>
                    <a:pt x="11853" y="2649"/>
                  </a:lnTo>
                  <a:cubicBezTo>
                    <a:pt x="11831" y="2708"/>
                    <a:pt x="11789" y="2661"/>
                    <a:pt x="11789" y="2589"/>
                  </a:cubicBezTo>
                  <a:lnTo>
                    <a:pt x="11789" y="832"/>
                  </a:lnTo>
                  <a:cubicBezTo>
                    <a:pt x="11789" y="785"/>
                    <a:pt x="11804" y="747"/>
                    <a:pt x="11826" y="747"/>
                  </a:cubicBezTo>
                  <a:close/>
                  <a:moveTo>
                    <a:pt x="13441" y="747"/>
                  </a:moveTo>
                  <a:lnTo>
                    <a:pt x="14207" y="747"/>
                  </a:lnTo>
                  <a:cubicBezTo>
                    <a:pt x="14239" y="747"/>
                    <a:pt x="14261" y="844"/>
                    <a:pt x="14234" y="892"/>
                  </a:cubicBezTo>
                  <a:lnTo>
                    <a:pt x="13468" y="2649"/>
                  </a:lnTo>
                  <a:cubicBezTo>
                    <a:pt x="13446" y="2708"/>
                    <a:pt x="13404" y="2661"/>
                    <a:pt x="13404" y="2589"/>
                  </a:cubicBezTo>
                  <a:lnTo>
                    <a:pt x="13404" y="832"/>
                  </a:lnTo>
                  <a:cubicBezTo>
                    <a:pt x="13404" y="785"/>
                    <a:pt x="13419" y="747"/>
                    <a:pt x="13441" y="747"/>
                  </a:cubicBezTo>
                  <a:close/>
                  <a:moveTo>
                    <a:pt x="15056" y="747"/>
                  </a:moveTo>
                  <a:lnTo>
                    <a:pt x="15822" y="747"/>
                  </a:lnTo>
                  <a:cubicBezTo>
                    <a:pt x="15854" y="747"/>
                    <a:pt x="15876" y="844"/>
                    <a:pt x="15849" y="892"/>
                  </a:cubicBezTo>
                  <a:lnTo>
                    <a:pt x="15083" y="2649"/>
                  </a:lnTo>
                  <a:cubicBezTo>
                    <a:pt x="15061" y="2708"/>
                    <a:pt x="15017" y="2661"/>
                    <a:pt x="15017" y="2589"/>
                  </a:cubicBezTo>
                  <a:lnTo>
                    <a:pt x="15017" y="832"/>
                  </a:lnTo>
                  <a:cubicBezTo>
                    <a:pt x="15011" y="785"/>
                    <a:pt x="15034" y="747"/>
                    <a:pt x="15056" y="747"/>
                  </a:cubicBezTo>
                  <a:close/>
                  <a:moveTo>
                    <a:pt x="16664" y="747"/>
                  </a:moveTo>
                  <a:lnTo>
                    <a:pt x="17432" y="747"/>
                  </a:lnTo>
                  <a:cubicBezTo>
                    <a:pt x="17464" y="747"/>
                    <a:pt x="17486" y="844"/>
                    <a:pt x="17459" y="892"/>
                  </a:cubicBezTo>
                  <a:lnTo>
                    <a:pt x="16691" y="2649"/>
                  </a:lnTo>
                  <a:cubicBezTo>
                    <a:pt x="16669" y="2708"/>
                    <a:pt x="16627" y="2661"/>
                    <a:pt x="16627" y="2589"/>
                  </a:cubicBezTo>
                  <a:lnTo>
                    <a:pt x="16627" y="832"/>
                  </a:lnTo>
                  <a:cubicBezTo>
                    <a:pt x="16627" y="785"/>
                    <a:pt x="16642" y="747"/>
                    <a:pt x="16664" y="747"/>
                  </a:cubicBezTo>
                  <a:close/>
                  <a:moveTo>
                    <a:pt x="18279" y="747"/>
                  </a:moveTo>
                  <a:lnTo>
                    <a:pt x="19047" y="747"/>
                  </a:lnTo>
                  <a:cubicBezTo>
                    <a:pt x="19079" y="747"/>
                    <a:pt x="19101" y="844"/>
                    <a:pt x="19074" y="892"/>
                  </a:cubicBezTo>
                  <a:lnTo>
                    <a:pt x="18306" y="2649"/>
                  </a:lnTo>
                  <a:cubicBezTo>
                    <a:pt x="18284" y="2708"/>
                    <a:pt x="18242" y="2661"/>
                    <a:pt x="18242" y="2589"/>
                  </a:cubicBezTo>
                  <a:lnTo>
                    <a:pt x="18242" y="832"/>
                  </a:lnTo>
                  <a:cubicBezTo>
                    <a:pt x="18236" y="785"/>
                    <a:pt x="18257" y="747"/>
                    <a:pt x="18279" y="747"/>
                  </a:cubicBezTo>
                  <a:close/>
                  <a:moveTo>
                    <a:pt x="3367" y="1014"/>
                  </a:moveTo>
                  <a:cubicBezTo>
                    <a:pt x="3380" y="1028"/>
                    <a:pt x="3392" y="1057"/>
                    <a:pt x="3392" y="1092"/>
                  </a:cubicBezTo>
                  <a:lnTo>
                    <a:pt x="3392" y="2946"/>
                  </a:lnTo>
                  <a:cubicBezTo>
                    <a:pt x="3392" y="2994"/>
                    <a:pt x="3375" y="3032"/>
                    <a:pt x="3353" y="3032"/>
                  </a:cubicBezTo>
                  <a:lnTo>
                    <a:pt x="2550" y="3032"/>
                  </a:lnTo>
                  <a:cubicBezTo>
                    <a:pt x="2517" y="3032"/>
                    <a:pt x="2496" y="2934"/>
                    <a:pt x="2523" y="2887"/>
                  </a:cubicBezTo>
                  <a:lnTo>
                    <a:pt x="3326" y="1033"/>
                  </a:lnTo>
                  <a:cubicBezTo>
                    <a:pt x="3337" y="1003"/>
                    <a:pt x="3353" y="1001"/>
                    <a:pt x="3367" y="1014"/>
                  </a:cubicBezTo>
                  <a:close/>
                  <a:moveTo>
                    <a:pt x="19875" y="1048"/>
                  </a:moveTo>
                  <a:cubicBezTo>
                    <a:pt x="19889" y="1034"/>
                    <a:pt x="19905" y="1040"/>
                    <a:pt x="19916" y="1070"/>
                  </a:cubicBezTo>
                  <a:lnTo>
                    <a:pt x="20736" y="2887"/>
                  </a:lnTo>
                  <a:cubicBezTo>
                    <a:pt x="20763" y="2946"/>
                    <a:pt x="20741" y="3032"/>
                    <a:pt x="20709" y="3032"/>
                  </a:cubicBezTo>
                  <a:lnTo>
                    <a:pt x="19889" y="3032"/>
                  </a:lnTo>
                  <a:cubicBezTo>
                    <a:pt x="19867" y="3032"/>
                    <a:pt x="19850" y="2994"/>
                    <a:pt x="19850" y="2946"/>
                  </a:cubicBezTo>
                  <a:lnTo>
                    <a:pt x="19850" y="1129"/>
                  </a:lnTo>
                  <a:cubicBezTo>
                    <a:pt x="19850" y="1094"/>
                    <a:pt x="19862" y="1061"/>
                    <a:pt x="19875" y="1048"/>
                  </a:cubicBezTo>
                  <a:close/>
                  <a:moveTo>
                    <a:pt x="4976" y="1096"/>
                  </a:moveTo>
                  <a:cubicBezTo>
                    <a:pt x="4990" y="1109"/>
                    <a:pt x="5000" y="1138"/>
                    <a:pt x="5000" y="1174"/>
                  </a:cubicBezTo>
                  <a:lnTo>
                    <a:pt x="5000" y="2946"/>
                  </a:lnTo>
                  <a:cubicBezTo>
                    <a:pt x="5005" y="2994"/>
                    <a:pt x="4984" y="3032"/>
                    <a:pt x="4963" y="3032"/>
                  </a:cubicBezTo>
                  <a:lnTo>
                    <a:pt x="4190" y="3032"/>
                  </a:lnTo>
                  <a:cubicBezTo>
                    <a:pt x="4158" y="3032"/>
                    <a:pt x="4136" y="2934"/>
                    <a:pt x="4163" y="2887"/>
                  </a:cubicBezTo>
                  <a:lnTo>
                    <a:pt x="4936" y="1115"/>
                  </a:lnTo>
                  <a:cubicBezTo>
                    <a:pt x="4947" y="1085"/>
                    <a:pt x="4963" y="1083"/>
                    <a:pt x="4976" y="1096"/>
                  </a:cubicBezTo>
                  <a:close/>
                  <a:moveTo>
                    <a:pt x="6591" y="1096"/>
                  </a:moveTo>
                  <a:cubicBezTo>
                    <a:pt x="6605" y="1109"/>
                    <a:pt x="6615" y="1138"/>
                    <a:pt x="6615" y="1174"/>
                  </a:cubicBezTo>
                  <a:lnTo>
                    <a:pt x="6615" y="2946"/>
                  </a:lnTo>
                  <a:cubicBezTo>
                    <a:pt x="6615" y="2994"/>
                    <a:pt x="6599" y="3032"/>
                    <a:pt x="6578" y="3032"/>
                  </a:cubicBezTo>
                  <a:lnTo>
                    <a:pt x="5805" y="3032"/>
                  </a:lnTo>
                  <a:cubicBezTo>
                    <a:pt x="5773" y="3032"/>
                    <a:pt x="5751" y="2934"/>
                    <a:pt x="5778" y="2887"/>
                  </a:cubicBezTo>
                  <a:lnTo>
                    <a:pt x="6551" y="1115"/>
                  </a:lnTo>
                  <a:cubicBezTo>
                    <a:pt x="6562" y="1085"/>
                    <a:pt x="6578" y="1083"/>
                    <a:pt x="6591" y="1096"/>
                  </a:cubicBezTo>
                  <a:close/>
                  <a:moveTo>
                    <a:pt x="8199" y="1096"/>
                  </a:moveTo>
                  <a:cubicBezTo>
                    <a:pt x="8213" y="1109"/>
                    <a:pt x="8225" y="1138"/>
                    <a:pt x="8225" y="1174"/>
                  </a:cubicBezTo>
                  <a:lnTo>
                    <a:pt x="8225" y="2946"/>
                  </a:lnTo>
                  <a:cubicBezTo>
                    <a:pt x="8230" y="2994"/>
                    <a:pt x="8208" y="3032"/>
                    <a:pt x="8186" y="3032"/>
                  </a:cubicBezTo>
                  <a:lnTo>
                    <a:pt x="7415" y="3032"/>
                  </a:lnTo>
                  <a:cubicBezTo>
                    <a:pt x="7382" y="3032"/>
                    <a:pt x="7361" y="2934"/>
                    <a:pt x="7388" y="2887"/>
                  </a:cubicBezTo>
                  <a:lnTo>
                    <a:pt x="8159" y="1115"/>
                  </a:lnTo>
                  <a:cubicBezTo>
                    <a:pt x="8170" y="1085"/>
                    <a:pt x="8186" y="1083"/>
                    <a:pt x="8199" y="1096"/>
                  </a:cubicBezTo>
                  <a:close/>
                  <a:moveTo>
                    <a:pt x="9814" y="1096"/>
                  </a:moveTo>
                  <a:cubicBezTo>
                    <a:pt x="9828" y="1109"/>
                    <a:pt x="9840" y="1138"/>
                    <a:pt x="9840" y="1174"/>
                  </a:cubicBezTo>
                  <a:lnTo>
                    <a:pt x="9840" y="2946"/>
                  </a:lnTo>
                  <a:cubicBezTo>
                    <a:pt x="9840" y="2994"/>
                    <a:pt x="9822" y="3032"/>
                    <a:pt x="9801" y="3032"/>
                  </a:cubicBezTo>
                  <a:lnTo>
                    <a:pt x="9030" y="3032"/>
                  </a:lnTo>
                  <a:cubicBezTo>
                    <a:pt x="8997" y="3032"/>
                    <a:pt x="8976" y="2934"/>
                    <a:pt x="9003" y="2887"/>
                  </a:cubicBezTo>
                  <a:lnTo>
                    <a:pt x="9774" y="1115"/>
                  </a:lnTo>
                  <a:cubicBezTo>
                    <a:pt x="9785" y="1085"/>
                    <a:pt x="9801" y="1083"/>
                    <a:pt x="9814" y="1096"/>
                  </a:cubicBezTo>
                  <a:close/>
                  <a:moveTo>
                    <a:pt x="11424" y="1096"/>
                  </a:moveTo>
                  <a:cubicBezTo>
                    <a:pt x="11438" y="1109"/>
                    <a:pt x="11448" y="1138"/>
                    <a:pt x="11448" y="1174"/>
                  </a:cubicBezTo>
                  <a:lnTo>
                    <a:pt x="11448" y="2946"/>
                  </a:lnTo>
                  <a:cubicBezTo>
                    <a:pt x="11453" y="2994"/>
                    <a:pt x="11432" y="3032"/>
                    <a:pt x="11411" y="3032"/>
                  </a:cubicBezTo>
                  <a:lnTo>
                    <a:pt x="10638" y="3032"/>
                  </a:lnTo>
                  <a:cubicBezTo>
                    <a:pt x="10605" y="3032"/>
                    <a:pt x="10584" y="2934"/>
                    <a:pt x="10611" y="2887"/>
                  </a:cubicBezTo>
                  <a:lnTo>
                    <a:pt x="11384" y="1115"/>
                  </a:lnTo>
                  <a:cubicBezTo>
                    <a:pt x="11394" y="1085"/>
                    <a:pt x="11411" y="1083"/>
                    <a:pt x="11424" y="1096"/>
                  </a:cubicBezTo>
                  <a:close/>
                  <a:moveTo>
                    <a:pt x="13039" y="1096"/>
                  </a:moveTo>
                  <a:cubicBezTo>
                    <a:pt x="13053" y="1109"/>
                    <a:pt x="13063" y="1138"/>
                    <a:pt x="13063" y="1174"/>
                  </a:cubicBezTo>
                  <a:lnTo>
                    <a:pt x="13063" y="2946"/>
                  </a:lnTo>
                  <a:cubicBezTo>
                    <a:pt x="13063" y="2994"/>
                    <a:pt x="13047" y="3032"/>
                    <a:pt x="13026" y="3032"/>
                  </a:cubicBezTo>
                  <a:lnTo>
                    <a:pt x="12253" y="3032"/>
                  </a:lnTo>
                  <a:cubicBezTo>
                    <a:pt x="12220" y="3032"/>
                    <a:pt x="12199" y="2934"/>
                    <a:pt x="12226" y="2887"/>
                  </a:cubicBezTo>
                  <a:lnTo>
                    <a:pt x="12999" y="1115"/>
                  </a:lnTo>
                  <a:cubicBezTo>
                    <a:pt x="13009" y="1085"/>
                    <a:pt x="13026" y="1083"/>
                    <a:pt x="13039" y="1096"/>
                  </a:cubicBezTo>
                  <a:close/>
                  <a:moveTo>
                    <a:pt x="14647" y="1096"/>
                  </a:moveTo>
                  <a:cubicBezTo>
                    <a:pt x="14661" y="1109"/>
                    <a:pt x="14673" y="1138"/>
                    <a:pt x="14673" y="1174"/>
                  </a:cubicBezTo>
                  <a:lnTo>
                    <a:pt x="14673" y="2946"/>
                  </a:lnTo>
                  <a:cubicBezTo>
                    <a:pt x="14678" y="2994"/>
                    <a:pt x="14655" y="3032"/>
                    <a:pt x="14634" y="3032"/>
                  </a:cubicBezTo>
                  <a:lnTo>
                    <a:pt x="13863" y="3032"/>
                  </a:lnTo>
                  <a:cubicBezTo>
                    <a:pt x="13830" y="3032"/>
                    <a:pt x="13809" y="2934"/>
                    <a:pt x="13836" y="2887"/>
                  </a:cubicBezTo>
                  <a:lnTo>
                    <a:pt x="14607" y="1115"/>
                  </a:lnTo>
                  <a:cubicBezTo>
                    <a:pt x="14618" y="1085"/>
                    <a:pt x="14634" y="1083"/>
                    <a:pt x="14647" y="1096"/>
                  </a:cubicBezTo>
                  <a:close/>
                  <a:moveTo>
                    <a:pt x="16262" y="1096"/>
                  </a:moveTo>
                  <a:cubicBezTo>
                    <a:pt x="16276" y="1109"/>
                    <a:pt x="16286" y="1138"/>
                    <a:pt x="16286" y="1174"/>
                  </a:cubicBezTo>
                  <a:lnTo>
                    <a:pt x="16286" y="2946"/>
                  </a:lnTo>
                  <a:cubicBezTo>
                    <a:pt x="16286" y="2994"/>
                    <a:pt x="16270" y="3032"/>
                    <a:pt x="16249" y="3032"/>
                  </a:cubicBezTo>
                  <a:lnTo>
                    <a:pt x="15476" y="3032"/>
                  </a:lnTo>
                  <a:cubicBezTo>
                    <a:pt x="15443" y="3032"/>
                    <a:pt x="15422" y="2934"/>
                    <a:pt x="15449" y="2887"/>
                  </a:cubicBezTo>
                  <a:lnTo>
                    <a:pt x="16222" y="1115"/>
                  </a:lnTo>
                  <a:cubicBezTo>
                    <a:pt x="16232" y="1085"/>
                    <a:pt x="16249" y="1083"/>
                    <a:pt x="16262" y="1096"/>
                  </a:cubicBezTo>
                  <a:close/>
                  <a:moveTo>
                    <a:pt x="17872" y="1096"/>
                  </a:moveTo>
                  <a:cubicBezTo>
                    <a:pt x="17886" y="1109"/>
                    <a:pt x="17896" y="1138"/>
                    <a:pt x="17896" y="1174"/>
                  </a:cubicBezTo>
                  <a:lnTo>
                    <a:pt x="17896" y="2946"/>
                  </a:lnTo>
                  <a:cubicBezTo>
                    <a:pt x="17901" y="2994"/>
                    <a:pt x="17885" y="3032"/>
                    <a:pt x="17864" y="3032"/>
                  </a:cubicBezTo>
                  <a:lnTo>
                    <a:pt x="17086" y="3032"/>
                  </a:lnTo>
                  <a:cubicBezTo>
                    <a:pt x="17053" y="3032"/>
                    <a:pt x="17032" y="2934"/>
                    <a:pt x="17059" y="2887"/>
                  </a:cubicBezTo>
                  <a:lnTo>
                    <a:pt x="17832" y="1115"/>
                  </a:lnTo>
                  <a:cubicBezTo>
                    <a:pt x="17842" y="1085"/>
                    <a:pt x="17859" y="1083"/>
                    <a:pt x="17872" y="1096"/>
                  </a:cubicBezTo>
                  <a:close/>
                  <a:moveTo>
                    <a:pt x="19485" y="1096"/>
                  </a:moveTo>
                  <a:cubicBezTo>
                    <a:pt x="19499" y="1109"/>
                    <a:pt x="19511" y="1138"/>
                    <a:pt x="19511" y="1174"/>
                  </a:cubicBezTo>
                  <a:lnTo>
                    <a:pt x="19511" y="2946"/>
                  </a:lnTo>
                  <a:cubicBezTo>
                    <a:pt x="19511" y="2994"/>
                    <a:pt x="19493" y="3032"/>
                    <a:pt x="19472" y="3032"/>
                  </a:cubicBezTo>
                  <a:lnTo>
                    <a:pt x="18701" y="3032"/>
                  </a:lnTo>
                  <a:cubicBezTo>
                    <a:pt x="18668" y="3032"/>
                    <a:pt x="18647" y="2934"/>
                    <a:pt x="18674" y="2887"/>
                  </a:cubicBezTo>
                  <a:lnTo>
                    <a:pt x="19445" y="1115"/>
                  </a:lnTo>
                  <a:cubicBezTo>
                    <a:pt x="19456" y="1085"/>
                    <a:pt x="19472" y="1083"/>
                    <a:pt x="19485" y="1096"/>
                  </a:cubicBezTo>
                  <a:close/>
                  <a:moveTo>
                    <a:pt x="1723" y="1159"/>
                  </a:moveTo>
                  <a:cubicBezTo>
                    <a:pt x="1736" y="1171"/>
                    <a:pt x="1745" y="1198"/>
                    <a:pt x="1745" y="1233"/>
                  </a:cubicBezTo>
                  <a:lnTo>
                    <a:pt x="1745" y="2946"/>
                  </a:lnTo>
                  <a:cubicBezTo>
                    <a:pt x="1745" y="2994"/>
                    <a:pt x="1728" y="3032"/>
                    <a:pt x="1706" y="3032"/>
                  </a:cubicBezTo>
                  <a:lnTo>
                    <a:pt x="896" y="3032"/>
                  </a:lnTo>
                  <a:cubicBezTo>
                    <a:pt x="864" y="3032"/>
                    <a:pt x="842" y="2934"/>
                    <a:pt x="869" y="2887"/>
                  </a:cubicBezTo>
                  <a:lnTo>
                    <a:pt x="1679" y="1174"/>
                  </a:lnTo>
                  <a:cubicBezTo>
                    <a:pt x="1693" y="1150"/>
                    <a:pt x="1710" y="1147"/>
                    <a:pt x="1723" y="1159"/>
                  </a:cubicBezTo>
                  <a:close/>
                  <a:moveTo>
                    <a:pt x="827" y="5989"/>
                  </a:moveTo>
                  <a:cubicBezTo>
                    <a:pt x="735" y="5989"/>
                    <a:pt x="665" y="6143"/>
                    <a:pt x="665" y="6346"/>
                  </a:cubicBezTo>
                  <a:lnTo>
                    <a:pt x="665" y="17120"/>
                  </a:lnTo>
                  <a:cubicBezTo>
                    <a:pt x="665" y="17215"/>
                    <a:pt x="632" y="17283"/>
                    <a:pt x="589" y="17283"/>
                  </a:cubicBezTo>
                  <a:lnTo>
                    <a:pt x="76" y="17283"/>
                  </a:lnTo>
                  <a:cubicBezTo>
                    <a:pt x="33" y="17283"/>
                    <a:pt x="0" y="17355"/>
                    <a:pt x="0" y="17450"/>
                  </a:cubicBezTo>
                  <a:lnTo>
                    <a:pt x="0" y="18320"/>
                  </a:lnTo>
                  <a:cubicBezTo>
                    <a:pt x="0" y="19009"/>
                    <a:pt x="254" y="19568"/>
                    <a:pt x="567" y="19568"/>
                  </a:cubicBezTo>
                  <a:lnTo>
                    <a:pt x="3974" y="19568"/>
                  </a:lnTo>
                  <a:lnTo>
                    <a:pt x="3974" y="18828"/>
                  </a:lnTo>
                  <a:cubicBezTo>
                    <a:pt x="3974" y="16950"/>
                    <a:pt x="4645" y="15369"/>
                    <a:pt x="5493" y="15321"/>
                  </a:cubicBezTo>
                  <a:cubicBezTo>
                    <a:pt x="6378" y="15274"/>
                    <a:pt x="7101" y="16832"/>
                    <a:pt x="7101" y="18758"/>
                  </a:cubicBezTo>
                  <a:lnTo>
                    <a:pt x="7101" y="19568"/>
                  </a:lnTo>
                  <a:lnTo>
                    <a:pt x="15974" y="19568"/>
                  </a:lnTo>
                  <a:lnTo>
                    <a:pt x="15974" y="18828"/>
                  </a:lnTo>
                  <a:cubicBezTo>
                    <a:pt x="15974" y="16950"/>
                    <a:pt x="16643" y="15369"/>
                    <a:pt x="17491" y="15321"/>
                  </a:cubicBezTo>
                  <a:cubicBezTo>
                    <a:pt x="18376" y="15274"/>
                    <a:pt x="19101" y="16832"/>
                    <a:pt x="19101" y="18758"/>
                  </a:cubicBezTo>
                  <a:lnTo>
                    <a:pt x="19101" y="19568"/>
                  </a:lnTo>
                  <a:lnTo>
                    <a:pt x="21028" y="19568"/>
                  </a:lnTo>
                  <a:cubicBezTo>
                    <a:pt x="21341" y="19568"/>
                    <a:pt x="21595" y="19009"/>
                    <a:pt x="21595" y="18320"/>
                  </a:cubicBezTo>
                  <a:lnTo>
                    <a:pt x="21595" y="17450"/>
                  </a:lnTo>
                  <a:cubicBezTo>
                    <a:pt x="21600" y="17379"/>
                    <a:pt x="21562" y="17298"/>
                    <a:pt x="21519" y="17298"/>
                  </a:cubicBezTo>
                  <a:lnTo>
                    <a:pt x="21087" y="17298"/>
                  </a:lnTo>
                  <a:cubicBezTo>
                    <a:pt x="21043" y="17298"/>
                    <a:pt x="21011" y="17226"/>
                    <a:pt x="21011" y="17131"/>
                  </a:cubicBezTo>
                  <a:lnTo>
                    <a:pt x="21001" y="12554"/>
                  </a:lnTo>
                  <a:cubicBezTo>
                    <a:pt x="21001" y="12447"/>
                    <a:pt x="20995" y="12352"/>
                    <a:pt x="20984" y="12245"/>
                  </a:cubicBezTo>
                  <a:lnTo>
                    <a:pt x="20628" y="8322"/>
                  </a:lnTo>
                  <a:cubicBezTo>
                    <a:pt x="20584" y="7846"/>
                    <a:pt x="20390" y="7501"/>
                    <a:pt x="20169" y="7501"/>
                  </a:cubicBezTo>
                  <a:lnTo>
                    <a:pt x="19408" y="7501"/>
                  </a:lnTo>
                  <a:cubicBezTo>
                    <a:pt x="19337" y="7501"/>
                    <a:pt x="19273" y="7417"/>
                    <a:pt x="19236" y="7274"/>
                  </a:cubicBezTo>
                  <a:lnTo>
                    <a:pt x="18981" y="6264"/>
                  </a:lnTo>
                  <a:cubicBezTo>
                    <a:pt x="18938" y="6097"/>
                    <a:pt x="18856" y="5989"/>
                    <a:pt x="18770" y="5989"/>
                  </a:cubicBezTo>
                  <a:lnTo>
                    <a:pt x="14214" y="5989"/>
                  </a:lnTo>
                  <a:cubicBezTo>
                    <a:pt x="14122" y="5989"/>
                    <a:pt x="14045" y="6158"/>
                    <a:pt x="14045" y="6360"/>
                  </a:cubicBezTo>
                  <a:lnTo>
                    <a:pt x="14045" y="17164"/>
                  </a:lnTo>
                  <a:cubicBezTo>
                    <a:pt x="14045" y="17235"/>
                    <a:pt x="14018" y="17298"/>
                    <a:pt x="13986" y="17298"/>
                  </a:cubicBezTo>
                  <a:lnTo>
                    <a:pt x="13775" y="17298"/>
                  </a:lnTo>
                  <a:cubicBezTo>
                    <a:pt x="13742" y="17298"/>
                    <a:pt x="13716" y="17235"/>
                    <a:pt x="13716" y="17164"/>
                  </a:cubicBezTo>
                  <a:lnTo>
                    <a:pt x="13716" y="8760"/>
                  </a:lnTo>
                  <a:cubicBezTo>
                    <a:pt x="13716" y="8641"/>
                    <a:pt x="13674" y="8545"/>
                    <a:pt x="13620" y="8545"/>
                  </a:cubicBezTo>
                  <a:lnTo>
                    <a:pt x="11426" y="8545"/>
                  </a:lnTo>
                  <a:cubicBezTo>
                    <a:pt x="11372" y="8545"/>
                    <a:pt x="11330" y="8641"/>
                    <a:pt x="11330" y="8760"/>
                  </a:cubicBezTo>
                  <a:lnTo>
                    <a:pt x="11330" y="17164"/>
                  </a:lnTo>
                  <a:cubicBezTo>
                    <a:pt x="11330" y="17235"/>
                    <a:pt x="11303" y="17298"/>
                    <a:pt x="11271" y="17298"/>
                  </a:cubicBezTo>
                  <a:lnTo>
                    <a:pt x="11060" y="17298"/>
                  </a:lnTo>
                  <a:cubicBezTo>
                    <a:pt x="11027" y="17298"/>
                    <a:pt x="11001" y="17235"/>
                    <a:pt x="11001" y="17164"/>
                  </a:cubicBezTo>
                  <a:lnTo>
                    <a:pt x="11001" y="6360"/>
                  </a:lnTo>
                  <a:cubicBezTo>
                    <a:pt x="11001" y="6158"/>
                    <a:pt x="10924" y="5989"/>
                    <a:pt x="10832" y="5989"/>
                  </a:cubicBezTo>
                  <a:lnTo>
                    <a:pt x="827" y="5989"/>
                  </a:lnTo>
                  <a:close/>
                  <a:moveTo>
                    <a:pt x="14867" y="8404"/>
                  </a:moveTo>
                  <a:lnTo>
                    <a:pt x="16740" y="8404"/>
                  </a:lnTo>
                  <a:cubicBezTo>
                    <a:pt x="16869" y="8404"/>
                    <a:pt x="16973" y="8631"/>
                    <a:pt x="16973" y="8916"/>
                  </a:cubicBezTo>
                  <a:lnTo>
                    <a:pt x="16973" y="11543"/>
                  </a:lnTo>
                  <a:cubicBezTo>
                    <a:pt x="16973" y="11828"/>
                    <a:pt x="16869" y="12052"/>
                    <a:pt x="16740" y="12052"/>
                  </a:cubicBezTo>
                  <a:lnTo>
                    <a:pt x="14867" y="12052"/>
                  </a:lnTo>
                  <a:cubicBezTo>
                    <a:pt x="14737" y="12052"/>
                    <a:pt x="14634" y="11828"/>
                    <a:pt x="14634" y="11543"/>
                  </a:cubicBezTo>
                  <a:lnTo>
                    <a:pt x="14634" y="8916"/>
                  </a:lnTo>
                  <a:cubicBezTo>
                    <a:pt x="14634" y="8631"/>
                    <a:pt x="14737" y="8404"/>
                    <a:pt x="14867" y="8404"/>
                  </a:cubicBezTo>
                  <a:close/>
                  <a:moveTo>
                    <a:pt x="18355" y="8404"/>
                  </a:moveTo>
                  <a:lnTo>
                    <a:pt x="20007" y="8404"/>
                  </a:lnTo>
                  <a:cubicBezTo>
                    <a:pt x="20115" y="8404"/>
                    <a:pt x="20213" y="8582"/>
                    <a:pt x="20234" y="8820"/>
                  </a:cubicBezTo>
                  <a:lnTo>
                    <a:pt x="20461" y="11446"/>
                  </a:lnTo>
                  <a:cubicBezTo>
                    <a:pt x="20488" y="11756"/>
                    <a:pt x="20380" y="12052"/>
                    <a:pt x="20234" y="12052"/>
                  </a:cubicBezTo>
                  <a:lnTo>
                    <a:pt x="18355" y="12052"/>
                  </a:lnTo>
                  <a:cubicBezTo>
                    <a:pt x="18225" y="12052"/>
                    <a:pt x="18122" y="11828"/>
                    <a:pt x="18122" y="11543"/>
                  </a:cubicBezTo>
                  <a:lnTo>
                    <a:pt x="18122" y="8916"/>
                  </a:lnTo>
                  <a:cubicBezTo>
                    <a:pt x="18122" y="8631"/>
                    <a:pt x="18225" y="8404"/>
                    <a:pt x="18355" y="8404"/>
                  </a:cubicBezTo>
                  <a:close/>
                  <a:moveTo>
                    <a:pt x="11885" y="12030"/>
                  </a:moveTo>
                  <a:cubicBezTo>
                    <a:pt x="12009" y="12030"/>
                    <a:pt x="12113" y="12254"/>
                    <a:pt x="12113" y="12528"/>
                  </a:cubicBezTo>
                  <a:cubicBezTo>
                    <a:pt x="12113" y="12801"/>
                    <a:pt x="12009" y="13029"/>
                    <a:pt x="11885" y="13029"/>
                  </a:cubicBezTo>
                  <a:cubicBezTo>
                    <a:pt x="11761" y="13029"/>
                    <a:pt x="11659" y="12801"/>
                    <a:pt x="11659" y="12528"/>
                  </a:cubicBezTo>
                  <a:cubicBezTo>
                    <a:pt x="11659" y="12254"/>
                    <a:pt x="11761" y="12030"/>
                    <a:pt x="11885" y="12030"/>
                  </a:cubicBezTo>
                  <a:close/>
                  <a:moveTo>
                    <a:pt x="12540" y="12041"/>
                  </a:moveTo>
                  <a:cubicBezTo>
                    <a:pt x="12664" y="12041"/>
                    <a:pt x="12766" y="12269"/>
                    <a:pt x="12766" y="12542"/>
                  </a:cubicBezTo>
                  <a:cubicBezTo>
                    <a:pt x="12766" y="12816"/>
                    <a:pt x="12664" y="13040"/>
                    <a:pt x="12540" y="13040"/>
                  </a:cubicBezTo>
                  <a:cubicBezTo>
                    <a:pt x="12415" y="13040"/>
                    <a:pt x="12312" y="12816"/>
                    <a:pt x="12312" y="12542"/>
                  </a:cubicBezTo>
                  <a:cubicBezTo>
                    <a:pt x="12317" y="12257"/>
                    <a:pt x="12415" y="12041"/>
                    <a:pt x="12540" y="12041"/>
                  </a:cubicBezTo>
                  <a:close/>
                  <a:moveTo>
                    <a:pt x="13193" y="12041"/>
                  </a:moveTo>
                  <a:cubicBezTo>
                    <a:pt x="13317" y="12041"/>
                    <a:pt x="13419" y="12269"/>
                    <a:pt x="13419" y="12542"/>
                  </a:cubicBezTo>
                  <a:cubicBezTo>
                    <a:pt x="13419" y="12816"/>
                    <a:pt x="13317" y="13040"/>
                    <a:pt x="13193" y="13040"/>
                  </a:cubicBezTo>
                  <a:cubicBezTo>
                    <a:pt x="13068" y="13040"/>
                    <a:pt x="12965" y="12816"/>
                    <a:pt x="12965" y="12542"/>
                  </a:cubicBezTo>
                  <a:cubicBezTo>
                    <a:pt x="12970" y="12257"/>
                    <a:pt x="13074" y="12041"/>
                    <a:pt x="13193" y="12041"/>
                  </a:cubicBezTo>
                  <a:close/>
                  <a:moveTo>
                    <a:pt x="13329" y="13523"/>
                  </a:moveTo>
                  <a:cubicBezTo>
                    <a:pt x="13344" y="13528"/>
                    <a:pt x="13357" y="13546"/>
                    <a:pt x="13365" y="13575"/>
                  </a:cubicBezTo>
                  <a:lnTo>
                    <a:pt x="13431" y="13765"/>
                  </a:lnTo>
                  <a:cubicBezTo>
                    <a:pt x="13452" y="13824"/>
                    <a:pt x="13446" y="13907"/>
                    <a:pt x="13419" y="13943"/>
                  </a:cubicBezTo>
                  <a:lnTo>
                    <a:pt x="13279" y="14181"/>
                  </a:lnTo>
                  <a:cubicBezTo>
                    <a:pt x="13263" y="14205"/>
                    <a:pt x="13251" y="14264"/>
                    <a:pt x="13257" y="14300"/>
                  </a:cubicBezTo>
                  <a:cubicBezTo>
                    <a:pt x="13289" y="14621"/>
                    <a:pt x="13241" y="14956"/>
                    <a:pt x="13112" y="15158"/>
                  </a:cubicBezTo>
                  <a:cubicBezTo>
                    <a:pt x="12993" y="15336"/>
                    <a:pt x="12841" y="15345"/>
                    <a:pt x="12722" y="15202"/>
                  </a:cubicBezTo>
                  <a:cubicBezTo>
                    <a:pt x="12700" y="15179"/>
                    <a:pt x="12679" y="15182"/>
                    <a:pt x="12663" y="15217"/>
                  </a:cubicBezTo>
                  <a:lnTo>
                    <a:pt x="12523" y="15455"/>
                  </a:lnTo>
                  <a:cubicBezTo>
                    <a:pt x="12496" y="15503"/>
                    <a:pt x="12458" y="15489"/>
                    <a:pt x="12442" y="15429"/>
                  </a:cubicBezTo>
                  <a:lnTo>
                    <a:pt x="12378" y="15240"/>
                  </a:lnTo>
                  <a:cubicBezTo>
                    <a:pt x="12356" y="15180"/>
                    <a:pt x="12361" y="15097"/>
                    <a:pt x="12388" y="15061"/>
                  </a:cubicBezTo>
                  <a:lnTo>
                    <a:pt x="12528" y="14824"/>
                  </a:lnTo>
                  <a:cubicBezTo>
                    <a:pt x="12544" y="14800"/>
                    <a:pt x="12555" y="14740"/>
                    <a:pt x="12550" y="14705"/>
                  </a:cubicBezTo>
                  <a:cubicBezTo>
                    <a:pt x="12517" y="14384"/>
                    <a:pt x="12565" y="14052"/>
                    <a:pt x="12695" y="13850"/>
                  </a:cubicBezTo>
                  <a:cubicBezTo>
                    <a:pt x="12814" y="13672"/>
                    <a:pt x="12966" y="13659"/>
                    <a:pt x="13085" y="13802"/>
                  </a:cubicBezTo>
                  <a:cubicBezTo>
                    <a:pt x="13106" y="13826"/>
                    <a:pt x="13128" y="13826"/>
                    <a:pt x="13144" y="13791"/>
                  </a:cubicBezTo>
                  <a:lnTo>
                    <a:pt x="13284" y="13553"/>
                  </a:lnTo>
                  <a:cubicBezTo>
                    <a:pt x="13297" y="13529"/>
                    <a:pt x="13315" y="13519"/>
                    <a:pt x="13329" y="13523"/>
                  </a:cubicBezTo>
                  <a:close/>
                  <a:moveTo>
                    <a:pt x="11772" y="13635"/>
                  </a:moveTo>
                  <a:lnTo>
                    <a:pt x="11993" y="13635"/>
                  </a:lnTo>
                  <a:cubicBezTo>
                    <a:pt x="12025" y="13635"/>
                    <a:pt x="12054" y="13693"/>
                    <a:pt x="12054" y="13765"/>
                  </a:cubicBezTo>
                  <a:lnTo>
                    <a:pt x="12054" y="15228"/>
                  </a:lnTo>
                  <a:cubicBezTo>
                    <a:pt x="12054" y="15300"/>
                    <a:pt x="12025" y="15359"/>
                    <a:pt x="11993" y="15359"/>
                  </a:cubicBezTo>
                  <a:lnTo>
                    <a:pt x="11772" y="15359"/>
                  </a:lnTo>
                  <a:cubicBezTo>
                    <a:pt x="11739" y="15359"/>
                    <a:pt x="11713" y="15300"/>
                    <a:pt x="11713" y="15228"/>
                  </a:cubicBezTo>
                  <a:lnTo>
                    <a:pt x="11713" y="13765"/>
                  </a:lnTo>
                  <a:cubicBezTo>
                    <a:pt x="11713" y="13693"/>
                    <a:pt x="11739" y="13635"/>
                    <a:pt x="11772" y="13635"/>
                  </a:cubicBezTo>
                  <a:close/>
                  <a:moveTo>
                    <a:pt x="5540" y="15964"/>
                  </a:moveTo>
                  <a:cubicBezTo>
                    <a:pt x="4833" y="15964"/>
                    <a:pt x="4261" y="17227"/>
                    <a:pt x="4261" y="18784"/>
                  </a:cubicBezTo>
                  <a:cubicBezTo>
                    <a:pt x="4261" y="20341"/>
                    <a:pt x="4833" y="21600"/>
                    <a:pt x="5540" y="21600"/>
                  </a:cubicBezTo>
                  <a:cubicBezTo>
                    <a:pt x="6247" y="21600"/>
                    <a:pt x="6821" y="20341"/>
                    <a:pt x="6821" y="18784"/>
                  </a:cubicBezTo>
                  <a:cubicBezTo>
                    <a:pt x="6821" y="17227"/>
                    <a:pt x="6242" y="15964"/>
                    <a:pt x="5540" y="15964"/>
                  </a:cubicBezTo>
                  <a:close/>
                  <a:moveTo>
                    <a:pt x="17535" y="15964"/>
                  </a:moveTo>
                  <a:cubicBezTo>
                    <a:pt x="16827" y="15964"/>
                    <a:pt x="16254" y="17227"/>
                    <a:pt x="16254" y="18784"/>
                  </a:cubicBezTo>
                  <a:cubicBezTo>
                    <a:pt x="16254" y="20341"/>
                    <a:pt x="16827" y="21600"/>
                    <a:pt x="17535" y="21600"/>
                  </a:cubicBezTo>
                  <a:cubicBezTo>
                    <a:pt x="18242" y="21600"/>
                    <a:pt x="18814" y="20341"/>
                    <a:pt x="18814" y="18784"/>
                  </a:cubicBezTo>
                  <a:cubicBezTo>
                    <a:pt x="18814" y="17227"/>
                    <a:pt x="18242" y="15964"/>
                    <a:pt x="17535" y="15964"/>
                  </a:cubicBezTo>
                  <a:close/>
                  <a:moveTo>
                    <a:pt x="5540" y="17309"/>
                  </a:moveTo>
                  <a:cubicBezTo>
                    <a:pt x="5913" y="17309"/>
                    <a:pt x="6210" y="17975"/>
                    <a:pt x="6210" y="18784"/>
                  </a:cubicBezTo>
                  <a:cubicBezTo>
                    <a:pt x="6210" y="19592"/>
                    <a:pt x="5907" y="20255"/>
                    <a:pt x="5540" y="20255"/>
                  </a:cubicBezTo>
                  <a:cubicBezTo>
                    <a:pt x="5167" y="20255"/>
                    <a:pt x="4872" y="19592"/>
                    <a:pt x="4872" y="18784"/>
                  </a:cubicBezTo>
                  <a:cubicBezTo>
                    <a:pt x="4872" y="17975"/>
                    <a:pt x="5173" y="17309"/>
                    <a:pt x="5540" y="17309"/>
                  </a:cubicBezTo>
                  <a:close/>
                  <a:moveTo>
                    <a:pt x="17535" y="17309"/>
                  </a:moveTo>
                  <a:cubicBezTo>
                    <a:pt x="17907" y="17309"/>
                    <a:pt x="18203" y="17975"/>
                    <a:pt x="18203" y="18784"/>
                  </a:cubicBezTo>
                  <a:cubicBezTo>
                    <a:pt x="18203" y="19592"/>
                    <a:pt x="17907" y="20255"/>
                    <a:pt x="17535" y="20255"/>
                  </a:cubicBezTo>
                  <a:cubicBezTo>
                    <a:pt x="17162" y="20255"/>
                    <a:pt x="16865" y="19592"/>
                    <a:pt x="16865" y="18784"/>
                  </a:cubicBezTo>
                  <a:cubicBezTo>
                    <a:pt x="16865" y="17975"/>
                    <a:pt x="17167" y="17309"/>
                    <a:pt x="17535" y="17309"/>
                  </a:cubicBezTo>
                  <a:close/>
                </a:path>
              </a:pathLst>
            </a:custGeom>
            <a:solidFill>
              <a:srgbClr val="E22400"/>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grpSp>
          <p:nvGrpSpPr>
            <p:cNvPr id="420" name="WHAT CREATES STRESS IN YOUR LIFE?"/>
            <p:cNvGrpSpPr/>
            <p:nvPr/>
          </p:nvGrpSpPr>
          <p:grpSpPr>
            <a:xfrm>
              <a:off x="278051" y="920712"/>
              <a:ext cx="3973103" cy="1967481"/>
              <a:chOff x="0" y="0"/>
              <a:chExt cx="3973101" cy="1967480"/>
            </a:xfrm>
          </p:grpSpPr>
          <p:sp>
            <p:nvSpPr>
              <p:cNvPr id="418" name="Rounded Rectangle"/>
              <p:cNvSpPr/>
              <p:nvPr/>
            </p:nvSpPr>
            <p:spPr>
              <a:xfrm>
                <a:off x="0" y="192376"/>
                <a:ext cx="3973102" cy="1582729"/>
              </a:xfrm>
              <a:prstGeom prst="roundRect">
                <a:avLst>
                  <a:gd name="adj" fmla="val 12531"/>
                </a:avLst>
              </a:prstGeom>
              <a:solidFill>
                <a:srgbClr val="FFFFFF"/>
              </a:solidFill>
              <a:ln w="12700" cap="flat">
                <a:noFill/>
                <a:miter lim="400000"/>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sz="4200">
                    <a:solidFill>
                      <a:srgbClr val="4D22B2"/>
                    </a:solidFill>
                    <a:latin typeface="DIN Condensed"/>
                    <a:ea typeface="DIN Condensed"/>
                    <a:cs typeface="DIN Condensed"/>
                    <a:sym typeface="DIN Condensed"/>
                  </a:defRPr>
                </a:pPr>
              </a:p>
            </p:txBody>
          </p:sp>
          <p:sp>
            <p:nvSpPr>
              <p:cNvPr id="419" name="WHAT CREATES STRESS IN YOUR LIFE?"/>
              <p:cNvSpPr txBox="1"/>
              <p:nvPr/>
            </p:nvSpPr>
            <p:spPr>
              <a:xfrm>
                <a:off x="58089" y="0"/>
                <a:ext cx="3856923" cy="1967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Autofit/>
              </a:bodyPr>
              <a:lstStyle>
                <a:lvl1pPr algn="ctr">
                  <a:defRPr sz="4200">
                    <a:solidFill>
                      <a:srgbClr val="4D22B2"/>
                    </a:solidFill>
                    <a:latin typeface="DIN Condensed"/>
                    <a:ea typeface="DIN Condensed"/>
                    <a:cs typeface="DIN Condensed"/>
                    <a:sym typeface="DIN Condensed"/>
                  </a:defRPr>
                </a:lvl1pPr>
              </a:lstStyle>
              <a:p>
                <a:pPr/>
                <a:r>
                  <a:t>WHAT CREATES STRESS IN YOUR LIFE?</a:t>
                </a:r>
              </a:p>
            </p:txBody>
          </p:sp>
        </p:grpSp>
        <p:sp>
          <p:nvSpPr>
            <p:cNvPr id="421" name="BEHAVIORAL WELLNESS"/>
            <p:cNvSpPr txBox="1"/>
            <p:nvPr/>
          </p:nvSpPr>
          <p:spPr>
            <a:xfrm>
              <a:off x="5484991" y="2189133"/>
              <a:ext cx="2667042" cy="358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a:solidFill>
                    <a:srgbClr val="FFAB01"/>
                  </a:solidFill>
                </a:defRPr>
              </a:lvl1pPr>
            </a:lstStyle>
            <a:p>
              <a:pPr/>
              <a:r>
                <a:t>BEHAVIORAL WELLNESS</a:t>
              </a:r>
            </a:p>
          </p:txBody>
        </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Image" descr="Image"/>
          <p:cNvPicPr>
            <a:picLocks noChangeAspect="1"/>
          </p:cNvPicPr>
          <p:nvPr/>
        </p:nvPicPr>
        <p:blipFill>
          <a:blip r:embed="rId3">
            <a:extLst/>
          </a:blip>
          <a:stretch>
            <a:fillRect/>
          </a:stretch>
        </p:blipFill>
        <p:spPr>
          <a:xfrm>
            <a:off x="3599353" y="414337"/>
            <a:ext cx="5524868" cy="3314922"/>
          </a:xfrm>
          <a:prstGeom prst="rect">
            <a:avLst/>
          </a:prstGeom>
          <a:ln w="12700">
            <a:miter lim="400000"/>
          </a:ln>
        </p:spPr>
      </p:pic>
      <p:pic>
        <p:nvPicPr>
          <p:cNvPr id="427" name="Picture 4" descr="Picture 4"/>
          <p:cNvPicPr>
            <a:picLocks noChangeAspect="1"/>
          </p:cNvPicPr>
          <p:nvPr/>
        </p:nvPicPr>
        <p:blipFill>
          <a:blip r:embed="rId4">
            <a:extLst/>
          </a:blip>
          <a:stretch>
            <a:fillRect/>
          </a:stretch>
        </p:blipFill>
        <p:spPr>
          <a:xfrm rot="739451">
            <a:off x="-148893" y="2340855"/>
            <a:ext cx="4146048" cy="5151279"/>
          </a:xfrm>
          <a:prstGeom prst="rect">
            <a:avLst/>
          </a:prstGeom>
          <a:ln w="12700">
            <a:miter lim="400000"/>
          </a:ln>
        </p:spPr>
      </p:pic>
      <p:sp>
        <p:nvSpPr>
          <p:cNvPr id="428" name="TextBox 10"/>
          <p:cNvSpPr txBox="1"/>
          <p:nvPr/>
        </p:nvSpPr>
        <p:spPr>
          <a:xfrm rot="20240874">
            <a:off x="398056" y="3677653"/>
            <a:ext cx="3350366" cy="127318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ctr" defTabSz="410764">
              <a:defRPr b="1" i="1" sz="4200">
                <a:solidFill>
                  <a:schemeClr val="accent1"/>
                </a:solidFill>
                <a:latin typeface="Arial"/>
                <a:ea typeface="Arial"/>
                <a:cs typeface="Arial"/>
                <a:sym typeface="Arial"/>
              </a:defRPr>
            </a:lvl1pPr>
          </a:lstStyle>
          <a:p>
            <a:pPr/>
            <a:r>
              <a:t>coping mechanism</a:t>
            </a:r>
          </a:p>
        </p:txBody>
      </p:sp>
      <p:grpSp>
        <p:nvGrpSpPr>
          <p:cNvPr id="431" name="SELF - CARE"/>
          <p:cNvGrpSpPr/>
          <p:nvPr/>
        </p:nvGrpSpPr>
        <p:grpSpPr>
          <a:xfrm>
            <a:off x="3504380" y="5552473"/>
            <a:ext cx="5175134" cy="1045015"/>
            <a:chOff x="0" y="0"/>
            <a:chExt cx="5175132" cy="1045014"/>
          </a:xfrm>
        </p:grpSpPr>
        <p:sp>
          <p:nvSpPr>
            <p:cNvPr id="429" name="Rectangle"/>
            <p:cNvSpPr/>
            <p:nvPr/>
          </p:nvSpPr>
          <p:spPr>
            <a:xfrm>
              <a:off x="-1" y="-1"/>
              <a:ext cx="5175134" cy="1045016"/>
            </a:xfrm>
            <a:prstGeom prst="rect">
              <a:avLst/>
            </a:prstGeom>
            <a:solidFill>
              <a:srgbClr val="FFFFFF"/>
            </a:solidFill>
            <a:ln w="12700" cap="flat">
              <a:solidFill>
                <a:srgbClr val="00A2FF"/>
              </a:solidFill>
              <a:prstDash val="solid"/>
              <a:round/>
            </a:ln>
            <a:effectLst/>
          </p:spPr>
          <p:txBody>
            <a:bodyPr wrap="square" lIns="45718" tIns="45718" rIns="45718" bIns="45718" numCol="1" anchor="ctr">
              <a:noAutofit/>
            </a:bodyPr>
            <a:lstStyle/>
            <a:p>
              <a:pPr algn="ctr" defTabSz="410764">
                <a:defRPr b="1" sz="5600">
                  <a:solidFill>
                    <a:srgbClr val="00A2FF"/>
                  </a:solidFill>
                  <a:latin typeface="Helvetica Neue"/>
                  <a:ea typeface="Helvetica Neue"/>
                  <a:cs typeface="Helvetica Neue"/>
                  <a:sym typeface="Helvetica Neue"/>
                </a:defRPr>
              </a:pPr>
            </a:p>
          </p:txBody>
        </p:sp>
        <p:sp>
          <p:nvSpPr>
            <p:cNvPr id="430" name="SELF - CARE"/>
            <p:cNvSpPr txBox="1"/>
            <p:nvPr/>
          </p:nvSpPr>
          <p:spPr>
            <a:xfrm>
              <a:off x="-1" y="58951"/>
              <a:ext cx="5175134" cy="9271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7" tIns="35717" rIns="35717" bIns="35717" numCol="1" anchor="ctr">
              <a:spAutoFit/>
            </a:bodyPr>
            <a:lstStyle>
              <a:lvl1pPr algn="ctr" defTabSz="410764">
                <a:defRPr b="1" sz="5600">
                  <a:solidFill>
                    <a:srgbClr val="00A2FF"/>
                  </a:solidFill>
                  <a:latin typeface="Helvetica Neue"/>
                  <a:ea typeface="Helvetica Neue"/>
                  <a:cs typeface="Helvetica Neue"/>
                  <a:sym typeface="Helvetica Neue"/>
                </a:defRPr>
              </a:lvl1pPr>
            </a:lstStyle>
            <a:p>
              <a:pPr/>
              <a:r>
                <a:t>SELF - CARE</a:t>
              </a:r>
            </a:p>
          </p:txBody>
        </p:sp>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Picture 8" descr="Picture 8"/>
          <p:cNvPicPr>
            <a:picLocks noChangeAspect="1"/>
          </p:cNvPicPr>
          <p:nvPr/>
        </p:nvPicPr>
        <p:blipFill>
          <a:blip r:embed="rId3">
            <a:extLst/>
          </a:blip>
          <a:srcRect l="0" t="10475" r="0" b="0"/>
          <a:stretch>
            <a:fillRect/>
          </a:stretch>
        </p:blipFill>
        <p:spPr>
          <a:xfrm>
            <a:off x="4344358" y="3245269"/>
            <a:ext cx="4456603" cy="2992307"/>
          </a:xfrm>
          <a:prstGeom prst="rect">
            <a:avLst/>
          </a:prstGeom>
          <a:ln w="12700">
            <a:miter lim="400000"/>
          </a:ln>
        </p:spPr>
      </p:pic>
      <p:pic>
        <p:nvPicPr>
          <p:cNvPr id="436" name="Image" descr="Image"/>
          <p:cNvPicPr>
            <a:picLocks noChangeAspect="1"/>
          </p:cNvPicPr>
          <p:nvPr/>
        </p:nvPicPr>
        <p:blipFill>
          <a:blip r:embed="rId4">
            <a:extLst/>
          </a:blip>
          <a:stretch>
            <a:fillRect/>
          </a:stretch>
        </p:blipFill>
        <p:spPr>
          <a:xfrm>
            <a:off x="3599353" y="414337"/>
            <a:ext cx="5524868" cy="3314922"/>
          </a:xfrm>
          <a:prstGeom prst="rect">
            <a:avLst/>
          </a:prstGeom>
          <a:ln w="12700">
            <a:miter lim="400000"/>
          </a:ln>
        </p:spPr>
      </p:pic>
      <p:pic>
        <p:nvPicPr>
          <p:cNvPr id="437" name="Picture 4" descr="Picture 4"/>
          <p:cNvPicPr>
            <a:picLocks noChangeAspect="1"/>
          </p:cNvPicPr>
          <p:nvPr/>
        </p:nvPicPr>
        <p:blipFill>
          <a:blip r:embed="rId5">
            <a:extLst/>
          </a:blip>
          <a:stretch>
            <a:fillRect/>
          </a:stretch>
        </p:blipFill>
        <p:spPr>
          <a:xfrm rot="739451">
            <a:off x="-148893" y="2340855"/>
            <a:ext cx="4146048" cy="5151279"/>
          </a:xfrm>
          <a:prstGeom prst="rect">
            <a:avLst/>
          </a:prstGeom>
          <a:ln w="12700">
            <a:miter lim="400000"/>
          </a:ln>
        </p:spPr>
      </p:pic>
      <p:pic>
        <p:nvPicPr>
          <p:cNvPr id="438" name="Picture 6" descr="Picture 6"/>
          <p:cNvPicPr>
            <a:picLocks noChangeAspect="1"/>
          </p:cNvPicPr>
          <p:nvPr/>
        </p:nvPicPr>
        <p:blipFill>
          <a:blip r:embed="rId6">
            <a:extLst/>
          </a:blip>
          <a:stretch>
            <a:fillRect/>
          </a:stretch>
        </p:blipFill>
        <p:spPr>
          <a:xfrm>
            <a:off x="261651" y="267376"/>
            <a:ext cx="5630623" cy="2949582"/>
          </a:xfrm>
          <a:prstGeom prst="rect">
            <a:avLst/>
          </a:prstGeom>
          <a:ln w="12700">
            <a:miter lim="400000"/>
          </a:ln>
        </p:spPr>
      </p:pic>
      <p:sp>
        <p:nvSpPr>
          <p:cNvPr id="439" name="TextBox 10"/>
          <p:cNvSpPr txBox="1"/>
          <p:nvPr/>
        </p:nvSpPr>
        <p:spPr>
          <a:xfrm rot="20240874">
            <a:off x="398056" y="3677653"/>
            <a:ext cx="3350366" cy="127318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ctr" defTabSz="410764">
              <a:defRPr b="1" i="1" sz="4200">
                <a:solidFill>
                  <a:schemeClr val="accent1"/>
                </a:solidFill>
                <a:latin typeface="Arial"/>
                <a:ea typeface="Arial"/>
                <a:cs typeface="Arial"/>
                <a:sym typeface="Arial"/>
              </a:defRPr>
            </a:lvl1pPr>
          </a:lstStyle>
          <a:p>
            <a:pPr/>
            <a:r>
              <a:t>coping mechanism</a:t>
            </a:r>
          </a:p>
        </p:txBody>
      </p:sp>
      <p:grpSp>
        <p:nvGrpSpPr>
          <p:cNvPr id="442" name="SELF - CARE"/>
          <p:cNvGrpSpPr/>
          <p:nvPr/>
        </p:nvGrpSpPr>
        <p:grpSpPr>
          <a:xfrm>
            <a:off x="3504380" y="5552473"/>
            <a:ext cx="5175134" cy="1045015"/>
            <a:chOff x="0" y="0"/>
            <a:chExt cx="5175132" cy="1045014"/>
          </a:xfrm>
        </p:grpSpPr>
        <p:sp>
          <p:nvSpPr>
            <p:cNvPr id="440" name="Rectangle"/>
            <p:cNvSpPr/>
            <p:nvPr/>
          </p:nvSpPr>
          <p:spPr>
            <a:xfrm>
              <a:off x="-1" y="-1"/>
              <a:ext cx="5175134" cy="1045016"/>
            </a:xfrm>
            <a:prstGeom prst="rect">
              <a:avLst/>
            </a:prstGeom>
            <a:solidFill>
              <a:srgbClr val="FFFFFF"/>
            </a:solidFill>
            <a:ln w="12700" cap="flat">
              <a:solidFill>
                <a:srgbClr val="00A2FF"/>
              </a:solidFill>
              <a:prstDash val="solid"/>
              <a:round/>
            </a:ln>
            <a:effectLst/>
          </p:spPr>
          <p:txBody>
            <a:bodyPr wrap="square" lIns="45718" tIns="45718" rIns="45718" bIns="45718" numCol="1" anchor="ctr">
              <a:noAutofit/>
            </a:bodyPr>
            <a:lstStyle/>
            <a:p>
              <a:pPr algn="ctr" defTabSz="410764">
                <a:defRPr b="1" sz="5600">
                  <a:solidFill>
                    <a:srgbClr val="00A2FF"/>
                  </a:solidFill>
                  <a:latin typeface="Helvetica Neue"/>
                  <a:ea typeface="Helvetica Neue"/>
                  <a:cs typeface="Helvetica Neue"/>
                  <a:sym typeface="Helvetica Neue"/>
                </a:defRPr>
              </a:pPr>
            </a:p>
          </p:txBody>
        </p:sp>
        <p:sp>
          <p:nvSpPr>
            <p:cNvPr id="441" name="SELF - CARE"/>
            <p:cNvSpPr txBox="1"/>
            <p:nvPr/>
          </p:nvSpPr>
          <p:spPr>
            <a:xfrm>
              <a:off x="-1" y="58951"/>
              <a:ext cx="5175134" cy="9271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7" tIns="35717" rIns="35717" bIns="35717" numCol="1" anchor="ctr">
              <a:spAutoFit/>
            </a:bodyPr>
            <a:lstStyle>
              <a:lvl1pPr algn="ctr" defTabSz="410764">
                <a:defRPr b="1" sz="5600">
                  <a:solidFill>
                    <a:srgbClr val="00A2FF"/>
                  </a:solidFill>
                  <a:latin typeface="Helvetica Neue"/>
                  <a:ea typeface="Helvetica Neue"/>
                  <a:cs typeface="Helvetica Neue"/>
                  <a:sym typeface="Helvetica Neue"/>
                </a:defRPr>
              </a:lvl1pPr>
            </a:lstStyle>
            <a:p>
              <a:pPr/>
              <a:r>
                <a:t>SELF - CARE</a:t>
              </a:r>
            </a:p>
          </p:txBody>
        </p:sp>
      </p:grpSp>
      <p:sp>
        <p:nvSpPr>
          <p:cNvPr id="443" name="Rectangle"/>
          <p:cNvSpPr/>
          <p:nvPr/>
        </p:nvSpPr>
        <p:spPr>
          <a:xfrm>
            <a:off x="3962831" y="63369"/>
            <a:ext cx="595436" cy="512055"/>
          </a:xfrm>
          <a:prstGeom prst="rect">
            <a:avLst/>
          </a:prstGeom>
          <a:solidFill>
            <a:srgbClr val="FFFFFF"/>
          </a:solidFill>
          <a:ln w="12700">
            <a:miter lim="400000"/>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lide Number"/>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50" name="A family member approaches you and relates that lately he/she is having shortness of breath, pain in the arm, and recurring chest pains."/>
          <p:cNvGrpSpPr/>
          <p:nvPr/>
        </p:nvGrpSpPr>
        <p:grpSpPr>
          <a:xfrm>
            <a:off x="227144" y="199354"/>
            <a:ext cx="4825528" cy="5000151"/>
            <a:chOff x="0" y="0"/>
            <a:chExt cx="4825527" cy="5000150"/>
          </a:xfrm>
        </p:grpSpPr>
        <p:sp>
          <p:nvSpPr>
            <p:cNvPr id="448" name="Rounded Rectangle"/>
            <p:cNvSpPr/>
            <p:nvPr/>
          </p:nvSpPr>
          <p:spPr>
            <a:xfrm>
              <a:off x="0" y="0"/>
              <a:ext cx="4825528" cy="5000151"/>
            </a:xfrm>
            <a:prstGeom prst="roundRect">
              <a:avLst>
                <a:gd name="adj" fmla="val 3948"/>
              </a:avLst>
            </a:prstGeom>
            <a:solidFill>
              <a:srgbClr val="371A94"/>
            </a:solidFill>
            <a:ln w="76200"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ECB3E"/>
                  </a:solidFill>
                </a:defRPr>
              </a:pPr>
            </a:p>
          </p:txBody>
        </p:sp>
        <p:sp>
          <p:nvSpPr>
            <p:cNvPr id="449" name="A family member approaches you and relates that lately he/she is having shortness of breath, pain in the arm, and recurring chest pains."/>
            <p:cNvSpPr txBox="1"/>
            <p:nvPr/>
          </p:nvSpPr>
          <p:spPr>
            <a:xfrm>
              <a:off x="55799" y="219156"/>
              <a:ext cx="4713929" cy="4561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ECB3E"/>
                  </a:solidFill>
                </a:defRPr>
              </a:lvl1pPr>
            </a:lstStyle>
            <a:p>
              <a:pPr/>
              <a:r>
                <a:t>A family member approaches you and relates that lately he/she is having shortness of breath, pain in the arm, and recurring chest pains.</a:t>
              </a:r>
            </a:p>
          </p:txBody>
        </p:sp>
      </p:grpSp>
      <p:grpSp>
        <p:nvGrpSpPr>
          <p:cNvPr id="453" name="Behavioral Health SIZEUP"/>
          <p:cNvGrpSpPr/>
          <p:nvPr/>
        </p:nvGrpSpPr>
        <p:grpSpPr>
          <a:xfrm>
            <a:off x="363199" y="5304125"/>
            <a:ext cx="8383262" cy="1380649"/>
            <a:chOff x="0" y="0"/>
            <a:chExt cx="8383261" cy="1380647"/>
          </a:xfrm>
        </p:grpSpPr>
        <p:sp>
          <p:nvSpPr>
            <p:cNvPr id="451" name="Rounded Rectangle"/>
            <p:cNvSpPr/>
            <p:nvPr/>
          </p:nvSpPr>
          <p:spPr>
            <a:xfrm>
              <a:off x="0" y="0"/>
              <a:ext cx="8383262" cy="1380648"/>
            </a:xfrm>
            <a:prstGeom prst="roundRect">
              <a:avLst>
                <a:gd name="adj" fmla="val 18716"/>
              </a:avLst>
            </a:prstGeom>
            <a:solidFill>
              <a:schemeClr val="accent2"/>
            </a:solidFill>
            <a:ln w="38100"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pPr>
            </a:p>
          </p:txBody>
        </p:sp>
        <p:sp>
          <p:nvSpPr>
            <p:cNvPr id="452" name="Behavioral Health SIZEUP"/>
            <p:cNvSpPr txBox="1"/>
            <p:nvPr/>
          </p:nvSpPr>
          <p:spPr>
            <a:xfrm>
              <a:off x="75682" y="365204"/>
              <a:ext cx="8231897"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lvl1pPr>
            </a:lstStyle>
            <a:p>
              <a:pPr/>
              <a:r>
                <a:t>Behavioral Health SIZEUP</a:t>
              </a:r>
            </a:p>
          </p:txBody>
        </p:sp>
      </p:grpSp>
      <p:grpSp>
        <p:nvGrpSpPr>
          <p:cNvPr id="456" name="What would you say? What action would you take?"/>
          <p:cNvGrpSpPr/>
          <p:nvPr/>
        </p:nvGrpSpPr>
        <p:grpSpPr>
          <a:xfrm>
            <a:off x="5294017" y="1237929"/>
            <a:ext cx="3598374" cy="3233623"/>
            <a:chOff x="0" y="0"/>
            <a:chExt cx="3598372" cy="3233622"/>
          </a:xfrm>
        </p:grpSpPr>
        <p:sp>
          <p:nvSpPr>
            <p:cNvPr id="454" name="Rounded Rectangle"/>
            <p:cNvSpPr/>
            <p:nvPr/>
          </p:nvSpPr>
          <p:spPr>
            <a:xfrm>
              <a:off x="0" y="0"/>
              <a:ext cx="3598373" cy="3233623"/>
            </a:xfrm>
            <a:prstGeom prst="roundRect">
              <a:avLst>
                <a:gd name="adj" fmla="val 5891"/>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solidFill>
                    <a:srgbClr val="371A94"/>
                  </a:solidFill>
                </a:defRPr>
              </a:pPr>
            </a:p>
          </p:txBody>
        </p:sp>
        <p:sp>
          <p:nvSpPr>
            <p:cNvPr id="455" name="What would you say? What action would you take?"/>
            <p:cNvSpPr txBox="1"/>
            <p:nvPr/>
          </p:nvSpPr>
          <p:spPr>
            <a:xfrm>
              <a:off x="55792" y="453492"/>
              <a:ext cx="3486789" cy="2326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371A94"/>
                  </a:solidFill>
                </a:defRPr>
              </a:lvl1pPr>
            </a:lstStyle>
            <a:p>
              <a:pPr/>
              <a:r>
                <a:t>What would you say? What action would you take?</a:t>
              </a:r>
            </a:p>
          </p:txBody>
        </p:sp>
      </p:grpSp>
      <p:sp>
        <p:nvSpPr>
          <p:cNvPr id="457" name="Slide Number Placeholder 6"/>
          <p:cNvSpPr txBox="1"/>
          <p:nvPr/>
        </p:nvSpPr>
        <p:spPr>
          <a:xfrm>
            <a:off x="8376907" y="6404295"/>
            <a:ext cx="309894"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r">
              <a:defRPr sz="1200">
                <a:solidFill>
                  <a:srgbClr val="888888"/>
                </a:solidFill>
              </a:defRPr>
            </a:lvl1pPr>
          </a:lstStyle>
          <a:p>
            <a:pPr/>
            <a:r>
              <a:t>23 </a:t>
            </a:r>
          </a:p>
        </p:txBody>
      </p:sp>
      <p:sp>
        <p:nvSpPr>
          <p:cNvPr id="458" name="Text"/>
          <p:cNvSpPr txBox="1"/>
          <p:nvPr/>
        </p:nvSpPr>
        <p:spPr>
          <a:xfrm>
            <a:off x="8376907" y="6404295"/>
            <a:ext cx="309894"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r">
              <a:defRPr sz="1200">
                <a:solidFill>
                  <a:srgbClr val="888888"/>
                </a:solidFill>
              </a:defRPr>
            </a:lvl1pPr>
          </a:lstStyle>
          <a:p>
            <a:pPr/>
            <a:r>
              <a:t>23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3" grpId="1" fill="hold">
                                  <p:stCondLst>
                                    <p:cond delay="0"/>
                                  </p:stCondLst>
                                  <p:iterate type="el" backwards="0">
                                    <p:tmAbs val="0"/>
                                  </p:iterate>
                                  <p:childTnLst>
                                    <p:set>
                                      <p:cBhvr>
                                        <p:cTn id="6" fill="hold"/>
                                        <p:tgtEl>
                                          <p:spTgt spid="453"/>
                                        </p:tgtEl>
                                        <p:attrNameLst>
                                          <p:attrName>style.visibility</p:attrName>
                                        </p:attrNameLst>
                                      </p:cBhvr>
                                      <p:to>
                                        <p:strVal val="visible"/>
                                      </p:to>
                                    </p:set>
                                    <p:animEffect filter="blinds(vertical)" transition="in">
                                      <p:cBhvr>
                                        <p:cTn id="7" dur="1000"/>
                                        <p:tgtEl>
                                          <p:spTgt spid="4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450"/>
                                        </p:tgtEl>
                                        <p:attrNameLst>
                                          <p:attrName>style.visibility</p:attrName>
                                        </p:attrNameLst>
                                      </p:cBhvr>
                                      <p:to>
                                        <p:strVal val="visible"/>
                                      </p:to>
                                    </p:set>
                                    <p:anim calcmode="lin" valueType="num">
                                      <p:cBhvr>
                                        <p:cTn id="12" dur="1000" fill="hold"/>
                                        <p:tgtEl>
                                          <p:spTgt spid="450"/>
                                        </p:tgtEl>
                                        <p:attrNameLst>
                                          <p:attrName>ppt_w</p:attrName>
                                        </p:attrNameLst>
                                      </p:cBhvr>
                                      <p:tavLst>
                                        <p:tav tm="0">
                                          <p:val>
                                            <p:fltVal val="0"/>
                                          </p:val>
                                        </p:tav>
                                        <p:tav tm="100000">
                                          <p:val>
                                            <p:strVal val="#ppt_w"/>
                                          </p:val>
                                        </p:tav>
                                      </p:tavLst>
                                    </p:anim>
                                    <p:anim calcmode="lin" valueType="num">
                                      <p:cBhvr>
                                        <p:cTn id="13" dur="1000" fill="hold"/>
                                        <p:tgtEl>
                                          <p:spTgt spid="45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5" presetID="3" grpId="3" fill="hold">
                                  <p:stCondLst>
                                    <p:cond delay="5500"/>
                                  </p:stCondLst>
                                  <p:iterate type="el" backwards="0">
                                    <p:tmAbs val="0"/>
                                  </p:iterate>
                                  <p:childTnLst>
                                    <p:set>
                                      <p:cBhvr>
                                        <p:cTn id="16" fill="hold"/>
                                        <p:tgtEl>
                                          <p:spTgt spid="456"/>
                                        </p:tgtEl>
                                        <p:attrNameLst>
                                          <p:attrName>style.visibility</p:attrName>
                                        </p:attrNameLst>
                                      </p:cBhvr>
                                      <p:to>
                                        <p:strVal val="visible"/>
                                      </p:to>
                                    </p:set>
                                    <p:animEffect filter="blinds(vertical)" transition="in">
                                      <p:cBhvr>
                                        <p:cTn id="17" dur="10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6" grpId="3"/>
      <p:bldP build="whole" bldLvl="1" animBg="1" rev="0" advAuto="0" spid="453" grpId="1"/>
      <p:bldP build="whole" bldLvl="1" animBg="1" rev="0" advAuto="0" spid="450"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lide Number"/>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63" name="A firefighter approaches you and states “I haven’t been sleeping well after that response the other day.”…"/>
          <p:cNvGrpSpPr/>
          <p:nvPr/>
        </p:nvGrpSpPr>
        <p:grpSpPr>
          <a:xfrm>
            <a:off x="181298" y="191714"/>
            <a:ext cx="5841743" cy="5000150"/>
            <a:chOff x="0" y="0"/>
            <a:chExt cx="5841741" cy="5000149"/>
          </a:xfrm>
        </p:grpSpPr>
        <p:sp>
          <p:nvSpPr>
            <p:cNvPr id="461" name="Rounded Rectangle"/>
            <p:cNvSpPr/>
            <p:nvPr/>
          </p:nvSpPr>
          <p:spPr>
            <a:xfrm>
              <a:off x="0" y="0"/>
              <a:ext cx="5841742" cy="5000150"/>
            </a:xfrm>
            <a:prstGeom prst="roundRect">
              <a:avLst>
                <a:gd name="adj" fmla="val 3810"/>
              </a:avLst>
            </a:prstGeom>
            <a:solidFill>
              <a:srgbClr val="FFAB01"/>
            </a:solidFill>
            <a:ln w="76200"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defTabSz="406908">
                <a:defRPr b="1" sz="3800">
                  <a:solidFill>
                    <a:srgbClr val="0061FE"/>
                  </a:solidFill>
                </a:defRPr>
              </a:pPr>
            </a:p>
          </p:txBody>
        </p:sp>
        <p:sp>
          <p:nvSpPr>
            <p:cNvPr id="462" name="A firefighter approaches you and states “I haven’t been sleeping well after that response the other day.”…"/>
            <p:cNvSpPr txBox="1"/>
            <p:nvPr/>
          </p:nvSpPr>
          <p:spPr>
            <a:xfrm>
              <a:off x="55796" y="219155"/>
              <a:ext cx="5730149" cy="4561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defTabSz="406908">
                <a:defRPr b="1" sz="3800">
                  <a:solidFill>
                    <a:srgbClr val="0061FE"/>
                  </a:solidFill>
                </a:defRPr>
              </a:pPr>
              <a:r>
                <a:t>A firefighter approaches you and states “I haven’t been sleeping well after that response the other day.”</a:t>
              </a:r>
            </a:p>
            <a:p>
              <a:pPr defTabSz="406908">
                <a:defRPr b="1" sz="3800">
                  <a:solidFill>
                    <a:srgbClr val="0061FE"/>
                  </a:solidFill>
                </a:defRPr>
              </a:pPr>
              <a:r>
                <a:t>He is usually very engaged but now is withdrawn.</a:t>
              </a:r>
            </a:p>
          </p:txBody>
        </p:sp>
      </p:grpSp>
      <p:grpSp>
        <p:nvGrpSpPr>
          <p:cNvPr id="466" name="Behavioral Health SIZEUP"/>
          <p:cNvGrpSpPr/>
          <p:nvPr/>
        </p:nvGrpSpPr>
        <p:grpSpPr>
          <a:xfrm>
            <a:off x="363199" y="5304125"/>
            <a:ext cx="8383262" cy="1380649"/>
            <a:chOff x="0" y="0"/>
            <a:chExt cx="8383261" cy="1380647"/>
          </a:xfrm>
        </p:grpSpPr>
        <p:sp>
          <p:nvSpPr>
            <p:cNvPr id="464" name="Rounded Rectangle"/>
            <p:cNvSpPr/>
            <p:nvPr/>
          </p:nvSpPr>
          <p:spPr>
            <a:xfrm>
              <a:off x="0" y="0"/>
              <a:ext cx="8383262" cy="1380648"/>
            </a:xfrm>
            <a:prstGeom prst="roundRect">
              <a:avLst>
                <a:gd name="adj" fmla="val 18716"/>
              </a:avLst>
            </a:prstGeom>
            <a:solidFill>
              <a:schemeClr val="accent2"/>
            </a:solidFill>
            <a:ln w="38100"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pPr>
            </a:p>
          </p:txBody>
        </p:sp>
        <p:sp>
          <p:nvSpPr>
            <p:cNvPr id="465" name="Behavioral Health SIZEUP"/>
            <p:cNvSpPr txBox="1"/>
            <p:nvPr/>
          </p:nvSpPr>
          <p:spPr>
            <a:xfrm>
              <a:off x="75682" y="365204"/>
              <a:ext cx="8231897"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lvl1pPr>
            </a:lstStyle>
            <a:p>
              <a:pPr/>
              <a:r>
                <a:t>Behavioral Health SIZEUP</a:t>
              </a:r>
            </a:p>
          </p:txBody>
        </p:sp>
      </p:grpSp>
      <p:grpSp>
        <p:nvGrpSpPr>
          <p:cNvPr id="469" name="What would you say? What action would you take?"/>
          <p:cNvGrpSpPr/>
          <p:nvPr/>
        </p:nvGrpSpPr>
        <p:grpSpPr>
          <a:xfrm>
            <a:off x="6103932" y="580830"/>
            <a:ext cx="2757896" cy="3860159"/>
            <a:chOff x="0" y="0"/>
            <a:chExt cx="2757895" cy="3860158"/>
          </a:xfrm>
        </p:grpSpPr>
        <p:sp>
          <p:nvSpPr>
            <p:cNvPr id="467" name="Rounded Rectangle"/>
            <p:cNvSpPr/>
            <p:nvPr/>
          </p:nvSpPr>
          <p:spPr>
            <a:xfrm>
              <a:off x="0" y="0"/>
              <a:ext cx="2757896" cy="3860159"/>
            </a:xfrm>
            <a:prstGeom prst="roundRect">
              <a:avLst>
                <a:gd name="adj" fmla="val 6907"/>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solidFill>
                    <a:srgbClr val="371A94"/>
                  </a:solidFill>
                </a:defRPr>
              </a:pPr>
            </a:p>
          </p:txBody>
        </p:sp>
        <p:sp>
          <p:nvSpPr>
            <p:cNvPr id="468" name="What would you say? What action would you take?"/>
            <p:cNvSpPr txBox="1"/>
            <p:nvPr/>
          </p:nvSpPr>
          <p:spPr>
            <a:xfrm>
              <a:off x="55792" y="207960"/>
              <a:ext cx="2646311" cy="3444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371A94"/>
                  </a:solidFill>
                </a:defRPr>
              </a:lvl1pPr>
            </a:lstStyle>
            <a:p>
              <a:pPr/>
              <a:r>
                <a:t>What would you say? What action would you take?</a:t>
              </a:r>
            </a:p>
          </p:txBody>
        </p:sp>
      </p:grpSp>
      <p:sp>
        <p:nvSpPr>
          <p:cNvPr id="470" name="Slide Number Placeholder 6"/>
          <p:cNvSpPr txBox="1"/>
          <p:nvPr/>
        </p:nvSpPr>
        <p:spPr>
          <a:xfrm>
            <a:off x="8376907" y="6404295"/>
            <a:ext cx="309894"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r">
              <a:defRPr sz="1200">
                <a:solidFill>
                  <a:srgbClr val="888888"/>
                </a:solidFill>
              </a:defRPr>
            </a:lvl1pPr>
          </a:lstStyle>
          <a:p>
            <a:pPr/>
            <a:r>
              <a:t>24 </a:t>
            </a:r>
          </a:p>
        </p:txBody>
      </p:sp>
      <p:sp>
        <p:nvSpPr>
          <p:cNvPr id="471" name="Text"/>
          <p:cNvSpPr txBox="1"/>
          <p:nvPr/>
        </p:nvSpPr>
        <p:spPr>
          <a:xfrm>
            <a:off x="8376907" y="6404295"/>
            <a:ext cx="309894"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r">
              <a:defRPr sz="1200">
                <a:solidFill>
                  <a:srgbClr val="888888"/>
                </a:solidFill>
              </a:defRPr>
            </a:lvl1pPr>
          </a:lstStyle>
          <a:p>
            <a:pPr/>
            <a:r>
              <a:t>24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3" grpId="1" fill="hold">
                                  <p:stCondLst>
                                    <p:cond delay="0"/>
                                  </p:stCondLst>
                                  <p:iterate type="el" backwards="0">
                                    <p:tmAbs val="0"/>
                                  </p:iterate>
                                  <p:childTnLst>
                                    <p:set>
                                      <p:cBhvr>
                                        <p:cTn id="6" fill="hold"/>
                                        <p:tgtEl>
                                          <p:spTgt spid="466"/>
                                        </p:tgtEl>
                                        <p:attrNameLst>
                                          <p:attrName>style.visibility</p:attrName>
                                        </p:attrNameLst>
                                      </p:cBhvr>
                                      <p:to>
                                        <p:strVal val="visible"/>
                                      </p:to>
                                    </p:set>
                                    <p:animEffect filter="blinds(vertical)" transition="in">
                                      <p:cBhvr>
                                        <p:cTn id="7" dur="1000"/>
                                        <p:tgtEl>
                                          <p:spTgt spid="4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463"/>
                                        </p:tgtEl>
                                        <p:attrNameLst>
                                          <p:attrName>style.visibility</p:attrName>
                                        </p:attrNameLst>
                                      </p:cBhvr>
                                      <p:to>
                                        <p:strVal val="visible"/>
                                      </p:to>
                                    </p:set>
                                    <p:anim calcmode="lin" valueType="num">
                                      <p:cBhvr>
                                        <p:cTn id="12" dur="1000" fill="hold"/>
                                        <p:tgtEl>
                                          <p:spTgt spid="463"/>
                                        </p:tgtEl>
                                        <p:attrNameLst>
                                          <p:attrName>ppt_w</p:attrName>
                                        </p:attrNameLst>
                                      </p:cBhvr>
                                      <p:tavLst>
                                        <p:tav tm="0">
                                          <p:val>
                                            <p:fltVal val="0"/>
                                          </p:val>
                                        </p:tav>
                                        <p:tav tm="100000">
                                          <p:val>
                                            <p:strVal val="#ppt_w"/>
                                          </p:val>
                                        </p:tav>
                                      </p:tavLst>
                                    </p:anim>
                                    <p:anim calcmode="lin" valueType="num">
                                      <p:cBhvr>
                                        <p:cTn id="13" dur="1000" fill="hold"/>
                                        <p:tgtEl>
                                          <p:spTgt spid="46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5" presetID="3" grpId="3" fill="hold">
                                  <p:stCondLst>
                                    <p:cond delay="5500"/>
                                  </p:stCondLst>
                                  <p:iterate type="el" backwards="0">
                                    <p:tmAbs val="0"/>
                                  </p:iterate>
                                  <p:childTnLst>
                                    <p:set>
                                      <p:cBhvr>
                                        <p:cTn id="16" fill="hold"/>
                                        <p:tgtEl>
                                          <p:spTgt spid="469"/>
                                        </p:tgtEl>
                                        <p:attrNameLst>
                                          <p:attrName>style.visibility</p:attrName>
                                        </p:attrNameLst>
                                      </p:cBhvr>
                                      <p:to>
                                        <p:strVal val="visible"/>
                                      </p:to>
                                    </p:set>
                                    <p:animEffect filter="blinds(vertical)" transition="in">
                                      <p:cBhvr>
                                        <p:cTn id="17" dur="1000"/>
                                        <p:tgtEl>
                                          <p:spTgt spid="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9" grpId="3"/>
      <p:bldP build="whole" bldLvl="1" animBg="1" rev="0" advAuto="0" spid="466" grpId="1"/>
      <p:bldP build="whole" bldLvl="1" animBg="1" rev="0" advAuto="0" spid="463"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WHAT BRINGS “JOY” TO YOUR LIFE?"/>
          <p:cNvSpPr txBox="1"/>
          <p:nvPr>
            <p:ph type="ctrTitle"/>
          </p:nvPr>
        </p:nvSpPr>
        <p:spPr>
          <a:xfrm>
            <a:off x="685800" y="1090621"/>
            <a:ext cx="7772400" cy="4839582"/>
          </a:xfrm>
          <a:prstGeom prst="rect">
            <a:avLst/>
          </a:prstGeom>
        </p:spPr>
        <p:txBody>
          <a:bodyPr/>
          <a:lstStyle>
            <a:lvl1pPr defTabSz="758951">
              <a:defRPr b="1" sz="9545"/>
            </a:lvl1pPr>
          </a:lstStyle>
          <a:p>
            <a:pPr/>
            <a:r>
              <a:t>WHAT BRINGS “JOY” TO YOUR LIFE?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It’s About The Darkness”"/>
          <p:cNvSpPr txBox="1"/>
          <p:nvPr>
            <p:ph type="title"/>
          </p:nvPr>
        </p:nvSpPr>
        <p:spPr>
          <a:xfrm>
            <a:off x="571061" y="413270"/>
            <a:ext cx="3816551" cy="6031460"/>
          </a:xfrm>
          <a:prstGeom prst="rect">
            <a:avLst/>
          </a:prstGeom>
        </p:spPr>
        <p:txBody>
          <a:bodyPr/>
          <a:lstStyle/>
          <a:p>
            <a:pPr/>
            <a:r>
              <a:t>“It’s About The Darkness”</a:t>
            </a:r>
          </a:p>
        </p:txBody>
      </p:sp>
      <p:pic>
        <p:nvPicPr>
          <p:cNvPr id="478" name="gposzgpSSpaC3i3f5Iuw+g_thumb_55e9.jpg" descr="gposzgpSSpaC3i3f5Iuw+g_thumb_55e9.jpg"/>
          <p:cNvPicPr>
            <a:picLocks noChangeAspect="1"/>
          </p:cNvPicPr>
          <p:nvPr/>
        </p:nvPicPr>
        <p:blipFill>
          <a:blip r:embed="rId3">
            <a:extLst/>
          </a:blip>
          <a:srcRect l="6972" t="10280" r="15098" b="6598"/>
          <a:stretch>
            <a:fillRect/>
          </a:stretch>
        </p:blipFill>
        <p:spPr>
          <a:xfrm>
            <a:off x="4842630" y="295780"/>
            <a:ext cx="3862413" cy="6179629"/>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95" name="Group"/>
          <p:cNvGrpSpPr/>
          <p:nvPr/>
        </p:nvGrpSpPr>
        <p:grpSpPr>
          <a:xfrm>
            <a:off x="307086" y="198605"/>
            <a:ext cx="8547543" cy="6468101"/>
            <a:chOff x="0" y="0"/>
            <a:chExt cx="8547541" cy="6468100"/>
          </a:xfrm>
        </p:grpSpPr>
        <p:pic>
          <p:nvPicPr>
            <p:cNvPr id="483" name="Picture 3" descr="Picture 3"/>
            <p:cNvPicPr>
              <a:picLocks noChangeAspect="1"/>
            </p:cNvPicPr>
            <p:nvPr/>
          </p:nvPicPr>
          <p:blipFill>
            <a:blip r:embed="rId3">
              <a:extLst/>
            </a:blip>
            <a:stretch>
              <a:fillRect/>
            </a:stretch>
          </p:blipFill>
          <p:spPr>
            <a:xfrm>
              <a:off x="150112" y="6455398"/>
              <a:ext cx="8229604" cy="12702"/>
            </a:xfrm>
            <a:prstGeom prst="rect">
              <a:avLst/>
            </a:prstGeom>
            <a:ln w="12700" cap="flat">
              <a:noFill/>
              <a:miter lim="400000"/>
            </a:ln>
            <a:effectLst/>
          </p:spPr>
        </p:pic>
        <p:sp>
          <p:nvSpPr>
            <p:cNvPr id="484" name="Fire Department"/>
            <p:cNvSpPr/>
            <p:nvPr/>
          </p:nvSpPr>
          <p:spPr>
            <a:xfrm>
              <a:off x="3241637" y="2978183"/>
              <a:ext cx="1905003" cy="1905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8118" y="0"/>
                    <a:pt x="8040" y="1678"/>
                    <a:pt x="4951" y="1846"/>
                  </a:cubicBezTo>
                  <a:cubicBezTo>
                    <a:pt x="4307" y="1881"/>
                    <a:pt x="3982" y="2641"/>
                    <a:pt x="4396" y="3135"/>
                  </a:cubicBezTo>
                  <a:lnTo>
                    <a:pt x="6222" y="5314"/>
                  </a:lnTo>
                  <a:cubicBezTo>
                    <a:pt x="5893" y="5589"/>
                    <a:pt x="5589" y="5893"/>
                    <a:pt x="5314" y="6222"/>
                  </a:cubicBezTo>
                  <a:lnTo>
                    <a:pt x="3135" y="4396"/>
                  </a:lnTo>
                  <a:cubicBezTo>
                    <a:pt x="2641" y="3982"/>
                    <a:pt x="1881" y="4307"/>
                    <a:pt x="1846" y="4951"/>
                  </a:cubicBezTo>
                  <a:cubicBezTo>
                    <a:pt x="1678" y="8040"/>
                    <a:pt x="0" y="8118"/>
                    <a:pt x="0" y="10800"/>
                  </a:cubicBezTo>
                  <a:cubicBezTo>
                    <a:pt x="0" y="13482"/>
                    <a:pt x="1678" y="13560"/>
                    <a:pt x="1846" y="16649"/>
                  </a:cubicBezTo>
                  <a:cubicBezTo>
                    <a:pt x="1881" y="17293"/>
                    <a:pt x="2641" y="17618"/>
                    <a:pt x="3135" y="17204"/>
                  </a:cubicBezTo>
                  <a:lnTo>
                    <a:pt x="5314" y="15378"/>
                  </a:lnTo>
                  <a:cubicBezTo>
                    <a:pt x="5589" y="15707"/>
                    <a:pt x="5893" y="16011"/>
                    <a:pt x="6222" y="16286"/>
                  </a:cubicBezTo>
                  <a:lnTo>
                    <a:pt x="4396" y="18465"/>
                  </a:lnTo>
                  <a:cubicBezTo>
                    <a:pt x="3982" y="18959"/>
                    <a:pt x="4307" y="19719"/>
                    <a:pt x="4951" y="19754"/>
                  </a:cubicBezTo>
                  <a:cubicBezTo>
                    <a:pt x="8040" y="19922"/>
                    <a:pt x="8118" y="21600"/>
                    <a:pt x="10800" y="21600"/>
                  </a:cubicBezTo>
                  <a:cubicBezTo>
                    <a:pt x="13482" y="21600"/>
                    <a:pt x="13560" y="19922"/>
                    <a:pt x="16649" y="19754"/>
                  </a:cubicBezTo>
                  <a:cubicBezTo>
                    <a:pt x="17293" y="19719"/>
                    <a:pt x="17618" y="18959"/>
                    <a:pt x="17204" y="18465"/>
                  </a:cubicBezTo>
                  <a:lnTo>
                    <a:pt x="15378" y="16286"/>
                  </a:lnTo>
                  <a:cubicBezTo>
                    <a:pt x="15707" y="16011"/>
                    <a:pt x="16011" y="15707"/>
                    <a:pt x="16286" y="15378"/>
                  </a:cubicBezTo>
                  <a:lnTo>
                    <a:pt x="18465" y="17204"/>
                  </a:lnTo>
                  <a:cubicBezTo>
                    <a:pt x="18959" y="17618"/>
                    <a:pt x="19719" y="17293"/>
                    <a:pt x="19754" y="16649"/>
                  </a:cubicBezTo>
                  <a:cubicBezTo>
                    <a:pt x="19922" y="13560"/>
                    <a:pt x="21600" y="13482"/>
                    <a:pt x="21600" y="10800"/>
                  </a:cubicBezTo>
                  <a:cubicBezTo>
                    <a:pt x="21600" y="8118"/>
                    <a:pt x="19922" y="8040"/>
                    <a:pt x="19754" y="4951"/>
                  </a:cubicBezTo>
                  <a:cubicBezTo>
                    <a:pt x="19719" y="4307"/>
                    <a:pt x="18959" y="3982"/>
                    <a:pt x="18465" y="4396"/>
                  </a:cubicBezTo>
                  <a:lnTo>
                    <a:pt x="16286" y="6222"/>
                  </a:lnTo>
                  <a:cubicBezTo>
                    <a:pt x="16011" y="5893"/>
                    <a:pt x="15707" y="5589"/>
                    <a:pt x="15378" y="5314"/>
                  </a:cubicBezTo>
                  <a:lnTo>
                    <a:pt x="17204" y="3135"/>
                  </a:lnTo>
                  <a:cubicBezTo>
                    <a:pt x="17618" y="2641"/>
                    <a:pt x="17293" y="1881"/>
                    <a:pt x="16649" y="1846"/>
                  </a:cubicBezTo>
                  <a:cubicBezTo>
                    <a:pt x="13560" y="1678"/>
                    <a:pt x="13482" y="0"/>
                    <a:pt x="10800" y="0"/>
                  </a:cubicBezTo>
                  <a:close/>
                  <a:moveTo>
                    <a:pt x="10800" y="5545"/>
                  </a:moveTo>
                  <a:cubicBezTo>
                    <a:pt x="13702" y="5545"/>
                    <a:pt x="16055" y="7898"/>
                    <a:pt x="16055" y="10800"/>
                  </a:cubicBezTo>
                  <a:cubicBezTo>
                    <a:pt x="16055" y="13702"/>
                    <a:pt x="13702" y="16055"/>
                    <a:pt x="10800" y="16055"/>
                  </a:cubicBezTo>
                  <a:cubicBezTo>
                    <a:pt x="7898" y="16055"/>
                    <a:pt x="5545" y="13702"/>
                    <a:pt x="5545" y="10800"/>
                  </a:cubicBezTo>
                  <a:cubicBezTo>
                    <a:pt x="5545" y="7898"/>
                    <a:pt x="7898" y="5545"/>
                    <a:pt x="10800" y="5545"/>
                  </a:cubicBezTo>
                  <a:close/>
                </a:path>
              </a:pathLst>
            </a:custGeom>
            <a:solidFill>
              <a:srgbClr val="E22400"/>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defRPr>
                  <a:solidFill>
                    <a:srgbClr val="E22400"/>
                  </a:solidFill>
                </a:defRPr>
              </a:pPr>
            </a:p>
          </p:txBody>
        </p:sp>
        <p:sp>
          <p:nvSpPr>
            <p:cNvPr id="485" name="Ambulance"/>
            <p:cNvSpPr/>
            <p:nvPr/>
          </p:nvSpPr>
          <p:spPr>
            <a:xfrm>
              <a:off x="108309" y="5308674"/>
              <a:ext cx="2296432" cy="10439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7" y="0"/>
                  </a:moveTo>
                  <a:cubicBezTo>
                    <a:pt x="642" y="0"/>
                    <a:pt x="493" y="329"/>
                    <a:pt x="493" y="735"/>
                  </a:cubicBezTo>
                  <a:lnTo>
                    <a:pt x="493" y="17049"/>
                  </a:lnTo>
                  <a:lnTo>
                    <a:pt x="0" y="17049"/>
                  </a:lnTo>
                  <a:lnTo>
                    <a:pt x="0" y="18708"/>
                  </a:lnTo>
                  <a:lnTo>
                    <a:pt x="3616" y="18708"/>
                  </a:lnTo>
                  <a:lnTo>
                    <a:pt x="3616" y="18363"/>
                  </a:lnTo>
                  <a:cubicBezTo>
                    <a:pt x="3616" y="15988"/>
                    <a:pt x="4492" y="14061"/>
                    <a:pt x="5572" y="14061"/>
                  </a:cubicBezTo>
                  <a:cubicBezTo>
                    <a:pt x="6652" y="14061"/>
                    <a:pt x="7526" y="15988"/>
                    <a:pt x="7526" y="18363"/>
                  </a:cubicBezTo>
                  <a:lnTo>
                    <a:pt x="7526" y="18708"/>
                  </a:lnTo>
                  <a:lnTo>
                    <a:pt x="8351" y="18708"/>
                  </a:lnTo>
                  <a:lnTo>
                    <a:pt x="8351" y="4517"/>
                  </a:lnTo>
                  <a:cubicBezTo>
                    <a:pt x="8351" y="3874"/>
                    <a:pt x="8590" y="3348"/>
                    <a:pt x="8883" y="3348"/>
                  </a:cubicBezTo>
                  <a:lnTo>
                    <a:pt x="11244" y="3348"/>
                  </a:lnTo>
                  <a:cubicBezTo>
                    <a:pt x="11537" y="3348"/>
                    <a:pt x="11775" y="3874"/>
                    <a:pt x="11775" y="4517"/>
                  </a:cubicBezTo>
                  <a:lnTo>
                    <a:pt x="11775" y="18708"/>
                  </a:lnTo>
                  <a:lnTo>
                    <a:pt x="14053" y="18708"/>
                  </a:lnTo>
                  <a:lnTo>
                    <a:pt x="14053" y="735"/>
                  </a:lnTo>
                  <a:cubicBezTo>
                    <a:pt x="14053" y="328"/>
                    <a:pt x="13904" y="0"/>
                    <a:pt x="13719" y="0"/>
                  </a:cubicBezTo>
                  <a:lnTo>
                    <a:pt x="827" y="0"/>
                  </a:lnTo>
                  <a:close/>
                  <a:moveTo>
                    <a:pt x="1498" y="1440"/>
                  </a:moveTo>
                  <a:lnTo>
                    <a:pt x="2226" y="1440"/>
                  </a:lnTo>
                  <a:cubicBezTo>
                    <a:pt x="2329" y="1440"/>
                    <a:pt x="2413" y="1624"/>
                    <a:pt x="2413" y="1852"/>
                  </a:cubicBezTo>
                  <a:lnTo>
                    <a:pt x="2413" y="2758"/>
                  </a:lnTo>
                  <a:cubicBezTo>
                    <a:pt x="2413" y="2986"/>
                    <a:pt x="2329" y="3170"/>
                    <a:pt x="2226" y="3170"/>
                  </a:cubicBezTo>
                  <a:lnTo>
                    <a:pt x="1498" y="3170"/>
                  </a:lnTo>
                  <a:cubicBezTo>
                    <a:pt x="1395" y="3170"/>
                    <a:pt x="1311" y="2986"/>
                    <a:pt x="1311" y="2758"/>
                  </a:cubicBezTo>
                  <a:lnTo>
                    <a:pt x="1311" y="1852"/>
                  </a:lnTo>
                  <a:cubicBezTo>
                    <a:pt x="1311" y="1624"/>
                    <a:pt x="1395" y="1440"/>
                    <a:pt x="1498" y="1440"/>
                  </a:cubicBezTo>
                  <a:close/>
                  <a:moveTo>
                    <a:pt x="6958" y="1440"/>
                  </a:moveTo>
                  <a:lnTo>
                    <a:pt x="7685" y="1440"/>
                  </a:lnTo>
                  <a:cubicBezTo>
                    <a:pt x="7788" y="1440"/>
                    <a:pt x="7872" y="1624"/>
                    <a:pt x="7872" y="1852"/>
                  </a:cubicBezTo>
                  <a:lnTo>
                    <a:pt x="7872" y="2758"/>
                  </a:lnTo>
                  <a:cubicBezTo>
                    <a:pt x="7872" y="2986"/>
                    <a:pt x="7788" y="3170"/>
                    <a:pt x="7685" y="3170"/>
                  </a:cubicBezTo>
                  <a:lnTo>
                    <a:pt x="6958" y="3170"/>
                  </a:lnTo>
                  <a:cubicBezTo>
                    <a:pt x="6854" y="3170"/>
                    <a:pt x="6770" y="2986"/>
                    <a:pt x="6770" y="2758"/>
                  </a:cubicBezTo>
                  <a:lnTo>
                    <a:pt x="6770" y="1852"/>
                  </a:lnTo>
                  <a:cubicBezTo>
                    <a:pt x="6770" y="1624"/>
                    <a:pt x="6854" y="1440"/>
                    <a:pt x="6958" y="1440"/>
                  </a:cubicBezTo>
                  <a:close/>
                  <a:moveTo>
                    <a:pt x="12418" y="1440"/>
                  </a:moveTo>
                  <a:lnTo>
                    <a:pt x="13146" y="1440"/>
                  </a:lnTo>
                  <a:cubicBezTo>
                    <a:pt x="13249" y="1440"/>
                    <a:pt x="13333" y="1624"/>
                    <a:pt x="13333" y="1852"/>
                  </a:cubicBezTo>
                  <a:lnTo>
                    <a:pt x="13333" y="2758"/>
                  </a:lnTo>
                  <a:cubicBezTo>
                    <a:pt x="13333" y="2986"/>
                    <a:pt x="13249" y="3170"/>
                    <a:pt x="13146" y="3170"/>
                  </a:cubicBezTo>
                  <a:lnTo>
                    <a:pt x="12418" y="3170"/>
                  </a:lnTo>
                  <a:cubicBezTo>
                    <a:pt x="12315" y="3170"/>
                    <a:pt x="12231" y="2986"/>
                    <a:pt x="12231" y="2758"/>
                  </a:cubicBezTo>
                  <a:lnTo>
                    <a:pt x="12231" y="1852"/>
                  </a:lnTo>
                  <a:cubicBezTo>
                    <a:pt x="12231" y="1624"/>
                    <a:pt x="12315" y="1440"/>
                    <a:pt x="12418" y="1440"/>
                  </a:cubicBezTo>
                  <a:close/>
                  <a:moveTo>
                    <a:pt x="8883" y="4009"/>
                  </a:moveTo>
                  <a:cubicBezTo>
                    <a:pt x="8755" y="4009"/>
                    <a:pt x="8650" y="4237"/>
                    <a:pt x="8650" y="4517"/>
                  </a:cubicBezTo>
                  <a:lnTo>
                    <a:pt x="8650" y="18708"/>
                  </a:lnTo>
                  <a:lnTo>
                    <a:pt x="11477" y="18708"/>
                  </a:lnTo>
                  <a:lnTo>
                    <a:pt x="11477" y="4517"/>
                  </a:lnTo>
                  <a:cubicBezTo>
                    <a:pt x="11477" y="4237"/>
                    <a:pt x="11371" y="4009"/>
                    <a:pt x="11244" y="4009"/>
                  </a:cubicBezTo>
                  <a:lnTo>
                    <a:pt x="8883" y="4009"/>
                  </a:lnTo>
                  <a:close/>
                  <a:moveTo>
                    <a:pt x="4185" y="4250"/>
                  </a:moveTo>
                  <a:lnTo>
                    <a:pt x="4951" y="4250"/>
                  </a:lnTo>
                  <a:lnTo>
                    <a:pt x="4951" y="6028"/>
                  </a:lnTo>
                  <a:lnTo>
                    <a:pt x="5651" y="5141"/>
                  </a:lnTo>
                  <a:lnTo>
                    <a:pt x="6034" y="6600"/>
                  </a:lnTo>
                  <a:lnTo>
                    <a:pt x="5334" y="7487"/>
                  </a:lnTo>
                  <a:lnTo>
                    <a:pt x="6034" y="8374"/>
                  </a:lnTo>
                  <a:lnTo>
                    <a:pt x="5651" y="9837"/>
                  </a:lnTo>
                  <a:lnTo>
                    <a:pt x="4951" y="8946"/>
                  </a:lnTo>
                  <a:lnTo>
                    <a:pt x="4951" y="10724"/>
                  </a:lnTo>
                  <a:lnTo>
                    <a:pt x="4185" y="10724"/>
                  </a:lnTo>
                  <a:lnTo>
                    <a:pt x="4185" y="8946"/>
                  </a:lnTo>
                  <a:lnTo>
                    <a:pt x="3486" y="9837"/>
                  </a:lnTo>
                  <a:lnTo>
                    <a:pt x="3103" y="8374"/>
                  </a:lnTo>
                  <a:lnTo>
                    <a:pt x="3802" y="7487"/>
                  </a:lnTo>
                  <a:lnTo>
                    <a:pt x="3103" y="6600"/>
                  </a:lnTo>
                  <a:lnTo>
                    <a:pt x="3486" y="5141"/>
                  </a:lnTo>
                  <a:lnTo>
                    <a:pt x="4185" y="6028"/>
                  </a:lnTo>
                  <a:lnTo>
                    <a:pt x="4185" y="4250"/>
                  </a:lnTo>
                  <a:close/>
                  <a:moveTo>
                    <a:pt x="14546" y="5152"/>
                  </a:moveTo>
                  <a:cubicBezTo>
                    <a:pt x="14507" y="5152"/>
                    <a:pt x="14475" y="5225"/>
                    <a:pt x="14475" y="5312"/>
                  </a:cubicBezTo>
                  <a:lnTo>
                    <a:pt x="14475" y="18549"/>
                  </a:lnTo>
                  <a:cubicBezTo>
                    <a:pt x="14475" y="18636"/>
                    <a:pt x="14507" y="18708"/>
                    <a:pt x="14546" y="18708"/>
                  </a:cubicBezTo>
                  <a:lnTo>
                    <a:pt x="17209" y="18708"/>
                  </a:lnTo>
                  <a:cubicBezTo>
                    <a:pt x="17245" y="18708"/>
                    <a:pt x="17275" y="18652"/>
                    <a:pt x="17280" y="18575"/>
                  </a:cubicBezTo>
                  <a:cubicBezTo>
                    <a:pt x="17331" y="17837"/>
                    <a:pt x="17619" y="14302"/>
                    <a:pt x="18497" y="14302"/>
                  </a:cubicBezTo>
                  <a:cubicBezTo>
                    <a:pt x="19477" y="14302"/>
                    <a:pt x="19256" y="14302"/>
                    <a:pt x="19553" y="14302"/>
                  </a:cubicBezTo>
                  <a:cubicBezTo>
                    <a:pt x="19847" y="14302"/>
                    <a:pt x="20600" y="14434"/>
                    <a:pt x="20771" y="18022"/>
                  </a:cubicBezTo>
                  <a:cubicBezTo>
                    <a:pt x="20775" y="18104"/>
                    <a:pt x="20806" y="18170"/>
                    <a:pt x="20844" y="18166"/>
                  </a:cubicBezTo>
                  <a:cubicBezTo>
                    <a:pt x="21172" y="18133"/>
                    <a:pt x="21600" y="17845"/>
                    <a:pt x="21600" y="17053"/>
                  </a:cubicBezTo>
                  <a:lnTo>
                    <a:pt x="21600" y="15078"/>
                  </a:lnTo>
                  <a:cubicBezTo>
                    <a:pt x="21600" y="14587"/>
                    <a:pt x="21387" y="14185"/>
                    <a:pt x="21165" y="14143"/>
                  </a:cubicBezTo>
                  <a:cubicBezTo>
                    <a:pt x="21162" y="14569"/>
                    <a:pt x="21160" y="14915"/>
                    <a:pt x="21160" y="14915"/>
                  </a:cubicBezTo>
                  <a:cubicBezTo>
                    <a:pt x="21160" y="14915"/>
                    <a:pt x="20670" y="14482"/>
                    <a:pt x="20670" y="13894"/>
                  </a:cubicBezTo>
                  <a:cubicBezTo>
                    <a:pt x="20670" y="13306"/>
                    <a:pt x="20670" y="12543"/>
                    <a:pt x="20670" y="12543"/>
                  </a:cubicBezTo>
                  <a:lnTo>
                    <a:pt x="21102" y="12543"/>
                  </a:lnTo>
                  <a:cubicBezTo>
                    <a:pt x="21102" y="12517"/>
                    <a:pt x="21103" y="12497"/>
                    <a:pt x="21102" y="12491"/>
                  </a:cubicBezTo>
                  <a:cubicBezTo>
                    <a:pt x="21076" y="12124"/>
                    <a:pt x="20982" y="11120"/>
                    <a:pt x="20726" y="10932"/>
                  </a:cubicBezTo>
                  <a:cubicBezTo>
                    <a:pt x="20485" y="10755"/>
                    <a:pt x="19562" y="10148"/>
                    <a:pt x="18969" y="9874"/>
                  </a:cubicBezTo>
                  <a:cubicBezTo>
                    <a:pt x="18773" y="9783"/>
                    <a:pt x="18592" y="9570"/>
                    <a:pt x="18454" y="9250"/>
                  </a:cubicBezTo>
                  <a:lnTo>
                    <a:pt x="16846" y="6128"/>
                  </a:lnTo>
                  <a:cubicBezTo>
                    <a:pt x="16578" y="5506"/>
                    <a:pt x="16205" y="5152"/>
                    <a:pt x="15815" y="5152"/>
                  </a:cubicBezTo>
                  <a:lnTo>
                    <a:pt x="14546" y="5152"/>
                  </a:lnTo>
                  <a:close/>
                  <a:moveTo>
                    <a:pt x="9426" y="5973"/>
                  </a:moveTo>
                  <a:lnTo>
                    <a:pt x="9874" y="5973"/>
                  </a:lnTo>
                  <a:lnTo>
                    <a:pt x="9874" y="9814"/>
                  </a:lnTo>
                  <a:lnTo>
                    <a:pt x="9426" y="9814"/>
                  </a:lnTo>
                  <a:cubicBezTo>
                    <a:pt x="9258" y="9814"/>
                    <a:pt x="9121" y="9514"/>
                    <a:pt x="9121" y="9143"/>
                  </a:cubicBezTo>
                  <a:lnTo>
                    <a:pt x="9121" y="6644"/>
                  </a:lnTo>
                  <a:cubicBezTo>
                    <a:pt x="9121" y="6273"/>
                    <a:pt x="9258" y="5973"/>
                    <a:pt x="9426" y="5973"/>
                  </a:cubicBezTo>
                  <a:close/>
                  <a:moveTo>
                    <a:pt x="10252" y="5973"/>
                  </a:moveTo>
                  <a:lnTo>
                    <a:pt x="10700" y="5973"/>
                  </a:lnTo>
                  <a:cubicBezTo>
                    <a:pt x="10869" y="5973"/>
                    <a:pt x="11006" y="6273"/>
                    <a:pt x="11006" y="6644"/>
                  </a:cubicBezTo>
                  <a:lnTo>
                    <a:pt x="11006" y="9143"/>
                  </a:lnTo>
                  <a:cubicBezTo>
                    <a:pt x="11006" y="9514"/>
                    <a:pt x="10869" y="9814"/>
                    <a:pt x="10700" y="9814"/>
                  </a:cubicBezTo>
                  <a:lnTo>
                    <a:pt x="10252" y="9814"/>
                  </a:lnTo>
                  <a:lnTo>
                    <a:pt x="10252" y="5973"/>
                  </a:lnTo>
                  <a:close/>
                  <a:moveTo>
                    <a:pt x="15208" y="6396"/>
                  </a:moveTo>
                  <a:lnTo>
                    <a:pt x="15955" y="6396"/>
                  </a:lnTo>
                  <a:cubicBezTo>
                    <a:pt x="16152" y="6396"/>
                    <a:pt x="16340" y="6601"/>
                    <a:pt x="16473" y="6960"/>
                  </a:cubicBezTo>
                  <a:lnTo>
                    <a:pt x="17324" y="8593"/>
                  </a:lnTo>
                  <a:cubicBezTo>
                    <a:pt x="17359" y="8688"/>
                    <a:pt x="17378" y="8813"/>
                    <a:pt x="17378" y="8942"/>
                  </a:cubicBezTo>
                  <a:lnTo>
                    <a:pt x="17378" y="9952"/>
                  </a:lnTo>
                  <a:cubicBezTo>
                    <a:pt x="17378" y="10235"/>
                    <a:pt x="17286" y="10464"/>
                    <a:pt x="17172" y="10464"/>
                  </a:cubicBezTo>
                  <a:lnTo>
                    <a:pt x="15208" y="10464"/>
                  </a:lnTo>
                  <a:cubicBezTo>
                    <a:pt x="15094" y="10464"/>
                    <a:pt x="15002" y="10235"/>
                    <a:pt x="15002" y="9952"/>
                  </a:cubicBezTo>
                  <a:lnTo>
                    <a:pt x="15002" y="6908"/>
                  </a:lnTo>
                  <a:cubicBezTo>
                    <a:pt x="15002" y="6625"/>
                    <a:pt x="15094" y="6396"/>
                    <a:pt x="15208" y="6396"/>
                  </a:cubicBezTo>
                  <a:close/>
                  <a:moveTo>
                    <a:pt x="5547" y="15123"/>
                  </a:moveTo>
                  <a:cubicBezTo>
                    <a:pt x="4734" y="15123"/>
                    <a:pt x="4075" y="16575"/>
                    <a:pt x="4075" y="18363"/>
                  </a:cubicBezTo>
                  <a:cubicBezTo>
                    <a:pt x="4075" y="20151"/>
                    <a:pt x="4734" y="21600"/>
                    <a:pt x="5547" y="21600"/>
                  </a:cubicBezTo>
                  <a:cubicBezTo>
                    <a:pt x="6360" y="21600"/>
                    <a:pt x="7018" y="20151"/>
                    <a:pt x="7018" y="18363"/>
                  </a:cubicBezTo>
                  <a:cubicBezTo>
                    <a:pt x="7018" y="16575"/>
                    <a:pt x="6360" y="15123"/>
                    <a:pt x="5547" y="15123"/>
                  </a:cubicBezTo>
                  <a:close/>
                  <a:moveTo>
                    <a:pt x="19074" y="15123"/>
                  </a:moveTo>
                  <a:cubicBezTo>
                    <a:pt x="18261" y="15123"/>
                    <a:pt x="17602" y="16575"/>
                    <a:pt x="17602" y="18363"/>
                  </a:cubicBezTo>
                  <a:cubicBezTo>
                    <a:pt x="17602" y="20151"/>
                    <a:pt x="18261" y="21600"/>
                    <a:pt x="19074" y="21600"/>
                  </a:cubicBezTo>
                  <a:cubicBezTo>
                    <a:pt x="19887" y="21600"/>
                    <a:pt x="20547" y="20151"/>
                    <a:pt x="20547" y="18363"/>
                  </a:cubicBezTo>
                  <a:cubicBezTo>
                    <a:pt x="20547" y="16575"/>
                    <a:pt x="19887" y="15123"/>
                    <a:pt x="19074" y="15123"/>
                  </a:cubicBezTo>
                  <a:close/>
                  <a:moveTo>
                    <a:pt x="5547" y="16990"/>
                  </a:moveTo>
                  <a:cubicBezTo>
                    <a:pt x="5892" y="16990"/>
                    <a:pt x="6171" y="17605"/>
                    <a:pt x="6171" y="18363"/>
                  </a:cubicBezTo>
                  <a:cubicBezTo>
                    <a:pt x="6171" y="19122"/>
                    <a:pt x="5892" y="19737"/>
                    <a:pt x="5547" y="19737"/>
                  </a:cubicBezTo>
                  <a:cubicBezTo>
                    <a:pt x="5202" y="19737"/>
                    <a:pt x="4922" y="19122"/>
                    <a:pt x="4922" y="18363"/>
                  </a:cubicBezTo>
                  <a:cubicBezTo>
                    <a:pt x="4922" y="17605"/>
                    <a:pt x="5202" y="16990"/>
                    <a:pt x="5547" y="16990"/>
                  </a:cubicBezTo>
                  <a:close/>
                  <a:moveTo>
                    <a:pt x="19074" y="16990"/>
                  </a:moveTo>
                  <a:cubicBezTo>
                    <a:pt x="19419" y="16990"/>
                    <a:pt x="19698" y="17605"/>
                    <a:pt x="19698" y="18363"/>
                  </a:cubicBezTo>
                  <a:cubicBezTo>
                    <a:pt x="19698" y="19122"/>
                    <a:pt x="19419" y="19737"/>
                    <a:pt x="19074" y="19737"/>
                  </a:cubicBezTo>
                  <a:cubicBezTo>
                    <a:pt x="18729" y="19737"/>
                    <a:pt x="18449" y="19122"/>
                    <a:pt x="18449" y="18363"/>
                  </a:cubicBezTo>
                  <a:cubicBezTo>
                    <a:pt x="18449" y="17605"/>
                    <a:pt x="18729" y="16990"/>
                    <a:pt x="19074" y="16990"/>
                  </a:cubicBezTo>
                  <a:close/>
                </a:path>
              </a:pathLst>
            </a:custGeom>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sp>
          <p:nvSpPr>
            <p:cNvPr id="486" name="Ladder"/>
            <p:cNvSpPr/>
            <p:nvPr/>
          </p:nvSpPr>
          <p:spPr>
            <a:xfrm>
              <a:off x="7373956" y="2106377"/>
              <a:ext cx="801324" cy="30868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5" y="0"/>
                  </a:moveTo>
                  <a:cubicBezTo>
                    <a:pt x="501" y="0"/>
                    <a:pt x="0" y="130"/>
                    <a:pt x="0" y="292"/>
                  </a:cubicBezTo>
                  <a:lnTo>
                    <a:pt x="0" y="21308"/>
                  </a:lnTo>
                  <a:cubicBezTo>
                    <a:pt x="0" y="21470"/>
                    <a:pt x="501" y="21600"/>
                    <a:pt x="1125" y="21600"/>
                  </a:cubicBezTo>
                  <a:lnTo>
                    <a:pt x="2789" y="21600"/>
                  </a:lnTo>
                  <a:cubicBezTo>
                    <a:pt x="3414" y="21600"/>
                    <a:pt x="3914" y="21470"/>
                    <a:pt x="3914" y="21308"/>
                  </a:cubicBezTo>
                  <a:lnTo>
                    <a:pt x="3914" y="20049"/>
                  </a:lnTo>
                  <a:cubicBezTo>
                    <a:pt x="3914" y="19989"/>
                    <a:pt x="4102" y="19941"/>
                    <a:pt x="4330" y="19941"/>
                  </a:cubicBezTo>
                  <a:lnTo>
                    <a:pt x="17270" y="19941"/>
                  </a:lnTo>
                  <a:cubicBezTo>
                    <a:pt x="17498" y="19941"/>
                    <a:pt x="17686" y="19989"/>
                    <a:pt x="17686" y="20049"/>
                  </a:cubicBezTo>
                  <a:lnTo>
                    <a:pt x="17686" y="21308"/>
                  </a:lnTo>
                  <a:cubicBezTo>
                    <a:pt x="17686" y="21470"/>
                    <a:pt x="18186" y="21600"/>
                    <a:pt x="18811" y="21600"/>
                  </a:cubicBezTo>
                  <a:lnTo>
                    <a:pt x="20475" y="21600"/>
                  </a:lnTo>
                  <a:cubicBezTo>
                    <a:pt x="21099" y="21600"/>
                    <a:pt x="21600" y="21470"/>
                    <a:pt x="21600" y="21308"/>
                  </a:cubicBezTo>
                  <a:lnTo>
                    <a:pt x="21600" y="292"/>
                  </a:lnTo>
                  <a:cubicBezTo>
                    <a:pt x="21600" y="130"/>
                    <a:pt x="21099" y="0"/>
                    <a:pt x="20475" y="0"/>
                  </a:cubicBezTo>
                  <a:lnTo>
                    <a:pt x="18811" y="0"/>
                  </a:lnTo>
                  <a:cubicBezTo>
                    <a:pt x="18186" y="0"/>
                    <a:pt x="17686" y="130"/>
                    <a:pt x="17686" y="292"/>
                  </a:cubicBezTo>
                  <a:lnTo>
                    <a:pt x="17686" y="1604"/>
                  </a:lnTo>
                  <a:cubicBezTo>
                    <a:pt x="17686" y="1663"/>
                    <a:pt x="17498" y="1712"/>
                    <a:pt x="17270" y="1712"/>
                  </a:cubicBezTo>
                  <a:lnTo>
                    <a:pt x="4330" y="1712"/>
                  </a:lnTo>
                  <a:cubicBezTo>
                    <a:pt x="4102" y="1712"/>
                    <a:pt x="3914" y="1663"/>
                    <a:pt x="3914" y="1604"/>
                  </a:cubicBezTo>
                  <a:lnTo>
                    <a:pt x="3914" y="292"/>
                  </a:lnTo>
                  <a:cubicBezTo>
                    <a:pt x="3914" y="130"/>
                    <a:pt x="3414" y="0"/>
                    <a:pt x="2789" y="0"/>
                  </a:cubicBezTo>
                  <a:lnTo>
                    <a:pt x="1125" y="0"/>
                  </a:lnTo>
                  <a:close/>
                  <a:moveTo>
                    <a:pt x="4330" y="2225"/>
                  </a:moveTo>
                  <a:lnTo>
                    <a:pt x="17270" y="2225"/>
                  </a:lnTo>
                  <a:cubicBezTo>
                    <a:pt x="17498" y="2225"/>
                    <a:pt x="17686" y="2273"/>
                    <a:pt x="17686" y="2333"/>
                  </a:cubicBezTo>
                  <a:lnTo>
                    <a:pt x="17686" y="3825"/>
                  </a:lnTo>
                  <a:cubicBezTo>
                    <a:pt x="17686" y="3884"/>
                    <a:pt x="17498" y="3933"/>
                    <a:pt x="17270" y="3933"/>
                  </a:cubicBezTo>
                  <a:lnTo>
                    <a:pt x="4330" y="3933"/>
                  </a:lnTo>
                  <a:cubicBezTo>
                    <a:pt x="4102" y="3933"/>
                    <a:pt x="3914" y="3884"/>
                    <a:pt x="3914" y="3825"/>
                  </a:cubicBezTo>
                  <a:lnTo>
                    <a:pt x="3914" y="2333"/>
                  </a:lnTo>
                  <a:cubicBezTo>
                    <a:pt x="3914" y="2273"/>
                    <a:pt x="4102" y="2225"/>
                    <a:pt x="4330" y="2225"/>
                  </a:cubicBezTo>
                  <a:close/>
                  <a:moveTo>
                    <a:pt x="4330" y="4439"/>
                  </a:moveTo>
                  <a:lnTo>
                    <a:pt x="17270" y="4439"/>
                  </a:lnTo>
                  <a:cubicBezTo>
                    <a:pt x="17498" y="4439"/>
                    <a:pt x="17686" y="4488"/>
                    <a:pt x="17686" y="4547"/>
                  </a:cubicBezTo>
                  <a:lnTo>
                    <a:pt x="17686" y="6039"/>
                  </a:lnTo>
                  <a:cubicBezTo>
                    <a:pt x="17686" y="6099"/>
                    <a:pt x="17498" y="6147"/>
                    <a:pt x="17270" y="6147"/>
                  </a:cubicBezTo>
                  <a:lnTo>
                    <a:pt x="4330" y="6147"/>
                  </a:lnTo>
                  <a:cubicBezTo>
                    <a:pt x="4102" y="6147"/>
                    <a:pt x="3914" y="6099"/>
                    <a:pt x="3914" y="6039"/>
                  </a:cubicBezTo>
                  <a:lnTo>
                    <a:pt x="3914" y="4547"/>
                  </a:lnTo>
                  <a:cubicBezTo>
                    <a:pt x="3914" y="4488"/>
                    <a:pt x="4102" y="4439"/>
                    <a:pt x="4330" y="4439"/>
                  </a:cubicBezTo>
                  <a:close/>
                  <a:moveTo>
                    <a:pt x="4330" y="6654"/>
                  </a:moveTo>
                  <a:lnTo>
                    <a:pt x="17270" y="6654"/>
                  </a:lnTo>
                  <a:cubicBezTo>
                    <a:pt x="17498" y="6654"/>
                    <a:pt x="17686" y="6702"/>
                    <a:pt x="17686" y="6762"/>
                  </a:cubicBezTo>
                  <a:lnTo>
                    <a:pt x="17686" y="8254"/>
                  </a:lnTo>
                  <a:cubicBezTo>
                    <a:pt x="17686" y="8313"/>
                    <a:pt x="17498" y="8362"/>
                    <a:pt x="17270" y="8362"/>
                  </a:cubicBezTo>
                  <a:lnTo>
                    <a:pt x="4330" y="8362"/>
                  </a:lnTo>
                  <a:cubicBezTo>
                    <a:pt x="4102" y="8362"/>
                    <a:pt x="3914" y="8313"/>
                    <a:pt x="3914" y="8254"/>
                  </a:cubicBezTo>
                  <a:lnTo>
                    <a:pt x="3914" y="6762"/>
                  </a:lnTo>
                  <a:cubicBezTo>
                    <a:pt x="3914" y="6702"/>
                    <a:pt x="4102" y="6654"/>
                    <a:pt x="4330" y="6654"/>
                  </a:cubicBezTo>
                  <a:close/>
                  <a:moveTo>
                    <a:pt x="4330" y="8868"/>
                  </a:moveTo>
                  <a:lnTo>
                    <a:pt x="17270" y="8868"/>
                  </a:lnTo>
                  <a:cubicBezTo>
                    <a:pt x="17498" y="8868"/>
                    <a:pt x="17686" y="8917"/>
                    <a:pt x="17686" y="8976"/>
                  </a:cubicBezTo>
                  <a:lnTo>
                    <a:pt x="17686" y="10468"/>
                  </a:lnTo>
                  <a:cubicBezTo>
                    <a:pt x="17686" y="10528"/>
                    <a:pt x="17498" y="10576"/>
                    <a:pt x="17270" y="10576"/>
                  </a:cubicBezTo>
                  <a:lnTo>
                    <a:pt x="4330" y="10576"/>
                  </a:lnTo>
                  <a:cubicBezTo>
                    <a:pt x="4102" y="10576"/>
                    <a:pt x="3914" y="10528"/>
                    <a:pt x="3914" y="10468"/>
                  </a:cubicBezTo>
                  <a:lnTo>
                    <a:pt x="3914" y="8976"/>
                  </a:lnTo>
                  <a:cubicBezTo>
                    <a:pt x="3914" y="8917"/>
                    <a:pt x="4102" y="8868"/>
                    <a:pt x="4330" y="8868"/>
                  </a:cubicBezTo>
                  <a:close/>
                  <a:moveTo>
                    <a:pt x="4330" y="11083"/>
                  </a:moveTo>
                  <a:lnTo>
                    <a:pt x="17270" y="11083"/>
                  </a:lnTo>
                  <a:cubicBezTo>
                    <a:pt x="17498" y="11083"/>
                    <a:pt x="17686" y="11131"/>
                    <a:pt x="17686" y="11191"/>
                  </a:cubicBezTo>
                  <a:lnTo>
                    <a:pt x="17686" y="12683"/>
                  </a:lnTo>
                  <a:cubicBezTo>
                    <a:pt x="17686" y="12742"/>
                    <a:pt x="17498" y="12791"/>
                    <a:pt x="17270" y="12791"/>
                  </a:cubicBezTo>
                  <a:lnTo>
                    <a:pt x="4330" y="12791"/>
                  </a:lnTo>
                  <a:cubicBezTo>
                    <a:pt x="4102" y="12791"/>
                    <a:pt x="3914" y="12742"/>
                    <a:pt x="3914" y="12683"/>
                  </a:cubicBezTo>
                  <a:lnTo>
                    <a:pt x="3914" y="11191"/>
                  </a:lnTo>
                  <a:cubicBezTo>
                    <a:pt x="3914" y="11131"/>
                    <a:pt x="4102" y="11083"/>
                    <a:pt x="4330" y="11083"/>
                  </a:cubicBezTo>
                  <a:close/>
                  <a:moveTo>
                    <a:pt x="4330" y="13297"/>
                  </a:moveTo>
                  <a:lnTo>
                    <a:pt x="17270" y="13297"/>
                  </a:lnTo>
                  <a:cubicBezTo>
                    <a:pt x="17498" y="13297"/>
                    <a:pt x="17686" y="13346"/>
                    <a:pt x="17686" y="13405"/>
                  </a:cubicBezTo>
                  <a:lnTo>
                    <a:pt x="17686" y="14897"/>
                  </a:lnTo>
                  <a:cubicBezTo>
                    <a:pt x="17686" y="14957"/>
                    <a:pt x="17498" y="15005"/>
                    <a:pt x="17270" y="15005"/>
                  </a:cubicBezTo>
                  <a:lnTo>
                    <a:pt x="4330" y="15005"/>
                  </a:lnTo>
                  <a:cubicBezTo>
                    <a:pt x="4102" y="15005"/>
                    <a:pt x="3914" y="14957"/>
                    <a:pt x="3914" y="14897"/>
                  </a:cubicBezTo>
                  <a:lnTo>
                    <a:pt x="3914" y="13405"/>
                  </a:lnTo>
                  <a:cubicBezTo>
                    <a:pt x="3914" y="13346"/>
                    <a:pt x="4102" y="13297"/>
                    <a:pt x="4330" y="13297"/>
                  </a:cubicBezTo>
                  <a:close/>
                  <a:moveTo>
                    <a:pt x="4330" y="15512"/>
                  </a:moveTo>
                  <a:lnTo>
                    <a:pt x="17270" y="15512"/>
                  </a:lnTo>
                  <a:cubicBezTo>
                    <a:pt x="17498" y="15512"/>
                    <a:pt x="17686" y="15560"/>
                    <a:pt x="17686" y="15620"/>
                  </a:cubicBezTo>
                  <a:lnTo>
                    <a:pt x="17686" y="17112"/>
                  </a:lnTo>
                  <a:cubicBezTo>
                    <a:pt x="17686" y="17171"/>
                    <a:pt x="17498" y="17220"/>
                    <a:pt x="17270" y="17220"/>
                  </a:cubicBezTo>
                  <a:lnTo>
                    <a:pt x="4330" y="17220"/>
                  </a:lnTo>
                  <a:cubicBezTo>
                    <a:pt x="4102" y="17220"/>
                    <a:pt x="3914" y="17171"/>
                    <a:pt x="3914" y="17112"/>
                  </a:cubicBezTo>
                  <a:lnTo>
                    <a:pt x="3914" y="15620"/>
                  </a:lnTo>
                  <a:cubicBezTo>
                    <a:pt x="3914" y="15560"/>
                    <a:pt x="4102" y="15512"/>
                    <a:pt x="4330" y="15512"/>
                  </a:cubicBezTo>
                  <a:close/>
                  <a:moveTo>
                    <a:pt x="4330" y="17726"/>
                  </a:moveTo>
                  <a:lnTo>
                    <a:pt x="17270" y="17726"/>
                  </a:lnTo>
                  <a:cubicBezTo>
                    <a:pt x="17498" y="17726"/>
                    <a:pt x="17686" y="17775"/>
                    <a:pt x="17686" y="17834"/>
                  </a:cubicBezTo>
                  <a:lnTo>
                    <a:pt x="17686" y="19326"/>
                  </a:lnTo>
                  <a:cubicBezTo>
                    <a:pt x="17686" y="19386"/>
                    <a:pt x="17498" y="19434"/>
                    <a:pt x="17270" y="19434"/>
                  </a:cubicBezTo>
                  <a:lnTo>
                    <a:pt x="4330" y="19434"/>
                  </a:lnTo>
                  <a:cubicBezTo>
                    <a:pt x="4102" y="19434"/>
                    <a:pt x="3914" y="19386"/>
                    <a:pt x="3914" y="19326"/>
                  </a:cubicBezTo>
                  <a:lnTo>
                    <a:pt x="3914" y="17834"/>
                  </a:lnTo>
                  <a:cubicBezTo>
                    <a:pt x="3914" y="17775"/>
                    <a:pt x="4102" y="17726"/>
                    <a:pt x="4330" y="17726"/>
                  </a:cubicBezTo>
                  <a:close/>
                </a:path>
              </a:pathLst>
            </a:custGeom>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sp>
          <p:nvSpPr>
            <p:cNvPr id="487" name="Ladder"/>
            <p:cNvSpPr/>
            <p:nvPr/>
          </p:nvSpPr>
          <p:spPr>
            <a:xfrm>
              <a:off x="136797" y="2106377"/>
              <a:ext cx="801325" cy="30868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5" y="0"/>
                  </a:moveTo>
                  <a:cubicBezTo>
                    <a:pt x="501" y="0"/>
                    <a:pt x="0" y="130"/>
                    <a:pt x="0" y="292"/>
                  </a:cubicBezTo>
                  <a:lnTo>
                    <a:pt x="0" y="21308"/>
                  </a:lnTo>
                  <a:cubicBezTo>
                    <a:pt x="0" y="21470"/>
                    <a:pt x="501" y="21600"/>
                    <a:pt x="1125" y="21600"/>
                  </a:cubicBezTo>
                  <a:lnTo>
                    <a:pt x="2789" y="21600"/>
                  </a:lnTo>
                  <a:cubicBezTo>
                    <a:pt x="3414" y="21600"/>
                    <a:pt x="3914" y="21470"/>
                    <a:pt x="3914" y="21308"/>
                  </a:cubicBezTo>
                  <a:lnTo>
                    <a:pt x="3914" y="20049"/>
                  </a:lnTo>
                  <a:cubicBezTo>
                    <a:pt x="3914" y="19989"/>
                    <a:pt x="4102" y="19941"/>
                    <a:pt x="4330" y="19941"/>
                  </a:cubicBezTo>
                  <a:lnTo>
                    <a:pt x="17270" y="19941"/>
                  </a:lnTo>
                  <a:cubicBezTo>
                    <a:pt x="17498" y="19941"/>
                    <a:pt x="17686" y="19989"/>
                    <a:pt x="17686" y="20049"/>
                  </a:cubicBezTo>
                  <a:lnTo>
                    <a:pt x="17686" y="21308"/>
                  </a:lnTo>
                  <a:cubicBezTo>
                    <a:pt x="17686" y="21470"/>
                    <a:pt x="18186" y="21600"/>
                    <a:pt x="18811" y="21600"/>
                  </a:cubicBezTo>
                  <a:lnTo>
                    <a:pt x="20475" y="21600"/>
                  </a:lnTo>
                  <a:cubicBezTo>
                    <a:pt x="21099" y="21600"/>
                    <a:pt x="21600" y="21470"/>
                    <a:pt x="21600" y="21308"/>
                  </a:cubicBezTo>
                  <a:lnTo>
                    <a:pt x="21600" y="292"/>
                  </a:lnTo>
                  <a:cubicBezTo>
                    <a:pt x="21600" y="130"/>
                    <a:pt x="21099" y="0"/>
                    <a:pt x="20475" y="0"/>
                  </a:cubicBezTo>
                  <a:lnTo>
                    <a:pt x="18811" y="0"/>
                  </a:lnTo>
                  <a:cubicBezTo>
                    <a:pt x="18186" y="0"/>
                    <a:pt x="17686" y="130"/>
                    <a:pt x="17686" y="292"/>
                  </a:cubicBezTo>
                  <a:lnTo>
                    <a:pt x="17686" y="1604"/>
                  </a:lnTo>
                  <a:cubicBezTo>
                    <a:pt x="17686" y="1663"/>
                    <a:pt x="17498" y="1712"/>
                    <a:pt x="17270" y="1712"/>
                  </a:cubicBezTo>
                  <a:lnTo>
                    <a:pt x="4330" y="1712"/>
                  </a:lnTo>
                  <a:cubicBezTo>
                    <a:pt x="4102" y="1712"/>
                    <a:pt x="3914" y="1663"/>
                    <a:pt x="3914" y="1604"/>
                  </a:cubicBezTo>
                  <a:lnTo>
                    <a:pt x="3914" y="292"/>
                  </a:lnTo>
                  <a:cubicBezTo>
                    <a:pt x="3914" y="130"/>
                    <a:pt x="3414" y="0"/>
                    <a:pt x="2789" y="0"/>
                  </a:cubicBezTo>
                  <a:lnTo>
                    <a:pt x="1125" y="0"/>
                  </a:lnTo>
                  <a:close/>
                  <a:moveTo>
                    <a:pt x="4330" y="2225"/>
                  </a:moveTo>
                  <a:lnTo>
                    <a:pt x="17270" y="2225"/>
                  </a:lnTo>
                  <a:cubicBezTo>
                    <a:pt x="17498" y="2225"/>
                    <a:pt x="17686" y="2273"/>
                    <a:pt x="17686" y="2333"/>
                  </a:cubicBezTo>
                  <a:lnTo>
                    <a:pt x="17686" y="3825"/>
                  </a:lnTo>
                  <a:cubicBezTo>
                    <a:pt x="17686" y="3884"/>
                    <a:pt x="17498" y="3933"/>
                    <a:pt x="17270" y="3933"/>
                  </a:cubicBezTo>
                  <a:lnTo>
                    <a:pt x="4330" y="3933"/>
                  </a:lnTo>
                  <a:cubicBezTo>
                    <a:pt x="4102" y="3933"/>
                    <a:pt x="3914" y="3884"/>
                    <a:pt x="3914" y="3825"/>
                  </a:cubicBezTo>
                  <a:lnTo>
                    <a:pt x="3914" y="2333"/>
                  </a:lnTo>
                  <a:cubicBezTo>
                    <a:pt x="3914" y="2273"/>
                    <a:pt x="4102" y="2225"/>
                    <a:pt x="4330" y="2225"/>
                  </a:cubicBezTo>
                  <a:close/>
                  <a:moveTo>
                    <a:pt x="4330" y="4439"/>
                  </a:moveTo>
                  <a:lnTo>
                    <a:pt x="17270" y="4439"/>
                  </a:lnTo>
                  <a:cubicBezTo>
                    <a:pt x="17498" y="4439"/>
                    <a:pt x="17686" y="4488"/>
                    <a:pt x="17686" y="4547"/>
                  </a:cubicBezTo>
                  <a:lnTo>
                    <a:pt x="17686" y="6039"/>
                  </a:lnTo>
                  <a:cubicBezTo>
                    <a:pt x="17686" y="6099"/>
                    <a:pt x="17498" y="6147"/>
                    <a:pt x="17270" y="6147"/>
                  </a:cubicBezTo>
                  <a:lnTo>
                    <a:pt x="4330" y="6147"/>
                  </a:lnTo>
                  <a:cubicBezTo>
                    <a:pt x="4102" y="6147"/>
                    <a:pt x="3914" y="6099"/>
                    <a:pt x="3914" y="6039"/>
                  </a:cubicBezTo>
                  <a:lnTo>
                    <a:pt x="3914" y="4547"/>
                  </a:lnTo>
                  <a:cubicBezTo>
                    <a:pt x="3914" y="4488"/>
                    <a:pt x="4102" y="4439"/>
                    <a:pt x="4330" y="4439"/>
                  </a:cubicBezTo>
                  <a:close/>
                  <a:moveTo>
                    <a:pt x="4330" y="6654"/>
                  </a:moveTo>
                  <a:lnTo>
                    <a:pt x="17270" y="6654"/>
                  </a:lnTo>
                  <a:cubicBezTo>
                    <a:pt x="17498" y="6654"/>
                    <a:pt x="17686" y="6702"/>
                    <a:pt x="17686" y="6762"/>
                  </a:cubicBezTo>
                  <a:lnTo>
                    <a:pt x="17686" y="8254"/>
                  </a:lnTo>
                  <a:cubicBezTo>
                    <a:pt x="17686" y="8313"/>
                    <a:pt x="17498" y="8362"/>
                    <a:pt x="17270" y="8362"/>
                  </a:cubicBezTo>
                  <a:lnTo>
                    <a:pt x="4330" y="8362"/>
                  </a:lnTo>
                  <a:cubicBezTo>
                    <a:pt x="4102" y="8362"/>
                    <a:pt x="3914" y="8313"/>
                    <a:pt x="3914" y="8254"/>
                  </a:cubicBezTo>
                  <a:lnTo>
                    <a:pt x="3914" y="6762"/>
                  </a:lnTo>
                  <a:cubicBezTo>
                    <a:pt x="3914" y="6702"/>
                    <a:pt x="4102" y="6654"/>
                    <a:pt x="4330" y="6654"/>
                  </a:cubicBezTo>
                  <a:close/>
                  <a:moveTo>
                    <a:pt x="4330" y="8868"/>
                  </a:moveTo>
                  <a:lnTo>
                    <a:pt x="17270" y="8868"/>
                  </a:lnTo>
                  <a:cubicBezTo>
                    <a:pt x="17498" y="8868"/>
                    <a:pt x="17686" y="8917"/>
                    <a:pt x="17686" y="8976"/>
                  </a:cubicBezTo>
                  <a:lnTo>
                    <a:pt x="17686" y="10468"/>
                  </a:lnTo>
                  <a:cubicBezTo>
                    <a:pt x="17686" y="10528"/>
                    <a:pt x="17498" y="10576"/>
                    <a:pt x="17270" y="10576"/>
                  </a:cubicBezTo>
                  <a:lnTo>
                    <a:pt x="4330" y="10576"/>
                  </a:lnTo>
                  <a:cubicBezTo>
                    <a:pt x="4102" y="10576"/>
                    <a:pt x="3914" y="10528"/>
                    <a:pt x="3914" y="10468"/>
                  </a:cubicBezTo>
                  <a:lnTo>
                    <a:pt x="3914" y="8976"/>
                  </a:lnTo>
                  <a:cubicBezTo>
                    <a:pt x="3914" y="8917"/>
                    <a:pt x="4102" y="8868"/>
                    <a:pt x="4330" y="8868"/>
                  </a:cubicBezTo>
                  <a:close/>
                  <a:moveTo>
                    <a:pt x="4330" y="11083"/>
                  </a:moveTo>
                  <a:lnTo>
                    <a:pt x="17270" y="11083"/>
                  </a:lnTo>
                  <a:cubicBezTo>
                    <a:pt x="17498" y="11083"/>
                    <a:pt x="17686" y="11131"/>
                    <a:pt x="17686" y="11191"/>
                  </a:cubicBezTo>
                  <a:lnTo>
                    <a:pt x="17686" y="12683"/>
                  </a:lnTo>
                  <a:cubicBezTo>
                    <a:pt x="17686" y="12742"/>
                    <a:pt x="17498" y="12791"/>
                    <a:pt x="17270" y="12791"/>
                  </a:cubicBezTo>
                  <a:lnTo>
                    <a:pt x="4330" y="12791"/>
                  </a:lnTo>
                  <a:cubicBezTo>
                    <a:pt x="4102" y="12791"/>
                    <a:pt x="3914" y="12742"/>
                    <a:pt x="3914" y="12683"/>
                  </a:cubicBezTo>
                  <a:lnTo>
                    <a:pt x="3914" y="11191"/>
                  </a:lnTo>
                  <a:cubicBezTo>
                    <a:pt x="3914" y="11131"/>
                    <a:pt x="4102" y="11083"/>
                    <a:pt x="4330" y="11083"/>
                  </a:cubicBezTo>
                  <a:close/>
                  <a:moveTo>
                    <a:pt x="4330" y="13297"/>
                  </a:moveTo>
                  <a:lnTo>
                    <a:pt x="17270" y="13297"/>
                  </a:lnTo>
                  <a:cubicBezTo>
                    <a:pt x="17498" y="13297"/>
                    <a:pt x="17686" y="13346"/>
                    <a:pt x="17686" y="13405"/>
                  </a:cubicBezTo>
                  <a:lnTo>
                    <a:pt x="17686" y="14897"/>
                  </a:lnTo>
                  <a:cubicBezTo>
                    <a:pt x="17686" y="14957"/>
                    <a:pt x="17498" y="15005"/>
                    <a:pt x="17270" y="15005"/>
                  </a:cubicBezTo>
                  <a:lnTo>
                    <a:pt x="4330" y="15005"/>
                  </a:lnTo>
                  <a:cubicBezTo>
                    <a:pt x="4102" y="15005"/>
                    <a:pt x="3914" y="14957"/>
                    <a:pt x="3914" y="14897"/>
                  </a:cubicBezTo>
                  <a:lnTo>
                    <a:pt x="3914" y="13405"/>
                  </a:lnTo>
                  <a:cubicBezTo>
                    <a:pt x="3914" y="13346"/>
                    <a:pt x="4102" y="13297"/>
                    <a:pt x="4330" y="13297"/>
                  </a:cubicBezTo>
                  <a:close/>
                  <a:moveTo>
                    <a:pt x="4330" y="15512"/>
                  </a:moveTo>
                  <a:lnTo>
                    <a:pt x="17270" y="15512"/>
                  </a:lnTo>
                  <a:cubicBezTo>
                    <a:pt x="17498" y="15512"/>
                    <a:pt x="17686" y="15560"/>
                    <a:pt x="17686" y="15620"/>
                  </a:cubicBezTo>
                  <a:lnTo>
                    <a:pt x="17686" y="17112"/>
                  </a:lnTo>
                  <a:cubicBezTo>
                    <a:pt x="17686" y="17171"/>
                    <a:pt x="17498" y="17220"/>
                    <a:pt x="17270" y="17220"/>
                  </a:cubicBezTo>
                  <a:lnTo>
                    <a:pt x="4330" y="17220"/>
                  </a:lnTo>
                  <a:cubicBezTo>
                    <a:pt x="4102" y="17220"/>
                    <a:pt x="3914" y="17171"/>
                    <a:pt x="3914" y="17112"/>
                  </a:cubicBezTo>
                  <a:lnTo>
                    <a:pt x="3914" y="15620"/>
                  </a:lnTo>
                  <a:cubicBezTo>
                    <a:pt x="3914" y="15560"/>
                    <a:pt x="4102" y="15512"/>
                    <a:pt x="4330" y="15512"/>
                  </a:cubicBezTo>
                  <a:close/>
                  <a:moveTo>
                    <a:pt x="4330" y="17726"/>
                  </a:moveTo>
                  <a:lnTo>
                    <a:pt x="17270" y="17726"/>
                  </a:lnTo>
                  <a:cubicBezTo>
                    <a:pt x="17498" y="17726"/>
                    <a:pt x="17686" y="17775"/>
                    <a:pt x="17686" y="17834"/>
                  </a:cubicBezTo>
                  <a:lnTo>
                    <a:pt x="17686" y="19326"/>
                  </a:lnTo>
                  <a:cubicBezTo>
                    <a:pt x="17686" y="19386"/>
                    <a:pt x="17498" y="19434"/>
                    <a:pt x="17270" y="19434"/>
                  </a:cubicBezTo>
                  <a:lnTo>
                    <a:pt x="4330" y="19434"/>
                  </a:lnTo>
                  <a:cubicBezTo>
                    <a:pt x="4102" y="19434"/>
                    <a:pt x="3914" y="19386"/>
                    <a:pt x="3914" y="19326"/>
                  </a:cubicBezTo>
                  <a:lnTo>
                    <a:pt x="3914" y="17834"/>
                  </a:lnTo>
                  <a:cubicBezTo>
                    <a:pt x="3914" y="17775"/>
                    <a:pt x="4102" y="17726"/>
                    <a:pt x="4330" y="17726"/>
                  </a:cubicBezTo>
                  <a:close/>
                </a:path>
              </a:pathLst>
            </a:custGeom>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sp>
          <p:nvSpPr>
            <p:cNvPr id="488" name="Ambulance"/>
            <p:cNvSpPr/>
            <p:nvPr/>
          </p:nvSpPr>
          <p:spPr>
            <a:xfrm>
              <a:off x="6251110" y="5308674"/>
              <a:ext cx="2296432" cy="10439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7" y="0"/>
                  </a:moveTo>
                  <a:cubicBezTo>
                    <a:pt x="642" y="0"/>
                    <a:pt x="493" y="329"/>
                    <a:pt x="493" y="735"/>
                  </a:cubicBezTo>
                  <a:lnTo>
                    <a:pt x="493" y="17049"/>
                  </a:lnTo>
                  <a:lnTo>
                    <a:pt x="0" y="17049"/>
                  </a:lnTo>
                  <a:lnTo>
                    <a:pt x="0" y="18708"/>
                  </a:lnTo>
                  <a:lnTo>
                    <a:pt x="3616" y="18708"/>
                  </a:lnTo>
                  <a:lnTo>
                    <a:pt x="3616" y="18363"/>
                  </a:lnTo>
                  <a:cubicBezTo>
                    <a:pt x="3616" y="15988"/>
                    <a:pt x="4492" y="14061"/>
                    <a:pt x="5572" y="14061"/>
                  </a:cubicBezTo>
                  <a:cubicBezTo>
                    <a:pt x="6652" y="14061"/>
                    <a:pt x="7526" y="15988"/>
                    <a:pt x="7526" y="18363"/>
                  </a:cubicBezTo>
                  <a:lnTo>
                    <a:pt x="7526" y="18708"/>
                  </a:lnTo>
                  <a:lnTo>
                    <a:pt x="8351" y="18708"/>
                  </a:lnTo>
                  <a:lnTo>
                    <a:pt x="8351" y="4517"/>
                  </a:lnTo>
                  <a:cubicBezTo>
                    <a:pt x="8351" y="3874"/>
                    <a:pt x="8590" y="3348"/>
                    <a:pt x="8883" y="3348"/>
                  </a:cubicBezTo>
                  <a:lnTo>
                    <a:pt x="11244" y="3348"/>
                  </a:lnTo>
                  <a:cubicBezTo>
                    <a:pt x="11537" y="3348"/>
                    <a:pt x="11775" y="3874"/>
                    <a:pt x="11775" y="4517"/>
                  </a:cubicBezTo>
                  <a:lnTo>
                    <a:pt x="11775" y="18708"/>
                  </a:lnTo>
                  <a:lnTo>
                    <a:pt x="14053" y="18708"/>
                  </a:lnTo>
                  <a:lnTo>
                    <a:pt x="14053" y="735"/>
                  </a:lnTo>
                  <a:cubicBezTo>
                    <a:pt x="14053" y="328"/>
                    <a:pt x="13904" y="0"/>
                    <a:pt x="13719" y="0"/>
                  </a:cubicBezTo>
                  <a:lnTo>
                    <a:pt x="827" y="0"/>
                  </a:lnTo>
                  <a:close/>
                  <a:moveTo>
                    <a:pt x="1498" y="1440"/>
                  </a:moveTo>
                  <a:lnTo>
                    <a:pt x="2226" y="1440"/>
                  </a:lnTo>
                  <a:cubicBezTo>
                    <a:pt x="2329" y="1440"/>
                    <a:pt x="2413" y="1624"/>
                    <a:pt x="2413" y="1852"/>
                  </a:cubicBezTo>
                  <a:lnTo>
                    <a:pt x="2413" y="2758"/>
                  </a:lnTo>
                  <a:cubicBezTo>
                    <a:pt x="2413" y="2986"/>
                    <a:pt x="2329" y="3170"/>
                    <a:pt x="2226" y="3170"/>
                  </a:cubicBezTo>
                  <a:lnTo>
                    <a:pt x="1498" y="3170"/>
                  </a:lnTo>
                  <a:cubicBezTo>
                    <a:pt x="1395" y="3170"/>
                    <a:pt x="1311" y="2986"/>
                    <a:pt x="1311" y="2758"/>
                  </a:cubicBezTo>
                  <a:lnTo>
                    <a:pt x="1311" y="1852"/>
                  </a:lnTo>
                  <a:cubicBezTo>
                    <a:pt x="1311" y="1624"/>
                    <a:pt x="1395" y="1440"/>
                    <a:pt x="1498" y="1440"/>
                  </a:cubicBezTo>
                  <a:close/>
                  <a:moveTo>
                    <a:pt x="6958" y="1440"/>
                  </a:moveTo>
                  <a:lnTo>
                    <a:pt x="7685" y="1440"/>
                  </a:lnTo>
                  <a:cubicBezTo>
                    <a:pt x="7788" y="1440"/>
                    <a:pt x="7872" y="1624"/>
                    <a:pt x="7872" y="1852"/>
                  </a:cubicBezTo>
                  <a:lnTo>
                    <a:pt x="7872" y="2758"/>
                  </a:lnTo>
                  <a:cubicBezTo>
                    <a:pt x="7872" y="2986"/>
                    <a:pt x="7788" y="3170"/>
                    <a:pt x="7685" y="3170"/>
                  </a:cubicBezTo>
                  <a:lnTo>
                    <a:pt x="6958" y="3170"/>
                  </a:lnTo>
                  <a:cubicBezTo>
                    <a:pt x="6854" y="3170"/>
                    <a:pt x="6770" y="2986"/>
                    <a:pt x="6770" y="2758"/>
                  </a:cubicBezTo>
                  <a:lnTo>
                    <a:pt x="6770" y="1852"/>
                  </a:lnTo>
                  <a:cubicBezTo>
                    <a:pt x="6770" y="1624"/>
                    <a:pt x="6854" y="1440"/>
                    <a:pt x="6958" y="1440"/>
                  </a:cubicBezTo>
                  <a:close/>
                  <a:moveTo>
                    <a:pt x="12418" y="1440"/>
                  </a:moveTo>
                  <a:lnTo>
                    <a:pt x="13146" y="1440"/>
                  </a:lnTo>
                  <a:cubicBezTo>
                    <a:pt x="13249" y="1440"/>
                    <a:pt x="13333" y="1624"/>
                    <a:pt x="13333" y="1852"/>
                  </a:cubicBezTo>
                  <a:lnTo>
                    <a:pt x="13333" y="2758"/>
                  </a:lnTo>
                  <a:cubicBezTo>
                    <a:pt x="13333" y="2986"/>
                    <a:pt x="13249" y="3170"/>
                    <a:pt x="13146" y="3170"/>
                  </a:cubicBezTo>
                  <a:lnTo>
                    <a:pt x="12418" y="3170"/>
                  </a:lnTo>
                  <a:cubicBezTo>
                    <a:pt x="12315" y="3170"/>
                    <a:pt x="12231" y="2986"/>
                    <a:pt x="12231" y="2758"/>
                  </a:cubicBezTo>
                  <a:lnTo>
                    <a:pt x="12231" y="1852"/>
                  </a:lnTo>
                  <a:cubicBezTo>
                    <a:pt x="12231" y="1624"/>
                    <a:pt x="12315" y="1440"/>
                    <a:pt x="12418" y="1440"/>
                  </a:cubicBezTo>
                  <a:close/>
                  <a:moveTo>
                    <a:pt x="8883" y="4009"/>
                  </a:moveTo>
                  <a:cubicBezTo>
                    <a:pt x="8755" y="4009"/>
                    <a:pt x="8650" y="4237"/>
                    <a:pt x="8650" y="4517"/>
                  </a:cubicBezTo>
                  <a:lnTo>
                    <a:pt x="8650" y="18708"/>
                  </a:lnTo>
                  <a:lnTo>
                    <a:pt x="11477" y="18708"/>
                  </a:lnTo>
                  <a:lnTo>
                    <a:pt x="11477" y="4517"/>
                  </a:lnTo>
                  <a:cubicBezTo>
                    <a:pt x="11477" y="4237"/>
                    <a:pt x="11371" y="4009"/>
                    <a:pt x="11244" y="4009"/>
                  </a:cubicBezTo>
                  <a:lnTo>
                    <a:pt x="8883" y="4009"/>
                  </a:lnTo>
                  <a:close/>
                  <a:moveTo>
                    <a:pt x="4185" y="4250"/>
                  </a:moveTo>
                  <a:lnTo>
                    <a:pt x="4951" y="4250"/>
                  </a:lnTo>
                  <a:lnTo>
                    <a:pt x="4951" y="6028"/>
                  </a:lnTo>
                  <a:lnTo>
                    <a:pt x="5651" y="5141"/>
                  </a:lnTo>
                  <a:lnTo>
                    <a:pt x="6034" y="6600"/>
                  </a:lnTo>
                  <a:lnTo>
                    <a:pt x="5334" y="7487"/>
                  </a:lnTo>
                  <a:lnTo>
                    <a:pt x="6034" y="8374"/>
                  </a:lnTo>
                  <a:lnTo>
                    <a:pt x="5651" y="9837"/>
                  </a:lnTo>
                  <a:lnTo>
                    <a:pt x="4951" y="8946"/>
                  </a:lnTo>
                  <a:lnTo>
                    <a:pt x="4951" y="10724"/>
                  </a:lnTo>
                  <a:lnTo>
                    <a:pt x="4185" y="10724"/>
                  </a:lnTo>
                  <a:lnTo>
                    <a:pt x="4185" y="8946"/>
                  </a:lnTo>
                  <a:lnTo>
                    <a:pt x="3486" y="9837"/>
                  </a:lnTo>
                  <a:lnTo>
                    <a:pt x="3103" y="8374"/>
                  </a:lnTo>
                  <a:lnTo>
                    <a:pt x="3802" y="7487"/>
                  </a:lnTo>
                  <a:lnTo>
                    <a:pt x="3103" y="6600"/>
                  </a:lnTo>
                  <a:lnTo>
                    <a:pt x="3486" y="5141"/>
                  </a:lnTo>
                  <a:lnTo>
                    <a:pt x="4185" y="6028"/>
                  </a:lnTo>
                  <a:lnTo>
                    <a:pt x="4185" y="4250"/>
                  </a:lnTo>
                  <a:close/>
                  <a:moveTo>
                    <a:pt x="14546" y="5152"/>
                  </a:moveTo>
                  <a:cubicBezTo>
                    <a:pt x="14507" y="5152"/>
                    <a:pt x="14475" y="5225"/>
                    <a:pt x="14475" y="5312"/>
                  </a:cubicBezTo>
                  <a:lnTo>
                    <a:pt x="14475" y="18549"/>
                  </a:lnTo>
                  <a:cubicBezTo>
                    <a:pt x="14475" y="18636"/>
                    <a:pt x="14507" y="18708"/>
                    <a:pt x="14546" y="18708"/>
                  </a:cubicBezTo>
                  <a:lnTo>
                    <a:pt x="17209" y="18708"/>
                  </a:lnTo>
                  <a:cubicBezTo>
                    <a:pt x="17245" y="18708"/>
                    <a:pt x="17275" y="18652"/>
                    <a:pt x="17280" y="18575"/>
                  </a:cubicBezTo>
                  <a:cubicBezTo>
                    <a:pt x="17331" y="17837"/>
                    <a:pt x="17619" y="14302"/>
                    <a:pt x="18497" y="14302"/>
                  </a:cubicBezTo>
                  <a:cubicBezTo>
                    <a:pt x="19477" y="14302"/>
                    <a:pt x="19256" y="14302"/>
                    <a:pt x="19553" y="14302"/>
                  </a:cubicBezTo>
                  <a:cubicBezTo>
                    <a:pt x="19847" y="14302"/>
                    <a:pt x="20600" y="14434"/>
                    <a:pt x="20771" y="18022"/>
                  </a:cubicBezTo>
                  <a:cubicBezTo>
                    <a:pt x="20775" y="18104"/>
                    <a:pt x="20806" y="18170"/>
                    <a:pt x="20844" y="18166"/>
                  </a:cubicBezTo>
                  <a:cubicBezTo>
                    <a:pt x="21172" y="18133"/>
                    <a:pt x="21600" y="17845"/>
                    <a:pt x="21600" y="17053"/>
                  </a:cubicBezTo>
                  <a:lnTo>
                    <a:pt x="21600" y="15078"/>
                  </a:lnTo>
                  <a:cubicBezTo>
                    <a:pt x="21600" y="14587"/>
                    <a:pt x="21387" y="14185"/>
                    <a:pt x="21165" y="14143"/>
                  </a:cubicBezTo>
                  <a:cubicBezTo>
                    <a:pt x="21162" y="14569"/>
                    <a:pt x="21160" y="14915"/>
                    <a:pt x="21160" y="14915"/>
                  </a:cubicBezTo>
                  <a:cubicBezTo>
                    <a:pt x="21160" y="14915"/>
                    <a:pt x="20670" y="14482"/>
                    <a:pt x="20670" y="13894"/>
                  </a:cubicBezTo>
                  <a:cubicBezTo>
                    <a:pt x="20670" y="13306"/>
                    <a:pt x="20670" y="12543"/>
                    <a:pt x="20670" y="12543"/>
                  </a:cubicBezTo>
                  <a:lnTo>
                    <a:pt x="21102" y="12543"/>
                  </a:lnTo>
                  <a:cubicBezTo>
                    <a:pt x="21102" y="12517"/>
                    <a:pt x="21103" y="12497"/>
                    <a:pt x="21102" y="12491"/>
                  </a:cubicBezTo>
                  <a:cubicBezTo>
                    <a:pt x="21076" y="12124"/>
                    <a:pt x="20982" y="11120"/>
                    <a:pt x="20726" y="10932"/>
                  </a:cubicBezTo>
                  <a:cubicBezTo>
                    <a:pt x="20485" y="10755"/>
                    <a:pt x="19562" y="10148"/>
                    <a:pt x="18969" y="9874"/>
                  </a:cubicBezTo>
                  <a:cubicBezTo>
                    <a:pt x="18773" y="9783"/>
                    <a:pt x="18592" y="9570"/>
                    <a:pt x="18454" y="9250"/>
                  </a:cubicBezTo>
                  <a:lnTo>
                    <a:pt x="16846" y="6128"/>
                  </a:lnTo>
                  <a:cubicBezTo>
                    <a:pt x="16578" y="5506"/>
                    <a:pt x="16205" y="5152"/>
                    <a:pt x="15815" y="5152"/>
                  </a:cubicBezTo>
                  <a:lnTo>
                    <a:pt x="14546" y="5152"/>
                  </a:lnTo>
                  <a:close/>
                  <a:moveTo>
                    <a:pt x="9426" y="5973"/>
                  </a:moveTo>
                  <a:lnTo>
                    <a:pt x="9874" y="5973"/>
                  </a:lnTo>
                  <a:lnTo>
                    <a:pt x="9874" y="9814"/>
                  </a:lnTo>
                  <a:lnTo>
                    <a:pt x="9426" y="9814"/>
                  </a:lnTo>
                  <a:cubicBezTo>
                    <a:pt x="9258" y="9814"/>
                    <a:pt x="9121" y="9514"/>
                    <a:pt x="9121" y="9143"/>
                  </a:cubicBezTo>
                  <a:lnTo>
                    <a:pt x="9121" y="6644"/>
                  </a:lnTo>
                  <a:cubicBezTo>
                    <a:pt x="9121" y="6273"/>
                    <a:pt x="9258" y="5973"/>
                    <a:pt x="9426" y="5973"/>
                  </a:cubicBezTo>
                  <a:close/>
                  <a:moveTo>
                    <a:pt x="10252" y="5973"/>
                  </a:moveTo>
                  <a:lnTo>
                    <a:pt x="10700" y="5973"/>
                  </a:lnTo>
                  <a:cubicBezTo>
                    <a:pt x="10869" y="5973"/>
                    <a:pt x="11006" y="6273"/>
                    <a:pt x="11006" y="6644"/>
                  </a:cubicBezTo>
                  <a:lnTo>
                    <a:pt x="11006" y="9143"/>
                  </a:lnTo>
                  <a:cubicBezTo>
                    <a:pt x="11006" y="9514"/>
                    <a:pt x="10869" y="9814"/>
                    <a:pt x="10700" y="9814"/>
                  </a:cubicBezTo>
                  <a:lnTo>
                    <a:pt x="10252" y="9814"/>
                  </a:lnTo>
                  <a:lnTo>
                    <a:pt x="10252" y="5973"/>
                  </a:lnTo>
                  <a:close/>
                  <a:moveTo>
                    <a:pt x="15208" y="6396"/>
                  </a:moveTo>
                  <a:lnTo>
                    <a:pt x="15955" y="6396"/>
                  </a:lnTo>
                  <a:cubicBezTo>
                    <a:pt x="16152" y="6396"/>
                    <a:pt x="16340" y="6601"/>
                    <a:pt x="16473" y="6960"/>
                  </a:cubicBezTo>
                  <a:lnTo>
                    <a:pt x="17324" y="8593"/>
                  </a:lnTo>
                  <a:cubicBezTo>
                    <a:pt x="17359" y="8688"/>
                    <a:pt x="17378" y="8813"/>
                    <a:pt x="17378" y="8942"/>
                  </a:cubicBezTo>
                  <a:lnTo>
                    <a:pt x="17378" y="9952"/>
                  </a:lnTo>
                  <a:cubicBezTo>
                    <a:pt x="17378" y="10235"/>
                    <a:pt x="17286" y="10464"/>
                    <a:pt x="17172" y="10464"/>
                  </a:cubicBezTo>
                  <a:lnTo>
                    <a:pt x="15208" y="10464"/>
                  </a:lnTo>
                  <a:cubicBezTo>
                    <a:pt x="15094" y="10464"/>
                    <a:pt x="15002" y="10235"/>
                    <a:pt x="15002" y="9952"/>
                  </a:cubicBezTo>
                  <a:lnTo>
                    <a:pt x="15002" y="6908"/>
                  </a:lnTo>
                  <a:cubicBezTo>
                    <a:pt x="15002" y="6625"/>
                    <a:pt x="15094" y="6396"/>
                    <a:pt x="15208" y="6396"/>
                  </a:cubicBezTo>
                  <a:close/>
                  <a:moveTo>
                    <a:pt x="5547" y="15123"/>
                  </a:moveTo>
                  <a:cubicBezTo>
                    <a:pt x="4734" y="15123"/>
                    <a:pt x="4075" y="16575"/>
                    <a:pt x="4075" y="18363"/>
                  </a:cubicBezTo>
                  <a:cubicBezTo>
                    <a:pt x="4075" y="20151"/>
                    <a:pt x="4734" y="21600"/>
                    <a:pt x="5547" y="21600"/>
                  </a:cubicBezTo>
                  <a:cubicBezTo>
                    <a:pt x="6360" y="21600"/>
                    <a:pt x="7018" y="20151"/>
                    <a:pt x="7018" y="18363"/>
                  </a:cubicBezTo>
                  <a:cubicBezTo>
                    <a:pt x="7018" y="16575"/>
                    <a:pt x="6360" y="15123"/>
                    <a:pt x="5547" y="15123"/>
                  </a:cubicBezTo>
                  <a:close/>
                  <a:moveTo>
                    <a:pt x="19074" y="15123"/>
                  </a:moveTo>
                  <a:cubicBezTo>
                    <a:pt x="18261" y="15123"/>
                    <a:pt x="17602" y="16575"/>
                    <a:pt x="17602" y="18363"/>
                  </a:cubicBezTo>
                  <a:cubicBezTo>
                    <a:pt x="17602" y="20151"/>
                    <a:pt x="18261" y="21600"/>
                    <a:pt x="19074" y="21600"/>
                  </a:cubicBezTo>
                  <a:cubicBezTo>
                    <a:pt x="19887" y="21600"/>
                    <a:pt x="20547" y="20151"/>
                    <a:pt x="20547" y="18363"/>
                  </a:cubicBezTo>
                  <a:cubicBezTo>
                    <a:pt x="20547" y="16575"/>
                    <a:pt x="19887" y="15123"/>
                    <a:pt x="19074" y="15123"/>
                  </a:cubicBezTo>
                  <a:close/>
                  <a:moveTo>
                    <a:pt x="5547" y="16990"/>
                  </a:moveTo>
                  <a:cubicBezTo>
                    <a:pt x="5892" y="16990"/>
                    <a:pt x="6171" y="17605"/>
                    <a:pt x="6171" y="18363"/>
                  </a:cubicBezTo>
                  <a:cubicBezTo>
                    <a:pt x="6171" y="19122"/>
                    <a:pt x="5892" y="19737"/>
                    <a:pt x="5547" y="19737"/>
                  </a:cubicBezTo>
                  <a:cubicBezTo>
                    <a:pt x="5202" y="19737"/>
                    <a:pt x="4922" y="19122"/>
                    <a:pt x="4922" y="18363"/>
                  </a:cubicBezTo>
                  <a:cubicBezTo>
                    <a:pt x="4922" y="17605"/>
                    <a:pt x="5202" y="16990"/>
                    <a:pt x="5547" y="16990"/>
                  </a:cubicBezTo>
                  <a:close/>
                  <a:moveTo>
                    <a:pt x="19074" y="16990"/>
                  </a:moveTo>
                  <a:cubicBezTo>
                    <a:pt x="19419" y="16990"/>
                    <a:pt x="19698" y="17605"/>
                    <a:pt x="19698" y="18363"/>
                  </a:cubicBezTo>
                  <a:cubicBezTo>
                    <a:pt x="19698" y="19122"/>
                    <a:pt x="19419" y="19737"/>
                    <a:pt x="19074" y="19737"/>
                  </a:cubicBezTo>
                  <a:cubicBezTo>
                    <a:pt x="18729" y="19737"/>
                    <a:pt x="18449" y="19122"/>
                    <a:pt x="18449" y="18363"/>
                  </a:cubicBezTo>
                  <a:cubicBezTo>
                    <a:pt x="18449" y="17605"/>
                    <a:pt x="18729" y="16990"/>
                    <a:pt x="19074" y="16990"/>
                  </a:cubicBezTo>
                  <a:close/>
                </a:path>
              </a:pathLst>
            </a:custGeom>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grpSp>
          <p:nvGrpSpPr>
            <p:cNvPr id="491" name="TRIGGERS"/>
            <p:cNvGrpSpPr/>
            <p:nvPr/>
          </p:nvGrpSpPr>
          <p:grpSpPr>
            <a:xfrm>
              <a:off x="-1" y="-1"/>
              <a:ext cx="8406557" cy="1905002"/>
              <a:chOff x="0" y="0"/>
              <a:chExt cx="8406555" cy="1905000"/>
            </a:xfrm>
          </p:grpSpPr>
          <p:sp>
            <p:nvSpPr>
              <p:cNvPr id="489" name="Triangle"/>
              <p:cNvSpPr/>
              <p:nvPr/>
            </p:nvSpPr>
            <p:spPr>
              <a:xfrm>
                <a:off x="-1" y="-1"/>
                <a:ext cx="8406556" cy="1905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1016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4900">
                    <a:solidFill>
                      <a:srgbClr val="D38301"/>
                    </a:solidFill>
                  </a:defRPr>
                </a:pPr>
              </a:p>
            </p:txBody>
          </p:sp>
          <p:sp>
            <p:nvSpPr>
              <p:cNvPr id="490" name="TRIGGERS"/>
              <p:cNvSpPr txBox="1"/>
              <p:nvPr/>
            </p:nvSpPr>
            <p:spPr>
              <a:xfrm>
                <a:off x="-1" y="411481"/>
                <a:ext cx="8406557" cy="1082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p>
              <a:p>
                <a:pPr algn="ctr">
                  <a:defRPr b="1" sz="4900">
                    <a:solidFill>
                      <a:srgbClr val="D38301"/>
                    </a:solidFill>
                  </a:defRPr>
                </a:pPr>
                <a:r>
                  <a:t>TRIGGERS</a:t>
                </a:r>
              </a:p>
            </p:txBody>
          </p:sp>
        </p:grpSp>
        <p:sp>
          <p:nvSpPr>
            <p:cNvPr id="492" name="Fire Helmet"/>
            <p:cNvSpPr/>
            <p:nvPr/>
          </p:nvSpPr>
          <p:spPr>
            <a:xfrm>
              <a:off x="1533508" y="1109737"/>
              <a:ext cx="1210107" cy="672949"/>
            </a:xfrm>
            <a:custGeom>
              <a:avLst/>
              <a:gdLst/>
              <a:ahLst/>
              <a:cxnLst>
                <a:cxn ang="0">
                  <a:pos x="wd2" y="hd2"/>
                </a:cxn>
                <a:cxn ang="5400000">
                  <a:pos x="wd2" y="hd2"/>
                </a:cxn>
                <a:cxn ang="10800000">
                  <a:pos x="wd2" y="hd2"/>
                </a:cxn>
                <a:cxn ang="16200000">
                  <a:pos x="wd2" y="hd2"/>
                </a:cxn>
              </a:cxnLst>
              <a:rect l="0" t="0" r="r" b="b"/>
              <a:pathLst>
                <a:path w="20734" h="21600" fill="norm" stroke="1" extrusionOk="0">
                  <a:moveTo>
                    <a:pt x="10367" y="0"/>
                  </a:moveTo>
                  <a:cubicBezTo>
                    <a:pt x="10333" y="0"/>
                    <a:pt x="10299" y="12"/>
                    <a:pt x="10268" y="36"/>
                  </a:cubicBezTo>
                  <a:cubicBezTo>
                    <a:pt x="7892" y="1815"/>
                    <a:pt x="5812" y="4780"/>
                    <a:pt x="6352" y="7744"/>
                  </a:cubicBezTo>
                  <a:cubicBezTo>
                    <a:pt x="6388" y="7957"/>
                    <a:pt x="6424" y="8161"/>
                    <a:pt x="6455" y="8375"/>
                  </a:cubicBezTo>
                  <a:cubicBezTo>
                    <a:pt x="6481" y="8550"/>
                    <a:pt x="6452" y="8735"/>
                    <a:pt x="6384" y="8861"/>
                  </a:cubicBezTo>
                  <a:cubicBezTo>
                    <a:pt x="4413" y="12544"/>
                    <a:pt x="4054" y="17227"/>
                    <a:pt x="3991" y="19277"/>
                  </a:cubicBezTo>
                  <a:cubicBezTo>
                    <a:pt x="3986" y="19384"/>
                    <a:pt x="3935" y="19463"/>
                    <a:pt x="3878" y="19453"/>
                  </a:cubicBezTo>
                  <a:cubicBezTo>
                    <a:pt x="1331" y="18783"/>
                    <a:pt x="791" y="17946"/>
                    <a:pt x="226" y="18597"/>
                  </a:cubicBezTo>
                  <a:cubicBezTo>
                    <a:pt x="-433" y="19364"/>
                    <a:pt x="387" y="21600"/>
                    <a:pt x="2218" y="21600"/>
                  </a:cubicBezTo>
                  <a:cubicBezTo>
                    <a:pt x="2898" y="21600"/>
                    <a:pt x="18220" y="21600"/>
                    <a:pt x="18516" y="21600"/>
                  </a:cubicBezTo>
                  <a:cubicBezTo>
                    <a:pt x="20352" y="21600"/>
                    <a:pt x="21167" y="19364"/>
                    <a:pt x="20508" y="18597"/>
                  </a:cubicBezTo>
                  <a:cubicBezTo>
                    <a:pt x="19943" y="17946"/>
                    <a:pt x="19408" y="18783"/>
                    <a:pt x="16856" y="19453"/>
                  </a:cubicBezTo>
                  <a:cubicBezTo>
                    <a:pt x="16799" y="19472"/>
                    <a:pt x="16748" y="19384"/>
                    <a:pt x="16743" y="19277"/>
                  </a:cubicBezTo>
                  <a:cubicBezTo>
                    <a:pt x="16685" y="17227"/>
                    <a:pt x="16323" y="12544"/>
                    <a:pt x="14352" y="8861"/>
                  </a:cubicBezTo>
                  <a:cubicBezTo>
                    <a:pt x="14284" y="8735"/>
                    <a:pt x="14253" y="8550"/>
                    <a:pt x="14279" y="8375"/>
                  </a:cubicBezTo>
                  <a:cubicBezTo>
                    <a:pt x="14310" y="8161"/>
                    <a:pt x="14341" y="7957"/>
                    <a:pt x="14382" y="7744"/>
                  </a:cubicBezTo>
                  <a:cubicBezTo>
                    <a:pt x="14922" y="4780"/>
                    <a:pt x="12836" y="1815"/>
                    <a:pt x="10466" y="36"/>
                  </a:cubicBezTo>
                  <a:cubicBezTo>
                    <a:pt x="10435" y="12"/>
                    <a:pt x="10401" y="0"/>
                    <a:pt x="10367" y="0"/>
                  </a:cubicBezTo>
                  <a:close/>
                  <a:moveTo>
                    <a:pt x="10378" y="7258"/>
                  </a:moveTo>
                  <a:cubicBezTo>
                    <a:pt x="11105" y="7258"/>
                    <a:pt x="11783" y="7530"/>
                    <a:pt x="12385" y="8026"/>
                  </a:cubicBezTo>
                  <a:cubicBezTo>
                    <a:pt x="12504" y="8123"/>
                    <a:pt x="12587" y="8327"/>
                    <a:pt x="12602" y="8570"/>
                  </a:cubicBezTo>
                  <a:cubicBezTo>
                    <a:pt x="12623" y="8881"/>
                    <a:pt x="12635" y="9191"/>
                    <a:pt x="12635" y="9502"/>
                  </a:cubicBezTo>
                  <a:cubicBezTo>
                    <a:pt x="12624" y="12427"/>
                    <a:pt x="11799" y="14993"/>
                    <a:pt x="10565" y="16432"/>
                  </a:cubicBezTo>
                  <a:cubicBezTo>
                    <a:pt x="10445" y="16568"/>
                    <a:pt x="10300" y="16568"/>
                    <a:pt x="10181" y="16432"/>
                  </a:cubicBezTo>
                  <a:cubicBezTo>
                    <a:pt x="8941" y="14993"/>
                    <a:pt x="8122" y="12427"/>
                    <a:pt x="8122" y="9502"/>
                  </a:cubicBezTo>
                  <a:cubicBezTo>
                    <a:pt x="8122" y="9181"/>
                    <a:pt x="8132" y="8871"/>
                    <a:pt x="8153" y="8570"/>
                  </a:cubicBezTo>
                  <a:cubicBezTo>
                    <a:pt x="8168" y="8327"/>
                    <a:pt x="8251" y="8123"/>
                    <a:pt x="8370" y="8026"/>
                  </a:cubicBezTo>
                  <a:cubicBezTo>
                    <a:pt x="8972" y="7540"/>
                    <a:pt x="9652" y="7258"/>
                    <a:pt x="10378" y="7258"/>
                  </a:cubicBezTo>
                  <a:close/>
                </a:path>
              </a:pathLst>
            </a:custGeom>
            <a:solidFill>
              <a:srgbClr val="E22400"/>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sp>
          <p:nvSpPr>
            <p:cNvPr id="493" name="Fire Truck"/>
            <p:cNvSpPr/>
            <p:nvPr/>
          </p:nvSpPr>
          <p:spPr>
            <a:xfrm>
              <a:off x="5768857" y="1251457"/>
              <a:ext cx="1085294" cy="492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0" y="0"/>
                  </a:moveTo>
                  <a:cubicBezTo>
                    <a:pt x="1749" y="0"/>
                    <a:pt x="1738" y="10"/>
                    <a:pt x="1733" y="22"/>
                  </a:cubicBezTo>
                  <a:lnTo>
                    <a:pt x="324" y="3006"/>
                  </a:lnTo>
                  <a:cubicBezTo>
                    <a:pt x="319" y="3017"/>
                    <a:pt x="308" y="3032"/>
                    <a:pt x="297" y="3032"/>
                  </a:cubicBezTo>
                  <a:lnTo>
                    <a:pt x="39" y="3032"/>
                  </a:lnTo>
                  <a:cubicBezTo>
                    <a:pt x="17" y="3032"/>
                    <a:pt x="0" y="3066"/>
                    <a:pt x="0" y="3113"/>
                  </a:cubicBezTo>
                  <a:lnTo>
                    <a:pt x="0" y="4540"/>
                  </a:lnTo>
                  <a:cubicBezTo>
                    <a:pt x="0" y="4587"/>
                    <a:pt x="17" y="4622"/>
                    <a:pt x="39" y="4622"/>
                  </a:cubicBezTo>
                  <a:lnTo>
                    <a:pt x="1858" y="4622"/>
                  </a:lnTo>
                  <a:cubicBezTo>
                    <a:pt x="1890" y="4622"/>
                    <a:pt x="1912" y="4681"/>
                    <a:pt x="1912" y="4741"/>
                  </a:cubicBezTo>
                  <a:lnTo>
                    <a:pt x="1912" y="5372"/>
                  </a:lnTo>
                  <a:cubicBezTo>
                    <a:pt x="1912" y="5372"/>
                    <a:pt x="1912" y="5371"/>
                    <a:pt x="1912" y="5394"/>
                  </a:cubicBezTo>
                  <a:lnTo>
                    <a:pt x="6782" y="5394"/>
                  </a:lnTo>
                  <a:lnTo>
                    <a:pt x="6782" y="4741"/>
                  </a:lnTo>
                  <a:cubicBezTo>
                    <a:pt x="6782" y="4681"/>
                    <a:pt x="6804" y="4622"/>
                    <a:pt x="6836" y="4622"/>
                  </a:cubicBezTo>
                  <a:lnTo>
                    <a:pt x="21536" y="4622"/>
                  </a:lnTo>
                  <a:cubicBezTo>
                    <a:pt x="21573" y="4622"/>
                    <a:pt x="21600" y="4564"/>
                    <a:pt x="21600" y="4480"/>
                  </a:cubicBezTo>
                  <a:lnTo>
                    <a:pt x="21600" y="3173"/>
                  </a:lnTo>
                  <a:cubicBezTo>
                    <a:pt x="21600" y="3101"/>
                    <a:pt x="21573" y="3032"/>
                    <a:pt x="21536" y="3032"/>
                  </a:cubicBezTo>
                  <a:lnTo>
                    <a:pt x="21357" y="3032"/>
                  </a:lnTo>
                  <a:cubicBezTo>
                    <a:pt x="21308" y="3032"/>
                    <a:pt x="21266" y="2996"/>
                    <a:pt x="21233" y="2913"/>
                  </a:cubicBezTo>
                  <a:lnTo>
                    <a:pt x="19926" y="22"/>
                  </a:lnTo>
                  <a:cubicBezTo>
                    <a:pt x="19920" y="10"/>
                    <a:pt x="19909" y="0"/>
                    <a:pt x="19899" y="0"/>
                  </a:cubicBezTo>
                  <a:lnTo>
                    <a:pt x="1760" y="0"/>
                  </a:lnTo>
                  <a:close/>
                  <a:moveTo>
                    <a:pt x="2123" y="747"/>
                  </a:moveTo>
                  <a:lnTo>
                    <a:pt x="2889" y="747"/>
                  </a:lnTo>
                  <a:cubicBezTo>
                    <a:pt x="2921" y="747"/>
                    <a:pt x="2943" y="844"/>
                    <a:pt x="2916" y="892"/>
                  </a:cubicBezTo>
                  <a:lnTo>
                    <a:pt x="2150" y="2649"/>
                  </a:lnTo>
                  <a:cubicBezTo>
                    <a:pt x="2128" y="2708"/>
                    <a:pt x="2084" y="2661"/>
                    <a:pt x="2084" y="2589"/>
                  </a:cubicBezTo>
                  <a:lnTo>
                    <a:pt x="2084" y="832"/>
                  </a:lnTo>
                  <a:cubicBezTo>
                    <a:pt x="2084" y="785"/>
                    <a:pt x="2101" y="747"/>
                    <a:pt x="2123" y="747"/>
                  </a:cubicBezTo>
                  <a:close/>
                  <a:moveTo>
                    <a:pt x="3770" y="747"/>
                  </a:moveTo>
                  <a:lnTo>
                    <a:pt x="4536" y="747"/>
                  </a:lnTo>
                  <a:cubicBezTo>
                    <a:pt x="4568" y="747"/>
                    <a:pt x="4590" y="844"/>
                    <a:pt x="4563" y="892"/>
                  </a:cubicBezTo>
                  <a:lnTo>
                    <a:pt x="3797" y="2649"/>
                  </a:lnTo>
                  <a:cubicBezTo>
                    <a:pt x="3775" y="2708"/>
                    <a:pt x="3731" y="2661"/>
                    <a:pt x="3731" y="2589"/>
                  </a:cubicBezTo>
                  <a:lnTo>
                    <a:pt x="3731" y="832"/>
                  </a:lnTo>
                  <a:cubicBezTo>
                    <a:pt x="3731" y="785"/>
                    <a:pt x="3748" y="747"/>
                    <a:pt x="3770" y="747"/>
                  </a:cubicBezTo>
                  <a:close/>
                  <a:moveTo>
                    <a:pt x="5378" y="747"/>
                  </a:moveTo>
                  <a:lnTo>
                    <a:pt x="6146" y="747"/>
                  </a:lnTo>
                  <a:cubicBezTo>
                    <a:pt x="6178" y="747"/>
                    <a:pt x="6200" y="844"/>
                    <a:pt x="6173" y="892"/>
                  </a:cubicBezTo>
                  <a:lnTo>
                    <a:pt x="5405" y="2649"/>
                  </a:lnTo>
                  <a:cubicBezTo>
                    <a:pt x="5383" y="2708"/>
                    <a:pt x="5341" y="2661"/>
                    <a:pt x="5341" y="2589"/>
                  </a:cubicBezTo>
                  <a:lnTo>
                    <a:pt x="5341" y="832"/>
                  </a:lnTo>
                  <a:cubicBezTo>
                    <a:pt x="5341" y="785"/>
                    <a:pt x="5356" y="747"/>
                    <a:pt x="5378" y="747"/>
                  </a:cubicBezTo>
                  <a:close/>
                  <a:moveTo>
                    <a:pt x="6993" y="747"/>
                  </a:moveTo>
                  <a:lnTo>
                    <a:pt x="7761" y="747"/>
                  </a:lnTo>
                  <a:cubicBezTo>
                    <a:pt x="7793" y="747"/>
                    <a:pt x="7815" y="844"/>
                    <a:pt x="7788" y="892"/>
                  </a:cubicBezTo>
                  <a:lnTo>
                    <a:pt x="7020" y="2649"/>
                  </a:lnTo>
                  <a:cubicBezTo>
                    <a:pt x="6998" y="2708"/>
                    <a:pt x="6956" y="2661"/>
                    <a:pt x="6956" y="2589"/>
                  </a:cubicBezTo>
                  <a:lnTo>
                    <a:pt x="6956" y="832"/>
                  </a:lnTo>
                  <a:cubicBezTo>
                    <a:pt x="6956" y="785"/>
                    <a:pt x="6971" y="747"/>
                    <a:pt x="6993" y="747"/>
                  </a:cubicBezTo>
                  <a:close/>
                  <a:moveTo>
                    <a:pt x="8603" y="747"/>
                  </a:moveTo>
                  <a:lnTo>
                    <a:pt x="9369" y="747"/>
                  </a:lnTo>
                  <a:cubicBezTo>
                    <a:pt x="9401" y="747"/>
                    <a:pt x="9423" y="844"/>
                    <a:pt x="9396" y="892"/>
                  </a:cubicBezTo>
                  <a:lnTo>
                    <a:pt x="8630" y="2649"/>
                  </a:lnTo>
                  <a:cubicBezTo>
                    <a:pt x="8608" y="2708"/>
                    <a:pt x="8564" y="2661"/>
                    <a:pt x="8564" y="2589"/>
                  </a:cubicBezTo>
                  <a:lnTo>
                    <a:pt x="8564" y="832"/>
                  </a:lnTo>
                  <a:cubicBezTo>
                    <a:pt x="8564" y="785"/>
                    <a:pt x="8581" y="747"/>
                    <a:pt x="8603" y="747"/>
                  </a:cubicBezTo>
                  <a:close/>
                  <a:moveTo>
                    <a:pt x="10218" y="747"/>
                  </a:moveTo>
                  <a:lnTo>
                    <a:pt x="10984" y="747"/>
                  </a:lnTo>
                  <a:cubicBezTo>
                    <a:pt x="11016" y="747"/>
                    <a:pt x="11038" y="844"/>
                    <a:pt x="11011" y="892"/>
                  </a:cubicBezTo>
                  <a:lnTo>
                    <a:pt x="10245" y="2649"/>
                  </a:lnTo>
                  <a:cubicBezTo>
                    <a:pt x="10223" y="2708"/>
                    <a:pt x="10179" y="2661"/>
                    <a:pt x="10179" y="2589"/>
                  </a:cubicBezTo>
                  <a:lnTo>
                    <a:pt x="10179" y="832"/>
                  </a:lnTo>
                  <a:cubicBezTo>
                    <a:pt x="10179" y="785"/>
                    <a:pt x="10196" y="747"/>
                    <a:pt x="10218" y="747"/>
                  </a:cubicBezTo>
                  <a:close/>
                  <a:moveTo>
                    <a:pt x="11826" y="747"/>
                  </a:moveTo>
                  <a:lnTo>
                    <a:pt x="12594" y="747"/>
                  </a:lnTo>
                  <a:cubicBezTo>
                    <a:pt x="12626" y="747"/>
                    <a:pt x="12648" y="844"/>
                    <a:pt x="12621" y="892"/>
                  </a:cubicBezTo>
                  <a:lnTo>
                    <a:pt x="11853" y="2649"/>
                  </a:lnTo>
                  <a:cubicBezTo>
                    <a:pt x="11831" y="2708"/>
                    <a:pt x="11789" y="2661"/>
                    <a:pt x="11789" y="2589"/>
                  </a:cubicBezTo>
                  <a:lnTo>
                    <a:pt x="11789" y="832"/>
                  </a:lnTo>
                  <a:cubicBezTo>
                    <a:pt x="11789" y="785"/>
                    <a:pt x="11804" y="747"/>
                    <a:pt x="11826" y="747"/>
                  </a:cubicBezTo>
                  <a:close/>
                  <a:moveTo>
                    <a:pt x="13441" y="747"/>
                  </a:moveTo>
                  <a:lnTo>
                    <a:pt x="14207" y="747"/>
                  </a:lnTo>
                  <a:cubicBezTo>
                    <a:pt x="14239" y="747"/>
                    <a:pt x="14261" y="844"/>
                    <a:pt x="14234" y="892"/>
                  </a:cubicBezTo>
                  <a:lnTo>
                    <a:pt x="13468" y="2649"/>
                  </a:lnTo>
                  <a:cubicBezTo>
                    <a:pt x="13446" y="2708"/>
                    <a:pt x="13404" y="2661"/>
                    <a:pt x="13404" y="2589"/>
                  </a:cubicBezTo>
                  <a:lnTo>
                    <a:pt x="13404" y="832"/>
                  </a:lnTo>
                  <a:cubicBezTo>
                    <a:pt x="13404" y="785"/>
                    <a:pt x="13419" y="747"/>
                    <a:pt x="13441" y="747"/>
                  </a:cubicBezTo>
                  <a:close/>
                  <a:moveTo>
                    <a:pt x="15056" y="747"/>
                  </a:moveTo>
                  <a:lnTo>
                    <a:pt x="15822" y="747"/>
                  </a:lnTo>
                  <a:cubicBezTo>
                    <a:pt x="15854" y="747"/>
                    <a:pt x="15876" y="844"/>
                    <a:pt x="15849" y="892"/>
                  </a:cubicBezTo>
                  <a:lnTo>
                    <a:pt x="15083" y="2649"/>
                  </a:lnTo>
                  <a:cubicBezTo>
                    <a:pt x="15061" y="2708"/>
                    <a:pt x="15017" y="2661"/>
                    <a:pt x="15017" y="2589"/>
                  </a:cubicBezTo>
                  <a:lnTo>
                    <a:pt x="15017" y="832"/>
                  </a:lnTo>
                  <a:cubicBezTo>
                    <a:pt x="15011" y="785"/>
                    <a:pt x="15034" y="747"/>
                    <a:pt x="15056" y="747"/>
                  </a:cubicBezTo>
                  <a:close/>
                  <a:moveTo>
                    <a:pt x="16664" y="747"/>
                  </a:moveTo>
                  <a:lnTo>
                    <a:pt x="17432" y="747"/>
                  </a:lnTo>
                  <a:cubicBezTo>
                    <a:pt x="17464" y="747"/>
                    <a:pt x="17486" y="844"/>
                    <a:pt x="17459" y="892"/>
                  </a:cubicBezTo>
                  <a:lnTo>
                    <a:pt x="16691" y="2649"/>
                  </a:lnTo>
                  <a:cubicBezTo>
                    <a:pt x="16669" y="2708"/>
                    <a:pt x="16627" y="2661"/>
                    <a:pt x="16627" y="2589"/>
                  </a:cubicBezTo>
                  <a:lnTo>
                    <a:pt x="16627" y="832"/>
                  </a:lnTo>
                  <a:cubicBezTo>
                    <a:pt x="16627" y="785"/>
                    <a:pt x="16642" y="747"/>
                    <a:pt x="16664" y="747"/>
                  </a:cubicBezTo>
                  <a:close/>
                  <a:moveTo>
                    <a:pt x="18279" y="747"/>
                  </a:moveTo>
                  <a:lnTo>
                    <a:pt x="19047" y="747"/>
                  </a:lnTo>
                  <a:cubicBezTo>
                    <a:pt x="19079" y="747"/>
                    <a:pt x="19101" y="844"/>
                    <a:pt x="19074" y="892"/>
                  </a:cubicBezTo>
                  <a:lnTo>
                    <a:pt x="18306" y="2649"/>
                  </a:lnTo>
                  <a:cubicBezTo>
                    <a:pt x="18284" y="2708"/>
                    <a:pt x="18242" y="2661"/>
                    <a:pt x="18242" y="2589"/>
                  </a:cubicBezTo>
                  <a:lnTo>
                    <a:pt x="18242" y="832"/>
                  </a:lnTo>
                  <a:cubicBezTo>
                    <a:pt x="18236" y="785"/>
                    <a:pt x="18257" y="747"/>
                    <a:pt x="18279" y="747"/>
                  </a:cubicBezTo>
                  <a:close/>
                  <a:moveTo>
                    <a:pt x="3367" y="1014"/>
                  </a:moveTo>
                  <a:cubicBezTo>
                    <a:pt x="3380" y="1028"/>
                    <a:pt x="3392" y="1057"/>
                    <a:pt x="3392" y="1092"/>
                  </a:cubicBezTo>
                  <a:lnTo>
                    <a:pt x="3392" y="2946"/>
                  </a:lnTo>
                  <a:cubicBezTo>
                    <a:pt x="3392" y="2994"/>
                    <a:pt x="3375" y="3032"/>
                    <a:pt x="3353" y="3032"/>
                  </a:cubicBezTo>
                  <a:lnTo>
                    <a:pt x="2550" y="3032"/>
                  </a:lnTo>
                  <a:cubicBezTo>
                    <a:pt x="2517" y="3032"/>
                    <a:pt x="2496" y="2934"/>
                    <a:pt x="2523" y="2887"/>
                  </a:cubicBezTo>
                  <a:lnTo>
                    <a:pt x="3326" y="1033"/>
                  </a:lnTo>
                  <a:cubicBezTo>
                    <a:pt x="3337" y="1003"/>
                    <a:pt x="3353" y="1001"/>
                    <a:pt x="3367" y="1014"/>
                  </a:cubicBezTo>
                  <a:close/>
                  <a:moveTo>
                    <a:pt x="19875" y="1048"/>
                  </a:moveTo>
                  <a:cubicBezTo>
                    <a:pt x="19889" y="1034"/>
                    <a:pt x="19905" y="1040"/>
                    <a:pt x="19916" y="1070"/>
                  </a:cubicBezTo>
                  <a:lnTo>
                    <a:pt x="20736" y="2887"/>
                  </a:lnTo>
                  <a:cubicBezTo>
                    <a:pt x="20763" y="2946"/>
                    <a:pt x="20741" y="3032"/>
                    <a:pt x="20709" y="3032"/>
                  </a:cubicBezTo>
                  <a:lnTo>
                    <a:pt x="19889" y="3032"/>
                  </a:lnTo>
                  <a:cubicBezTo>
                    <a:pt x="19867" y="3032"/>
                    <a:pt x="19850" y="2994"/>
                    <a:pt x="19850" y="2946"/>
                  </a:cubicBezTo>
                  <a:lnTo>
                    <a:pt x="19850" y="1129"/>
                  </a:lnTo>
                  <a:cubicBezTo>
                    <a:pt x="19850" y="1094"/>
                    <a:pt x="19862" y="1061"/>
                    <a:pt x="19875" y="1048"/>
                  </a:cubicBezTo>
                  <a:close/>
                  <a:moveTo>
                    <a:pt x="4976" y="1096"/>
                  </a:moveTo>
                  <a:cubicBezTo>
                    <a:pt x="4990" y="1109"/>
                    <a:pt x="5000" y="1138"/>
                    <a:pt x="5000" y="1174"/>
                  </a:cubicBezTo>
                  <a:lnTo>
                    <a:pt x="5000" y="2946"/>
                  </a:lnTo>
                  <a:cubicBezTo>
                    <a:pt x="5005" y="2994"/>
                    <a:pt x="4984" y="3032"/>
                    <a:pt x="4963" y="3032"/>
                  </a:cubicBezTo>
                  <a:lnTo>
                    <a:pt x="4190" y="3032"/>
                  </a:lnTo>
                  <a:cubicBezTo>
                    <a:pt x="4158" y="3032"/>
                    <a:pt x="4136" y="2934"/>
                    <a:pt x="4163" y="2887"/>
                  </a:cubicBezTo>
                  <a:lnTo>
                    <a:pt x="4936" y="1115"/>
                  </a:lnTo>
                  <a:cubicBezTo>
                    <a:pt x="4947" y="1085"/>
                    <a:pt x="4963" y="1083"/>
                    <a:pt x="4976" y="1096"/>
                  </a:cubicBezTo>
                  <a:close/>
                  <a:moveTo>
                    <a:pt x="6591" y="1096"/>
                  </a:moveTo>
                  <a:cubicBezTo>
                    <a:pt x="6605" y="1109"/>
                    <a:pt x="6615" y="1138"/>
                    <a:pt x="6615" y="1174"/>
                  </a:cubicBezTo>
                  <a:lnTo>
                    <a:pt x="6615" y="2946"/>
                  </a:lnTo>
                  <a:cubicBezTo>
                    <a:pt x="6615" y="2994"/>
                    <a:pt x="6599" y="3032"/>
                    <a:pt x="6578" y="3032"/>
                  </a:cubicBezTo>
                  <a:lnTo>
                    <a:pt x="5805" y="3032"/>
                  </a:lnTo>
                  <a:cubicBezTo>
                    <a:pt x="5773" y="3032"/>
                    <a:pt x="5751" y="2934"/>
                    <a:pt x="5778" y="2887"/>
                  </a:cubicBezTo>
                  <a:lnTo>
                    <a:pt x="6551" y="1115"/>
                  </a:lnTo>
                  <a:cubicBezTo>
                    <a:pt x="6562" y="1085"/>
                    <a:pt x="6578" y="1083"/>
                    <a:pt x="6591" y="1096"/>
                  </a:cubicBezTo>
                  <a:close/>
                  <a:moveTo>
                    <a:pt x="8199" y="1096"/>
                  </a:moveTo>
                  <a:cubicBezTo>
                    <a:pt x="8213" y="1109"/>
                    <a:pt x="8225" y="1138"/>
                    <a:pt x="8225" y="1174"/>
                  </a:cubicBezTo>
                  <a:lnTo>
                    <a:pt x="8225" y="2946"/>
                  </a:lnTo>
                  <a:cubicBezTo>
                    <a:pt x="8230" y="2994"/>
                    <a:pt x="8208" y="3032"/>
                    <a:pt x="8186" y="3032"/>
                  </a:cubicBezTo>
                  <a:lnTo>
                    <a:pt x="7415" y="3032"/>
                  </a:lnTo>
                  <a:cubicBezTo>
                    <a:pt x="7382" y="3032"/>
                    <a:pt x="7361" y="2934"/>
                    <a:pt x="7388" y="2887"/>
                  </a:cubicBezTo>
                  <a:lnTo>
                    <a:pt x="8159" y="1115"/>
                  </a:lnTo>
                  <a:cubicBezTo>
                    <a:pt x="8170" y="1085"/>
                    <a:pt x="8186" y="1083"/>
                    <a:pt x="8199" y="1096"/>
                  </a:cubicBezTo>
                  <a:close/>
                  <a:moveTo>
                    <a:pt x="9814" y="1096"/>
                  </a:moveTo>
                  <a:cubicBezTo>
                    <a:pt x="9828" y="1109"/>
                    <a:pt x="9840" y="1138"/>
                    <a:pt x="9840" y="1174"/>
                  </a:cubicBezTo>
                  <a:lnTo>
                    <a:pt x="9840" y="2946"/>
                  </a:lnTo>
                  <a:cubicBezTo>
                    <a:pt x="9840" y="2994"/>
                    <a:pt x="9822" y="3032"/>
                    <a:pt x="9801" y="3032"/>
                  </a:cubicBezTo>
                  <a:lnTo>
                    <a:pt x="9030" y="3032"/>
                  </a:lnTo>
                  <a:cubicBezTo>
                    <a:pt x="8997" y="3032"/>
                    <a:pt x="8976" y="2934"/>
                    <a:pt x="9003" y="2887"/>
                  </a:cubicBezTo>
                  <a:lnTo>
                    <a:pt x="9774" y="1115"/>
                  </a:lnTo>
                  <a:cubicBezTo>
                    <a:pt x="9785" y="1085"/>
                    <a:pt x="9801" y="1083"/>
                    <a:pt x="9814" y="1096"/>
                  </a:cubicBezTo>
                  <a:close/>
                  <a:moveTo>
                    <a:pt x="11424" y="1096"/>
                  </a:moveTo>
                  <a:cubicBezTo>
                    <a:pt x="11438" y="1109"/>
                    <a:pt x="11448" y="1138"/>
                    <a:pt x="11448" y="1174"/>
                  </a:cubicBezTo>
                  <a:lnTo>
                    <a:pt x="11448" y="2946"/>
                  </a:lnTo>
                  <a:cubicBezTo>
                    <a:pt x="11453" y="2994"/>
                    <a:pt x="11432" y="3032"/>
                    <a:pt x="11411" y="3032"/>
                  </a:cubicBezTo>
                  <a:lnTo>
                    <a:pt x="10638" y="3032"/>
                  </a:lnTo>
                  <a:cubicBezTo>
                    <a:pt x="10605" y="3032"/>
                    <a:pt x="10584" y="2934"/>
                    <a:pt x="10611" y="2887"/>
                  </a:cubicBezTo>
                  <a:lnTo>
                    <a:pt x="11384" y="1115"/>
                  </a:lnTo>
                  <a:cubicBezTo>
                    <a:pt x="11394" y="1085"/>
                    <a:pt x="11411" y="1083"/>
                    <a:pt x="11424" y="1096"/>
                  </a:cubicBezTo>
                  <a:close/>
                  <a:moveTo>
                    <a:pt x="13039" y="1096"/>
                  </a:moveTo>
                  <a:cubicBezTo>
                    <a:pt x="13053" y="1109"/>
                    <a:pt x="13063" y="1138"/>
                    <a:pt x="13063" y="1174"/>
                  </a:cubicBezTo>
                  <a:lnTo>
                    <a:pt x="13063" y="2946"/>
                  </a:lnTo>
                  <a:cubicBezTo>
                    <a:pt x="13063" y="2994"/>
                    <a:pt x="13047" y="3032"/>
                    <a:pt x="13026" y="3032"/>
                  </a:cubicBezTo>
                  <a:lnTo>
                    <a:pt x="12253" y="3032"/>
                  </a:lnTo>
                  <a:cubicBezTo>
                    <a:pt x="12220" y="3032"/>
                    <a:pt x="12199" y="2934"/>
                    <a:pt x="12226" y="2887"/>
                  </a:cubicBezTo>
                  <a:lnTo>
                    <a:pt x="12999" y="1115"/>
                  </a:lnTo>
                  <a:cubicBezTo>
                    <a:pt x="13009" y="1085"/>
                    <a:pt x="13026" y="1083"/>
                    <a:pt x="13039" y="1096"/>
                  </a:cubicBezTo>
                  <a:close/>
                  <a:moveTo>
                    <a:pt x="14647" y="1096"/>
                  </a:moveTo>
                  <a:cubicBezTo>
                    <a:pt x="14661" y="1109"/>
                    <a:pt x="14673" y="1138"/>
                    <a:pt x="14673" y="1174"/>
                  </a:cubicBezTo>
                  <a:lnTo>
                    <a:pt x="14673" y="2946"/>
                  </a:lnTo>
                  <a:cubicBezTo>
                    <a:pt x="14678" y="2994"/>
                    <a:pt x="14655" y="3032"/>
                    <a:pt x="14634" y="3032"/>
                  </a:cubicBezTo>
                  <a:lnTo>
                    <a:pt x="13863" y="3032"/>
                  </a:lnTo>
                  <a:cubicBezTo>
                    <a:pt x="13830" y="3032"/>
                    <a:pt x="13809" y="2934"/>
                    <a:pt x="13836" y="2887"/>
                  </a:cubicBezTo>
                  <a:lnTo>
                    <a:pt x="14607" y="1115"/>
                  </a:lnTo>
                  <a:cubicBezTo>
                    <a:pt x="14618" y="1085"/>
                    <a:pt x="14634" y="1083"/>
                    <a:pt x="14647" y="1096"/>
                  </a:cubicBezTo>
                  <a:close/>
                  <a:moveTo>
                    <a:pt x="16262" y="1096"/>
                  </a:moveTo>
                  <a:cubicBezTo>
                    <a:pt x="16276" y="1109"/>
                    <a:pt x="16286" y="1138"/>
                    <a:pt x="16286" y="1174"/>
                  </a:cubicBezTo>
                  <a:lnTo>
                    <a:pt x="16286" y="2946"/>
                  </a:lnTo>
                  <a:cubicBezTo>
                    <a:pt x="16286" y="2994"/>
                    <a:pt x="16270" y="3032"/>
                    <a:pt x="16249" y="3032"/>
                  </a:cubicBezTo>
                  <a:lnTo>
                    <a:pt x="15476" y="3032"/>
                  </a:lnTo>
                  <a:cubicBezTo>
                    <a:pt x="15443" y="3032"/>
                    <a:pt x="15422" y="2934"/>
                    <a:pt x="15449" y="2887"/>
                  </a:cubicBezTo>
                  <a:lnTo>
                    <a:pt x="16222" y="1115"/>
                  </a:lnTo>
                  <a:cubicBezTo>
                    <a:pt x="16232" y="1085"/>
                    <a:pt x="16249" y="1083"/>
                    <a:pt x="16262" y="1096"/>
                  </a:cubicBezTo>
                  <a:close/>
                  <a:moveTo>
                    <a:pt x="17872" y="1096"/>
                  </a:moveTo>
                  <a:cubicBezTo>
                    <a:pt x="17886" y="1109"/>
                    <a:pt x="17896" y="1138"/>
                    <a:pt x="17896" y="1174"/>
                  </a:cubicBezTo>
                  <a:lnTo>
                    <a:pt x="17896" y="2946"/>
                  </a:lnTo>
                  <a:cubicBezTo>
                    <a:pt x="17901" y="2994"/>
                    <a:pt x="17885" y="3032"/>
                    <a:pt x="17864" y="3032"/>
                  </a:cubicBezTo>
                  <a:lnTo>
                    <a:pt x="17086" y="3032"/>
                  </a:lnTo>
                  <a:cubicBezTo>
                    <a:pt x="17053" y="3032"/>
                    <a:pt x="17032" y="2934"/>
                    <a:pt x="17059" y="2887"/>
                  </a:cubicBezTo>
                  <a:lnTo>
                    <a:pt x="17832" y="1115"/>
                  </a:lnTo>
                  <a:cubicBezTo>
                    <a:pt x="17842" y="1085"/>
                    <a:pt x="17859" y="1083"/>
                    <a:pt x="17872" y="1096"/>
                  </a:cubicBezTo>
                  <a:close/>
                  <a:moveTo>
                    <a:pt x="19485" y="1096"/>
                  </a:moveTo>
                  <a:cubicBezTo>
                    <a:pt x="19499" y="1109"/>
                    <a:pt x="19511" y="1138"/>
                    <a:pt x="19511" y="1174"/>
                  </a:cubicBezTo>
                  <a:lnTo>
                    <a:pt x="19511" y="2946"/>
                  </a:lnTo>
                  <a:cubicBezTo>
                    <a:pt x="19511" y="2994"/>
                    <a:pt x="19493" y="3032"/>
                    <a:pt x="19472" y="3032"/>
                  </a:cubicBezTo>
                  <a:lnTo>
                    <a:pt x="18701" y="3032"/>
                  </a:lnTo>
                  <a:cubicBezTo>
                    <a:pt x="18668" y="3032"/>
                    <a:pt x="18647" y="2934"/>
                    <a:pt x="18674" y="2887"/>
                  </a:cubicBezTo>
                  <a:lnTo>
                    <a:pt x="19445" y="1115"/>
                  </a:lnTo>
                  <a:cubicBezTo>
                    <a:pt x="19456" y="1085"/>
                    <a:pt x="19472" y="1083"/>
                    <a:pt x="19485" y="1096"/>
                  </a:cubicBezTo>
                  <a:close/>
                  <a:moveTo>
                    <a:pt x="1723" y="1159"/>
                  </a:moveTo>
                  <a:cubicBezTo>
                    <a:pt x="1736" y="1171"/>
                    <a:pt x="1745" y="1198"/>
                    <a:pt x="1745" y="1233"/>
                  </a:cubicBezTo>
                  <a:lnTo>
                    <a:pt x="1745" y="2946"/>
                  </a:lnTo>
                  <a:cubicBezTo>
                    <a:pt x="1745" y="2994"/>
                    <a:pt x="1728" y="3032"/>
                    <a:pt x="1706" y="3032"/>
                  </a:cubicBezTo>
                  <a:lnTo>
                    <a:pt x="896" y="3032"/>
                  </a:lnTo>
                  <a:cubicBezTo>
                    <a:pt x="864" y="3032"/>
                    <a:pt x="842" y="2934"/>
                    <a:pt x="869" y="2887"/>
                  </a:cubicBezTo>
                  <a:lnTo>
                    <a:pt x="1679" y="1174"/>
                  </a:lnTo>
                  <a:cubicBezTo>
                    <a:pt x="1693" y="1150"/>
                    <a:pt x="1710" y="1147"/>
                    <a:pt x="1723" y="1159"/>
                  </a:cubicBezTo>
                  <a:close/>
                  <a:moveTo>
                    <a:pt x="827" y="5989"/>
                  </a:moveTo>
                  <a:cubicBezTo>
                    <a:pt x="735" y="5989"/>
                    <a:pt x="665" y="6143"/>
                    <a:pt x="665" y="6346"/>
                  </a:cubicBezTo>
                  <a:lnTo>
                    <a:pt x="665" y="17120"/>
                  </a:lnTo>
                  <a:cubicBezTo>
                    <a:pt x="665" y="17215"/>
                    <a:pt x="632" y="17283"/>
                    <a:pt x="589" y="17283"/>
                  </a:cubicBezTo>
                  <a:lnTo>
                    <a:pt x="76" y="17283"/>
                  </a:lnTo>
                  <a:cubicBezTo>
                    <a:pt x="33" y="17283"/>
                    <a:pt x="0" y="17355"/>
                    <a:pt x="0" y="17450"/>
                  </a:cubicBezTo>
                  <a:lnTo>
                    <a:pt x="0" y="18320"/>
                  </a:lnTo>
                  <a:cubicBezTo>
                    <a:pt x="0" y="19009"/>
                    <a:pt x="254" y="19568"/>
                    <a:pt x="567" y="19568"/>
                  </a:cubicBezTo>
                  <a:lnTo>
                    <a:pt x="3974" y="19568"/>
                  </a:lnTo>
                  <a:lnTo>
                    <a:pt x="3974" y="18828"/>
                  </a:lnTo>
                  <a:cubicBezTo>
                    <a:pt x="3974" y="16950"/>
                    <a:pt x="4645" y="15369"/>
                    <a:pt x="5493" y="15321"/>
                  </a:cubicBezTo>
                  <a:cubicBezTo>
                    <a:pt x="6378" y="15274"/>
                    <a:pt x="7101" y="16832"/>
                    <a:pt x="7101" y="18758"/>
                  </a:cubicBezTo>
                  <a:lnTo>
                    <a:pt x="7101" y="19568"/>
                  </a:lnTo>
                  <a:lnTo>
                    <a:pt x="15974" y="19568"/>
                  </a:lnTo>
                  <a:lnTo>
                    <a:pt x="15974" y="18828"/>
                  </a:lnTo>
                  <a:cubicBezTo>
                    <a:pt x="15974" y="16950"/>
                    <a:pt x="16643" y="15369"/>
                    <a:pt x="17491" y="15321"/>
                  </a:cubicBezTo>
                  <a:cubicBezTo>
                    <a:pt x="18376" y="15274"/>
                    <a:pt x="19101" y="16832"/>
                    <a:pt x="19101" y="18758"/>
                  </a:cubicBezTo>
                  <a:lnTo>
                    <a:pt x="19101" y="19568"/>
                  </a:lnTo>
                  <a:lnTo>
                    <a:pt x="21028" y="19568"/>
                  </a:lnTo>
                  <a:cubicBezTo>
                    <a:pt x="21341" y="19568"/>
                    <a:pt x="21595" y="19009"/>
                    <a:pt x="21595" y="18320"/>
                  </a:cubicBezTo>
                  <a:lnTo>
                    <a:pt x="21595" y="17450"/>
                  </a:lnTo>
                  <a:cubicBezTo>
                    <a:pt x="21600" y="17379"/>
                    <a:pt x="21562" y="17298"/>
                    <a:pt x="21519" y="17298"/>
                  </a:cubicBezTo>
                  <a:lnTo>
                    <a:pt x="21087" y="17298"/>
                  </a:lnTo>
                  <a:cubicBezTo>
                    <a:pt x="21043" y="17298"/>
                    <a:pt x="21011" y="17226"/>
                    <a:pt x="21011" y="17131"/>
                  </a:cubicBezTo>
                  <a:lnTo>
                    <a:pt x="21001" y="12554"/>
                  </a:lnTo>
                  <a:cubicBezTo>
                    <a:pt x="21001" y="12447"/>
                    <a:pt x="20995" y="12352"/>
                    <a:pt x="20984" y="12245"/>
                  </a:cubicBezTo>
                  <a:lnTo>
                    <a:pt x="20628" y="8322"/>
                  </a:lnTo>
                  <a:cubicBezTo>
                    <a:pt x="20584" y="7846"/>
                    <a:pt x="20390" y="7501"/>
                    <a:pt x="20169" y="7501"/>
                  </a:cubicBezTo>
                  <a:lnTo>
                    <a:pt x="19408" y="7501"/>
                  </a:lnTo>
                  <a:cubicBezTo>
                    <a:pt x="19337" y="7501"/>
                    <a:pt x="19273" y="7417"/>
                    <a:pt x="19236" y="7274"/>
                  </a:cubicBezTo>
                  <a:lnTo>
                    <a:pt x="18981" y="6264"/>
                  </a:lnTo>
                  <a:cubicBezTo>
                    <a:pt x="18938" y="6097"/>
                    <a:pt x="18856" y="5989"/>
                    <a:pt x="18770" y="5989"/>
                  </a:cubicBezTo>
                  <a:lnTo>
                    <a:pt x="14214" y="5989"/>
                  </a:lnTo>
                  <a:cubicBezTo>
                    <a:pt x="14122" y="5989"/>
                    <a:pt x="14045" y="6158"/>
                    <a:pt x="14045" y="6360"/>
                  </a:cubicBezTo>
                  <a:lnTo>
                    <a:pt x="14045" y="17164"/>
                  </a:lnTo>
                  <a:cubicBezTo>
                    <a:pt x="14045" y="17235"/>
                    <a:pt x="14018" y="17298"/>
                    <a:pt x="13986" y="17298"/>
                  </a:cubicBezTo>
                  <a:lnTo>
                    <a:pt x="13775" y="17298"/>
                  </a:lnTo>
                  <a:cubicBezTo>
                    <a:pt x="13742" y="17298"/>
                    <a:pt x="13716" y="17235"/>
                    <a:pt x="13716" y="17164"/>
                  </a:cubicBezTo>
                  <a:lnTo>
                    <a:pt x="13716" y="8760"/>
                  </a:lnTo>
                  <a:cubicBezTo>
                    <a:pt x="13716" y="8641"/>
                    <a:pt x="13674" y="8545"/>
                    <a:pt x="13620" y="8545"/>
                  </a:cubicBezTo>
                  <a:lnTo>
                    <a:pt x="11426" y="8545"/>
                  </a:lnTo>
                  <a:cubicBezTo>
                    <a:pt x="11372" y="8545"/>
                    <a:pt x="11330" y="8641"/>
                    <a:pt x="11330" y="8760"/>
                  </a:cubicBezTo>
                  <a:lnTo>
                    <a:pt x="11330" y="17164"/>
                  </a:lnTo>
                  <a:cubicBezTo>
                    <a:pt x="11330" y="17235"/>
                    <a:pt x="11303" y="17298"/>
                    <a:pt x="11271" y="17298"/>
                  </a:cubicBezTo>
                  <a:lnTo>
                    <a:pt x="11060" y="17298"/>
                  </a:lnTo>
                  <a:cubicBezTo>
                    <a:pt x="11027" y="17298"/>
                    <a:pt x="11001" y="17235"/>
                    <a:pt x="11001" y="17164"/>
                  </a:cubicBezTo>
                  <a:lnTo>
                    <a:pt x="11001" y="6360"/>
                  </a:lnTo>
                  <a:cubicBezTo>
                    <a:pt x="11001" y="6158"/>
                    <a:pt x="10924" y="5989"/>
                    <a:pt x="10832" y="5989"/>
                  </a:cubicBezTo>
                  <a:lnTo>
                    <a:pt x="827" y="5989"/>
                  </a:lnTo>
                  <a:close/>
                  <a:moveTo>
                    <a:pt x="14867" y="8404"/>
                  </a:moveTo>
                  <a:lnTo>
                    <a:pt x="16740" y="8404"/>
                  </a:lnTo>
                  <a:cubicBezTo>
                    <a:pt x="16869" y="8404"/>
                    <a:pt x="16973" y="8631"/>
                    <a:pt x="16973" y="8916"/>
                  </a:cubicBezTo>
                  <a:lnTo>
                    <a:pt x="16973" y="11543"/>
                  </a:lnTo>
                  <a:cubicBezTo>
                    <a:pt x="16973" y="11828"/>
                    <a:pt x="16869" y="12052"/>
                    <a:pt x="16740" y="12052"/>
                  </a:cubicBezTo>
                  <a:lnTo>
                    <a:pt x="14867" y="12052"/>
                  </a:lnTo>
                  <a:cubicBezTo>
                    <a:pt x="14737" y="12052"/>
                    <a:pt x="14634" y="11828"/>
                    <a:pt x="14634" y="11543"/>
                  </a:cubicBezTo>
                  <a:lnTo>
                    <a:pt x="14634" y="8916"/>
                  </a:lnTo>
                  <a:cubicBezTo>
                    <a:pt x="14634" y="8631"/>
                    <a:pt x="14737" y="8404"/>
                    <a:pt x="14867" y="8404"/>
                  </a:cubicBezTo>
                  <a:close/>
                  <a:moveTo>
                    <a:pt x="18355" y="8404"/>
                  </a:moveTo>
                  <a:lnTo>
                    <a:pt x="20007" y="8404"/>
                  </a:lnTo>
                  <a:cubicBezTo>
                    <a:pt x="20115" y="8404"/>
                    <a:pt x="20213" y="8582"/>
                    <a:pt x="20234" y="8820"/>
                  </a:cubicBezTo>
                  <a:lnTo>
                    <a:pt x="20461" y="11446"/>
                  </a:lnTo>
                  <a:cubicBezTo>
                    <a:pt x="20488" y="11756"/>
                    <a:pt x="20380" y="12052"/>
                    <a:pt x="20234" y="12052"/>
                  </a:cubicBezTo>
                  <a:lnTo>
                    <a:pt x="18355" y="12052"/>
                  </a:lnTo>
                  <a:cubicBezTo>
                    <a:pt x="18225" y="12052"/>
                    <a:pt x="18122" y="11828"/>
                    <a:pt x="18122" y="11543"/>
                  </a:cubicBezTo>
                  <a:lnTo>
                    <a:pt x="18122" y="8916"/>
                  </a:lnTo>
                  <a:cubicBezTo>
                    <a:pt x="18122" y="8631"/>
                    <a:pt x="18225" y="8404"/>
                    <a:pt x="18355" y="8404"/>
                  </a:cubicBezTo>
                  <a:close/>
                  <a:moveTo>
                    <a:pt x="11885" y="12030"/>
                  </a:moveTo>
                  <a:cubicBezTo>
                    <a:pt x="12009" y="12030"/>
                    <a:pt x="12113" y="12254"/>
                    <a:pt x="12113" y="12528"/>
                  </a:cubicBezTo>
                  <a:cubicBezTo>
                    <a:pt x="12113" y="12801"/>
                    <a:pt x="12009" y="13029"/>
                    <a:pt x="11885" y="13029"/>
                  </a:cubicBezTo>
                  <a:cubicBezTo>
                    <a:pt x="11761" y="13029"/>
                    <a:pt x="11659" y="12801"/>
                    <a:pt x="11659" y="12528"/>
                  </a:cubicBezTo>
                  <a:cubicBezTo>
                    <a:pt x="11659" y="12254"/>
                    <a:pt x="11761" y="12030"/>
                    <a:pt x="11885" y="12030"/>
                  </a:cubicBezTo>
                  <a:close/>
                  <a:moveTo>
                    <a:pt x="12540" y="12041"/>
                  </a:moveTo>
                  <a:cubicBezTo>
                    <a:pt x="12664" y="12041"/>
                    <a:pt x="12766" y="12269"/>
                    <a:pt x="12766" y="12542"/>
                  </a:cubicBezTo>
                  <a:cubicBezTo>
                    <a:pt x="12766" y="12816"/>
                    <a:pt x="12664" y="13040"/>
                    <a:pt x="12540" y="13040"/>
                  </a:cubicBezTo>
                  <a:cubicBezTo>
                    <a:pt x="12415" y="13040"/>
                    <a:pt x="12312" y="12816"/>
                    <a:pt x="12312" y="12542"/>
                  </a:cubicBezTo>
                  <a:cubicBezTo>
                    <a:pt x="12317" y="12257"/>
                    <a:pt x="12415" y="12041"/>
                    <a:pt x="12540" y="12041"/>
                  </a:cubicBezTo>
                  <a:close/>
                  <a:moveTo>
                    <a:pt x="13193" y="12041"/>
                  </a:moveTo>
                  <a:cubicBezTo>
                    <a:pt x="13317" y="12041"/>
                    <a:pt x="13419" y="12269"/>
                    <a:pt x="13419" y="12542"/>
                  </a:cubicBezTo>
                  <a:cubicBezTo>
                    <a:pt x="13419" y="12816"/>
                    <a:pt x="13317" y="13040"/>
                    <a:pt x="13193" y="13040"/>
                  </a:cubicBezTo>
                  <a:cubicBezTo>
                    <a:pt x="13068" y="13040"/>
                    <a:pt x="12965" y="12816"/>
                    <a:pt x="12965" y="12542"/>
                  </a:cubicBezTo>
                  <a:cubicBezTo>
                    <a:pt x="12970" y="12257"/>
                    <a:pt x="13074" y="12041"/>
                    <a:pt x="13193" y="12041"/>
                  </a:cubicBezTo>
                  <a:close/>
                  <a:moveTo>
                    <a:pt x="13329" y="13523"/>
                  </a:moveTo>
                  <a:cubicBezTo>
                    <a:pt x="13344" y="13528"/>
                    <a:pt x="13357" y="13546"/>
                    <a:pt x="13365" y="13575"/>
                  </a:cubicBezTo>
                  <a:lnTo>
                    <a:pt x="13431" y="13765"/>
                  </a:lnTo>
                  <a:cubicBezTo>
                    <a:pt x="13452" y="13824"/>
                    <a:pt x="13446" y="13907"/>
                    <a:pt x="13419" y="13943"/>
                  </a:cubicBezTo>
                  <a:lnTo>
                    <a:pt x="13279" y="14181"/>
                  </a:lnTo>
                  <a:cubicBezTo>
                    <a:pt x="13263" y="14205"/>
                    <a:pt x="13251" y="14264"/>
                    <a:pt x="13257" y="14300"/>
                  </a:cubicBezTo>
                  <a:cubicBezTo>
                    <a:pt x="13289" y="14621"/>
                    <a:pt x="13241" y="14956"/>
                    <a:pt x="13112" y="15158"/>
                  </a:cubicBezTo>
                  <a:cubicBezTo>
                    <a:pt x="12993" y="15336"/>
                    <a:pt x="12841" y="15345"/>
                    <a:pt x="12722" y="15202"/>
                  </a:cubicBezTo>
                  <a:cubicBezTo>
                    <a:pt x="12700" y="15179"/>
                    <a:pt x="12679" y="15182"/>
                    <a:pt x="12663" y="15217"/>
                  </a:cubicBezTo>
                  <a:lnTo>
                    <a:pt x="12523" y="15455"/>
                  </a:lnTo>
                  <a:cubicBezTo>
                    <a:pt x="12496" y="15503"/>
                    <a:pt x="12458" y="15489"/>
                    <a:pt x="12442" y="15429"/>
                  </a:cubicBezTo>
                  <a:lnTo>
                    <a:pt x="12378" y="15240"/>
                  </a:lnTo>
                  <a:cubicBezTo>
                    <a:pt x="12356" y="15180"/>
                    <a:pt x="12361" y="15097"/>
                    <a:pt x="12388" y="15061"/>
                  </a:cubicBezTo>
                  <a:lnTo>
                    <a:pt x="12528" y="14824"/>
                  </a:lnTo>
                  <a:cubicBezTo>
                    <a:pt x="12544" y="14800"/>
                    <a:pt x="12555" y="14740"/>
                    <a:pt x="12550" y="14705"/>
                  </a:cubicBezTo>
                  <a:cubicBezTo>
                    <a:pt x="12517" y="14384"/>
                    <a:pt x="12565" y="14052"/>
                    <a:pt x="12695" y="13850"/>
                  </a:cubicBezTo>
                  <a:cubicBezTo>
                    <a:pt x="12814" y="13672"/>
                    <a:pt x="12966" y="13659"/>
                    <a:pt x="13085" y="13802"/>
                  </a:cubicBezTo>
                  <a:cubicBezTo>
                    <a:pt x="13106" y="13826"/>
                    <a:pt x="13128" y="13826"/>
                    <a:pt x="13144" y="13791"/>
                  </a:cubicBezTo>
                  <a:lnTo>
                    <a:pt x="13284" y="13553"/>
                  </a:lnTo>
                  <a:cubicBezTo>
                    <a:pt x="13297" y="13529"/>
                    <a:pt x="13315" y="13519"/>
                    <a:pt x="13329" y="13523"/>
                  </a:cubicBezTo>
                  <a:close/>
                  <a:moveTo>
                    <a:pt x="11772" y="13635"/>
                  </a:moveTo>
                  <a:lnTo>
                    <a:pt x="11993" y="13635"/>
                  </a:lnTo>
                  <a:cubicBezTo>
                    <a:pt x="12025" y="13635"/>
                    <a:pt x="12054" y="13693"/>
                    <a:pt x="12054" y="13765"/>
                  </a:cubicBezTo>
                  <a:lnTo>
                    <a:pt x="12054" y="15228"/>
                  </a:lnTo>
                  <a:cubicBezTo>
                    <a:pt x="12054" y="15300"/>
                    <a:pt x="12025" y="15359"/>
                    <a:pt x="11993" y="15359"/>
                  </a:cubicBezTo>
                  <a:lnTo>
                    <a:pt x="11772" y="15359"/>
                  </a:lnTo>
                  <a:cubicBezTo>
                    <a:pt x="11739" y="15359"/>
                    <a:pt x="11713" y="15300"/>
                    <a:pt x="11713" y="15228"/>
                  </a:cubicBezTo>
                  <a:lnTo>
                    <a:pt x="11713" y="13765"/>
                  </a:lnTo>
                  <a:cubicBezTo>
                    <a:pt x="11713" y="13693"/>
                    <a:pt x="11739" y="13635"/>
                    <a:pt x="11772" y="13635"/>
                  </a:cubicBezTo>
                  <a:close/>
                  <a:moveTo>
                    <a:pt x="5540" y="15964"/>
                  </a:moveTo>
                  <a:cubicBezTo>
                    <a:pt x="4833" y="15964"/>
                    <a:pt x="4261" y="17227"/>
                    <a:pt x="4261" y="18784"/>
                  </a:cubicBezTo>
                  <a:cubicBezTo>
                    <a:pt x="4261" y="20341"/>
                    <a:pt x="4833" y="21600"/>
                    <a:pt x="5540" y="21600"/>
                  </a:cubicBezTo>
                  <a:cubicBezTo>
                    <a:pt x="6247" y="21600"/>
                    <a:pt x="6821" y="20341"/>
                    <a:pt x="6821" y="18784"/>
                  </a:cubicBezTo>
                  <a:cubicBezTo>
                    <a:pt x="6821" y="17227"/>
                    <a:pt x="6242" y="15964"/>
                    <a:pt x="5540" y="15964"/>
                  </a:cubicBezTo>
                  <a:close/>
                  <a:moveTo>
                    <a:pt x="17535" y="15964"/>
                  </a:moveTo>
                  <a:cubicBezTo>
                    <a:pt x="16827" y="15964"/>
                    <a:pt x="16254" y="17227"/>
                    <a:pt x="16254" y="18784"/>
                  </a:cubicBezTo>
                  <a:cubicBezTo>
                    <a:pt x="16254" y="20341"/>
                    <a:pt x="16827" y="21600"/>
                    <a:pt x="17535" y="21600"/>
                  </a:cubicBezTo>
                  <a:cubicBezTo>
                    <a:pt x="18242" y="21600"/>
                    <a:pt x="18814" y="20341"/>
                    <a:pt x="18814" y="18784"/>
                  </a:cubicBezTo>
                  <a:cubicBezTo>
                    <a:pt x="18814" y="17227"/>
                    <a:pt x="18242" y="15964"/>
                    <a:pt x="17535" y="15964"/>
                  </a:cubicBezTo>
                  <a:close/>
                  <a:moveTo>
                    <a:pt x="5540" y="17309"/>
                  </a:moveTo>
                  <a:cubicBezTo>
                    <a:pt x="5913" y="17309"/>
                    <a:pt x="6210" y="17975"/>
                    <a:pt x="6210" y="18784"/>
                  </a:cubicBezTo>
                  <a:cubicBezTo>
                    <a:pt x="6210" y="19592"/>
                    <a:pt x="5907" y="20255"/>
                    <a:pt x="5540" y="20255"/>
                  </a:cubicBezTo>
                  <a:cubicBezTo>
                    <a:pt x="5167" y="20255"/>
                    <a:pt x="4872" y="19592"/>
                    <a:pt x="4872" y="18784"/>
                  </a:cubicBezTo>
                  <a:cubicBezTo>
                    <a:pt x="4872" y="17975"/>
                    <a:pt x="5173" y="17309"/>
                    <a:pt x="5540" y="17309"/>
                  </a:cubicBezTo>
                  <a:close/>
                  <a:moveTo>
                    <a:pt x="17535" y="17309"/>
                  </a:moveTo>
                  <a:cubicBezTo>
                    <a:pt x="17907" y="17309"/>
                    <a:pt x="18203" y="17975"/>
                    <a:pt x="18203" y="18784"/>
                  </a:cubicBezTo>
                  <a:cubicBezTo>
                    <a:pt x="18203" y="19592"/>
                    <a:pt x="17907" y="20255"/>
                    <a:pt x="17535" y="20255"/>
                  </a:cubicBezTo>
                  <a:cubicBezTo>
                    <a:pt x="17162" y="20255"/>
                    <a:pt x="16865" y="19592"/>
                    <a:pt x="16865" y="18784"/>
                  </a:cubicBezTo>
                  <a:cubicBezTo>
                    <a:pt x="16865" y="17975"/>
                    <a:pt x="17167" y="17309"/>
                    <a:pt x="17535" y="17309"/>
                  </a:cubicBezTo>
                  <a:close/>
                </a:path>
              </a:pathLst>
            </a:custGeom>
            <a:solidFill>
              <a:srgbClr val="E22400"/>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p>
          </p:txBody>
        </p:sp>
        <p:sp>
          <p:nvSpPr>
            <p:cNvPr id="494" name="Behavioral…"/>
            <p:cNvSpPr txBox="1"/>
            <p:nvPr/>
          </p:nvSpPr>
          <p:spPr>
            <a:xfrm>
              <a:off x="3743500" y="3707163"/>
              <a:ext cx="901276" cy="447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ctr">
                <a:defRPr b="1" sz="1200">
                  <a:solidFill>
                    <a:srgbClr val="E22400"/>
                  </a:solidFill>
                </a:defRPr>
              </a:pPr>
              <a:r>
                <a:t>Behavioral </a:t>
              </a:r>
            </a:p>
            <a:p>
              <a:pPr algn="ctr">
                <a:defRPr b="1" sz="1200">
                  <a:solidFill>
                    <a:srgbClr val="E22400"/>
                  </a:solidFill>
                </a:defRPr>
              </a:pPr>
              <a:r>
                <a:t>Wellness</a:t>
              </a:r>
            </a:p>
          </p:txBody>
        </p:sp>
      </p:grpSp>
      <p:pic>
        <p:nvPicPr>
          <p:cNvPr id="496" name="Picture 3" descr="Picture 3"/>
          <p:cNvPicPr>
            <a:picLocks noChangeAspect="1"/>
          </p:cNvPicPr>
          <p:nvPr/>
        </p:nvPicPr>
        <p:blipFill>
          <a:blip r:embed="rId4">
            <a:extLst/>
          </a:blip>
          <a:stretch>
            <a:fillRect/>
          </a:stretch>
        </p:blipFill>
        <p:spPr>
          <a:xfrm>
            <a:off x="1349605" y="2345499"/>
            <a:ext cx="1988630" cy="1649062"/>
          </a:xfrm>
          <a:prstGeom prst="rect">
            <a:avLst/>
          </a:prstGeom>
          <a:ln w="12700">
            <a:miter lim="400000"/>
          </a:ln>
        </p:spPr>
      </p:pic>
      <p:pic>
        <p:nvPicPr>
          <p:cNvPr id="497" name="Image" descr="Image"/>
          <p:cNvPicPr>
            <a:picLocks noChangeAspect="1"/>
          </p:cNvPicPr>
          <p:nvPr/>
        </p:nvPicPr>
        <p:blipFill>
          <a:blip r:embed="rId5">
            <a:extLst/>
          </a:blip>
          <a:srcRect l="20973" t="7310" r="22453" b="7310"/>
          <a:stretch>
            <a:fillRect/>
          </a:stretch>
        </p:blipFill>
        <p:spPr>
          <a:xfrm>
            <a:off x="5836850" y="2262787"/>
            <a:ext cx="1623846" cy="1633792"/>
          </a:xfrm>
          <a:prstGeom prst="rect">
            <a:avLst/>
          </a:prstGeom>
          <a:ln w="12700">
            <a:miter lim="400000"/>
          </a:ln>
        </p:spPr>
      </p:pic>
      <p:pic>
        <p:nvPicPr>
          <p:cNvPr id="498" name="Image" descr="Image"/>
          <p:cNvPicPr>
            <a:picLocks noChangeAspect="1"/>
          </p:cNvPicPr>
          <p:nvPr/>
        </p:nvPicPr>
        <p:blipFill>
          <a:blip r:embed="rId6">
            <a:extLst/>
          </a:blip>
          <a:srcRect l="13331" t="9747" r="0" b="0"/>
          <a:stretch>
            <a:fillRect/>
          </a:stretch>
        </p:blipFill>
        <p:spPr>
          <a:xfrm>
            <a:off x="5199486" y="4771680"/>
            <a:ext cx="1249039" cy="1822355"/>
          </a:xfrm>
          <a:prstGeom prst="rect">
            <a:avLst/>
          </a:prstGeom>
          <a:ln w="12700">
            <a:miter lim="400000"/>
          </a:ln>
        </p:spPr>
      </p:pic>
      <p:pic>
        <p:nvPicPr>
          <p:cNvPr id="499" name="Image" descr="Image"/>
          <p:cNvPicPr>
            <a:picLocks noChangeAspect="1"/>
          </p:cNvPicPr>
          <p:nvPr/>
        </p:nvPicPr>
        <p:blipFill>
          <a:blip r:embed="rId7">
            <a:extLst/>
          </a:blip>
          <a:srcRect l="25976" t="32142" r="0" b="0"/>
          <a:stretch>
            <a:fillRect/>
          </a:stretch>
        </p:blipFill>
        <p:spPr>
          <a:xfrm>
            <a:off x="2918269" y="5120602"/>
            <a:ext cx="1533027" cy="1512522"/>
          </a:xfrm>
          <a:prstGeom prst="rect">
            <a:avLst/>
          </a:prstGeom>
          <a:ln w="12700">
            <a:miter lim="400000"/>
          </a:ln>
        </p:spPr>
      </p:pic>
      <p:pic>
        <p:nvPicPr>
          <p:cNvPr id="500" name="Image" descr="Image"/>
          <p:cNvPicPr>
            <a:picLocks noChangeAspect="1"/>
          </p:cNvPicPr>
          <p:nvPr/>
        </p:nvPicPr>
        <p:blipFill>
          <a:blip r:embed="rId8">
            <a:extLst/>
          </a:blip>
          <a:stretch>
            <a:fillRect/>
          </a:stretch>
        </p:blipFill>
        <p:spPr>
          <a:xfrm>
            <a:off x="478665" y="4085966"/>
            <a:ext cx="2021137" cy="1348890"/>
          </a:xfrm>
          <a:prstGeom prst="rect">
            <a:avLst/>
          </a:prstGeom>
          <a:ln w="12700">
            <a:miter lim="400000"/>
          </a:ln>
        </p:spPr>
      </p:pic>
      <p:pic>
        <p:nvPicPr>
          <p:cNvPr id="501" name="Image" descr="Image"/>
          <p:cNvPicPr>
            <a:picLocks noChangeAspect="1"/>
          </p:cNvPicPr>
          <p:nvPr/>
        </p:nvPicPr>
        <p:blipFill>
          <a:blip r:embed="rId9">
            <a:extLst/>
          </a:blip>
          <a:srcRect l="18276" t="23381" r="33791" b="20305"/>
          <a:stretch>
            <a:fillRect/>
          </a:stretch>
        </p:blipFill>
        <p:spPr>
          <a:xfrm>
            <a:off x="7495723" y="3292071"/>
            <a:ext cx="1313403" cy="2160285"/>
          </a:xfrm>
          <a:prstGeom prst="rect">
            <a:avLst/>
          </a:prstGeom>
          <a:ln w="12700">
            <a:miter lim="400000"/>
          </a:ln>
        </p:spPr>
      </p:pic>
      <p:pic>
        <p:nvPicPr>
          <p:cNvPr id="502" name="Image" descr="Image"/>
          <p:cNvPicPr>
            <a:picLocks noChangeAspect="1"/>
          </p:cNvPicPr>
          <p:nvPr/>
        </p:nvPicPr>
        <p:blipFill>
          <a:blip r:embed="rId10">
            <a:extLst/>
          </a:blip>
          <a:stretch>
            <a:fillRect/>
          </a:stretch>
        </p:blipFill>
        <p:spPr>
          <a:xfrm>
            <a:off x="5014464" y="2180624"/>
            <a:ext cx="766931" cy="1150396"/>
          </a:xfrm>
          <a:prstGeom prst="rect">
            <a:avLst/>
          </a:prstGeom>
          <a:ln w="12700">
            <a:miter lim="400000"/>
          </a:ln>
        </p:spPr>
      </p:pic>
      <p:pic>
        <p:nvPicPr>
          <p:cNvPr id="503" name="Image" descr="Image"/>
          <p:cNvPicPr>
            <a:picLocks noChangeAspect="1"/>
          </p:cNvPicPr>
          <p:nvPr/>
        </p:nvPicPr>
        <p:blipFill>
          <a:blip r:embed="rId11">
            <a:extLst/>
          </a:blip>
          <a:srcRect l="42042" t="28036" r="34897" b="13158"/>
          <a:stretch>
            <a:fillRect/>
          </a:stretch>
        </p:blipFill>
        <p:spPr>
          <a:xfrm>
            <a:off x="3254172" y="2159912"/>
            <a:ext cx="700171" cy="1191679"/>
          </a:xfrm>
          <a:prstGeom prst="rect">
            <a:avLst/>
          </a:prstGeom>
          <a:ln w="12700">
            <a:miter lim="400000"/>
          </a:ln>
        </p:spPr>
      </p:pic>
      <p:pic>
        <p:nvPicPr>
          <p:cNvPr id="504" name="Image" descr="Image"/>
          <p:cNvPicPr>
            <a:picLocks noChangeAspect="1"/>
          </p:cNvPicPr>
          <p:nvPr/>
        </p:nvPicPr>
        <p:blipFill>
          <a:blip r:embed="rId12">
            <a:extLst/>
          </a:blip>
          <a:srcRect l="40298" t="13431" r="32026" b="15777"/>
          <a:stretch>
            <a:fillRect/>
          </a:stretch>
        </p:blipFill>
        <p:spPr>
          <a:xfrm>
            <a:off x="6498020" y="3923595"/>
            <a:ext cx="883322" cy="150795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Title 1"/>
          <p:cNvSpPr txBox="1"/>
          <p:nvPr>
            <p:ph type="title"/>
          </p:nvPr>
        </p:nvSpPr>
        <p:spPr>
          <a:xfrm>
            <a:off x="457200" y="486679"/>
            <a:ext cx="8229600" cy="873123"/>
          </a:xfrm>
          <a:prstGeom prst="rect">
            <a:avLst/>
          </a:prstGeom>
        </p:spPr>
        <p:txBody>
          <a:bodyPr/>
          <a:lstStyle>
            <a:lvl1pPr>
              <a:defRPr sz="3800"/>
            </a:lvl1pPr>
          </a:lstStyle>
          <a:p>
            <a:pPr/>
            <a:r>
              <a:t>This is your brain…</a:t>
            </a:r>
          </a:p>
        </p:txBody>
      </p:sp>
      <p:sp>
        <p:nvSpPr>
          <p:cNvPr id="509"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510"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511"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512"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3" name="VCOSec_4clogo.jpg" descr="VCOSec_4clogo.jpg"/>
          <p:cNvPicPr>
            <a:picLocks noChangeAspect="1"/>
          </p:cNvPicPr>
          <p:nvPr/>
        </p:nvPicPr>
        <p:blipFill>
          <a:blip r:embed="rId4">
            <a:extLst/>
          </a:blip>
          <a:stretch>
            <a:fillRect/>
          </a:stretch>
        </p:blipFill>
        <p:spPr>
          <a:xfrm>
            <a:off x="567339" y="5700822"/>
            <a:ext cx="973542" cy="898414"/>
          </a:xfrm>
          <a:prstGeom prst="rect">
            <a:avLst/>
          </a:prstGeom>
          <a:ln w="12700">
            <a:miter lim="400000"/>
          </a:ln>
        </p:spPr>
      </p:pic>
      <p:pic>
        <p:nvPicPr>
          <p:cNvPr id="514" name="20171011091941643.pdf" descr="20171011091941643.pdf"/>
          <p:cNvPicPr>
            <a:picLocks noChangeAspect="1"/>
          </p:cNvPicPr>
          <p:nvPr/>
        </p:nvPicPr>
        <p:blipFill>
          <a:blip r:embed="rId5">
            <a:extLst/>
          </a:blip>
          <a:srcRect l="3566" t="1912" r="5257" b="1909"/>
          <a:stretch>
            <a:fillRect/>
          </a:stretch>
        </p:blipFill>
        <p:spPr>
          <a:xfrm>
            <a:off x="7712330" y="5558178"/>
            <a:ext cx="672388" cy="1025292"/>
          </a:xfrm>
          <a:prstGeom prst="rect">
            <a:avLst/>
          </a:prstGeom>
          <a:ln w="12700">
            <a:miter lim="400000"/>
          </a:ln>
        </p:spPr>
      </p:pic>
      <p:sp>
        <p:nvSpPr>
          <p:cNvPr id="515" name="TextBox 4"/>
          <p:cNvSpPr txBox="1"/>
          <p:nvPr/>
        </p:nvSpPr>
        <p:spPr>
          <a:xfrm>
            <a:off x="692524" y="4692708"/>
            <a:ext cx="3879476" cy="383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lvl1pPr>
          </a:lstStyle>
          <a:p>
            <a:pPr/>
            <a:r>
              <a:t>…with a Traumatic Brain Injury</a:t>
            </a:r>
          </a:p>
        </p:txBody>
      </p:sp>
      <p:sp>
        <p:nvSpPr>
          <p:cNvPr id="516" name="TextBox 11"/>
          <p:cNvSpPr txBox="1"/>
          <p:nvPr/>
        </p:nvSpPr>
        <p:spPr>
          <a:xfrm>
            <a:off x="5013064" y="4692708"/>
            <a:ext cx="3268730" cy="675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a:pPr>
            <a:r>
              <a:t>…with P</a:t>
            </a:r>
            <a:r>
              <a:t>ost </a:t>
            </a:r>
            <a:r>
              <a:t>T</a:t>
            </a:r>
            <a:r>
              <a:t>raumatic </a:t>
            </a:r>
            <a:r>
              <a:t>S</a:t>
            </a:r>
            <a:r>
              <a:t>tress</a:t>
            </a:r>
          </a:p>
        </p:txBody>
      </p:sp>
      <p:pic>
        <p:nvPicPr>
          <p:cNvPr id="517" name="Image" descr="Image"/>
          <p:cNvPicPr>
            <a:picLocks noChangeAspect="1"/>
          </p:cNvPicPr>
          <p:nvPr/>
        </p:nvPicPr>
        <p:blipFill>
          <a:blip r:embed="rId6">
            <a:extLst/>
          </a:blip>
          <a:stretch>
            <a:fillRect/>
          </a:stretch>
        </p:blipFill>
        <p:spPr>
          <a:xfrm>
            <a:off x="457201" y="2013056"/>
            <a:ext cx="3879478" cy="2497048"/>
          </a:xfrm>
          <a:prstGeom prst="rect">
            <a:avLst/>
          </a:prstGeom>
          <a:ln w="12700">
            <a:miter lim="400000"/>
          </a:ln>
        </p:spPr>
      </p:pic>
      <p:pic>
        <p:nvPicPr>
          <p:cNvPr id="518" name="Picture 5" descr="Picture 5"/>
          <p:cNvPicPr>
            <a:picLocks noChangeAspect="1"/>
          </p:cNvPicPr>
          <p:nvPr/>
        </p:nvPicPr>
        <p:blipFill>
          <a:blip r:embed="rId7">
            <a:extLst/>
          </a:blip>
          <a:stretch>
            <a:fillRect/>
          </a:stretch>
        </p:blipFill>
        <p:spPr>
          <a:xfrm>
            <a:off x="4420777" y="2013056"/>
            <a:ext cx="4266023" cy="24970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ripp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Slide Number"/>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3" name="Triangle"/>
          <p:cNvSpPr/>
          <p:nvPr/>
        </p:nvSpPr>
        <p:spPr>
          <a:xfrm rot="10800000">
            <a:off x="428785" y="208369"/>
            <a:ext cx="3942208" cy="2489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101600">
            <a:solidFill>
              <a:schemeClr val="accent1"/>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24" name="Triangle"/>
          <p:cNvSpPr/>
          <p:nvPr/>
        </p:nvSpPr>
        <p:spPr>
          <a:xfrm rot="10800000">
            <a:off x="4657449" y="208369"/>
            <a:ext cx="3942208" cy="2489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101600">
            <a:solidFill>
              <a:schemeClr val="accent1"/>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grpSp>
        <p:nvGrpSpPr>
          <p:cNvPr id="527" name="Behavioral Wellness Support Programs Available?"/>
          <p:cNvGrpSpPr/>
          <p:nvPr/>
        </p:nvGrpSpPr>
        <p:grpSpPr>
          <a:xfrm>
            <a:off x="1473907" y="258152"/>
            <a:ext cx="6091889" cy="3918335"/>
            <a:chOff x="0" y="0"/>
            <a:chExt cx="6091888" cy="3918334"/>
          </a:xfrm>
        </p:grpSpPr>
        <p:sp>
          <p:nvSpPr>
            <p:cNvPr id="525" name="Triangle"/>
            <p:cNvSpPr/>
            <p:nvPr/>
          </p:nvSpPr>
          <p:spPr>
            <a:xfrm>
              <a:off x="0" y="-1"/>
              <a:ext cx="6091888" cy="3918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1016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669D34"/>
                  </a:solidFill>
                </a:defRPr>
              </a:pPr>
            </a:p>
          </p:txBody>
        </p:sp>
        <p:sp>
          <p:nvSpPr>
            <p:cNvPr id="526" name="Behavioral…"/>
            <p:cNvSpPr txBox="1"/>
            <p:nvPr/>
          </p:nvSpPr>
          <p:spPr>
            <a:xfrm>
              <a:off x="-1" y="562167"/>
              <a:ext cx="6091890" cy="279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ctr">
                <a:defRPr b="1" sz="3800">
                  <a:solidFill>
                    <a:srgbClr val="669D34"/>
                  </a:solidFill>
                </a:defRPr>
              </a:pPr>
            </a:p>
            <a:p>
              <a:pPr algn="ctr">
                <a:defRPr b="1" sz="3800">
                  <a:solidFill>
                    <a:srgbClr val="669D34"/>
                  </a:solidFill>
                </a:defRPr>
              </a:pPr>
              <a:r>
                <a:t>	</a:t>
              </a:r>
            </a:p>
            <a:p>
              <a:pPr algn="ctr">
                <a:defRPr b="1" sz="3800">
                  <a:solidFill>
                    <a:srgbClr val="669D34"/>
                  </a:solidFill>
                </a:defRPr>
              </a:pPr>
              <a:r>
                <a:t>Behavioral </a:t>
              </a:r>
            </a:p>
            <a:p>
              <a:pPr algn="ctr">
                <a:defRPr b="1" sz="3800">
                  <a:solidFill>
                    <a:srgbClr val="669D34"/>
                  </a:solidFill>
                </a:defRPr>
              </a:pPr>
              <a:r>
                <a:t>     Wellness Support</a:t>
              </a:r>
            </a:p>
            <a:p>
              <a:pPr algn="ctr">
                <a:defRPr b="1" sz="3800">
                  <a:solidFill>
                    <a:srgbClr val="669D34"/>
                  </a:solidFill>
                </a:defRPr>
              </a:pPr>
              <a:r>
                <a:t>Programs Available? </a:t>
              </a:r>
            </a:p>
          </p:txBody>
        </p:sp>
      </p:grpSp>
      <p:sp>
        <p:nvSpPr>
          <p:cNvPr id="528" name="Triangle"/>
          <p:cNvSpPr/>
          <p:nvPr/>
        </p:nvSpPr>
        <p:spPr>
          <a:xfrm rot="10800000">
            <a:off x="463344" y="4278086"/>
            <a:ext cx="3942208" cy="2489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101600">
            <a:solidFill>
              <a:schemeClr val="accent1"/>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29" name="Triangle"/>
          <p:cNvSpPr/>
          <p:nvPr/>
        </p:nvSpPr>
        <p:spPr>
          <a:xfrm rot="10800000">
            <a:off x="4474907" y="4278086"/>
            <a:ext cx="3942208" cy="2489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101600">
            <a:solidFill>
              <a:schemeClr val="accent1"/>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530" name="EAP"/>
          <p:cNvSpPr txBox="1"/>
          <p:nvPr/>
        </p:nvSpPr>
        <p:spPr>
          <a:xfrm>
            <a:off x="1867784" y="671590"/>
            <a:ext cx="967540" cy="650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3800"/>
            </a:lvl1pPr>
          </a:lstStyle>
          <a:p>
            <a:pPr/>
            <a:r>
              <a:t>EAP</a:t>
            </a:r>
          </a:p>
        </p:txBody>
      </p:sp>
      <p:sp>
        <p:nvSpPr>
          <p:cNvPr id="531" name="Chaplain"/>
          <p:cNvSpPr txBox="1"/>
          <p:nvPr/>
        </p:nvSpPr>
        <p:spPr>
          <a:xfrm>
            <a:off x="1325565" y="4793424"/>
            <a:ext cx="2051977" cy="650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3800">
                <a:solidFill>
                  <a:srgbClr val="A67B01"/>
                </a:solidFill>
              </a:defRPr>
            </a:lvl1pPr>
          </a:lstStyle>
          <a:p>
            <a:pPr/>
            <a:r>
              <a:t>Chaplain</a:t>
            </a:r>
          </a:p>
        </p:txBody>
      </p:sp>
      <p:sp>
        <p:nvSpPr>
          <p:cNvPr id="532" name="In Patient Treatment"/>
          <p:cNvSpPr txBox="1"/>
          <p:nvPr/>
        </p:nvSpPr>
        <p:spPr>
          <a:xfrm>
            <a:off x="5160598" y="4252454"/>
            <a:ext cx="2482181" cy="1209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sz="3800">
                <a:solidFill>
                  <a:srgbClr val="0056D6"/>
                </a:solidFill>
              </a:defRPr>
            </a:lvl1pPr>
          </a:lstStyle>
          <a:p>
            <a:pPr/>
            <a:r>
              <a:t>In Patient Treatment</a:t>
            </a:r>
          </a:p>
        </p:txBody>
      </p:sp>
      <p:sp>
        <p:nvSpPr>
          <p:cNvPr id="533" name="Peer…"/>
          <p:cNvSpPr txBox="1"/>
          <p:nvPr/>
        </p:nvSpPr>
        <p:spPr>
          <a:xfrm>
            <a:off x="5986890" y="316316"/>
            <a:ext cx="1271050" cy="1767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sz="3800">
                <a:solidFill>
                  <a:srgbClr val="E22400"/>
                </a:solidFill>
              </a:defRPr>
            </a:pPr>
            <a:r>
              <a:t>Peer</a:t>
            </a:r>
          </a:p>
          <a:p>
            <a:pPr algn="ctr">
              <a:defRPr b="1" sz="3800">
                <a:solidFill>
                  <a:srgbClr val="E22400"/>
                </a:solidFill>
              </a:defRPr>
            </a:pPr>
            <a:r>
              <a:t>To</a:t>
            </a:r>
          </a:p>
          <a:p>
            <a:pPr algn="ctr">
              <a:defRPr b="1" sz="3800">
                <a:solidFill>
                  <a:srgbClr val="E22400"/>
                </a:solidFill>
              </a:defRPr>
            </a:pPr>
            <a:r>
              <a:t>Peer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33"/>
                                        </p:tgtEl>
                                        <p:attrNameLst>
                                          <p:attrName>style.visibility</p:attrName>
                                        </p:attrNameLst>
                                      </p:cBhvr>
                                      <p:to>
                                        <p:strVal val="visible"/>
                                      </p:to>
                                    </p:set>
                                    <p:animEffect filter="wipe(left)" transition="in">
                                      <p:cBhvr>
                                        <p:cTn id="7" dur="500"/>
                                        <p:tgtEl>
                                          <p:spTgt spid="533"/>
                                        </p:tgtEl>
                                      </p:cBhvr>
                                    </p:animEffect>
                                  </p:childTnLst>
                                </p:cTn>
                              </p:par>
                            </p:childTnLst>
                          </p:cTn>
                        </p:par>
                        <p:par>
                          <p:cTn id="8" fill="hold">
                            <p:stCondLst>
                              <p:cond delay="500"/>
                            </p:stCondLst>
                            <p:childTnLst>
                              <p:par>
                                <p:cTn id="9" presetClass="entr" nodeType="afterEffect" presetSubtype="1" presetID="2" grpId="2" fill="hold">
                                  <p:stCondLst>
                                    <p:cond delay="750"/>
                                  </p:stCondLst>
                                  <p:iterate type="el" backwards="0">
                                    <p:tmAbs val="0"/>
                                  </p:iterate>
                                  <p:childTnLst>
                                    <p:set>
                                      <p:cBhvr>
                                        <p:cTn id="10" fill="hold"/>
                                        <p:tgtEl>
                                          <p:spTgt spid="530"/>
                                        </p:tgtEl>
                                        <p:attrNameLst>
                                          <p:attrName>style.visibility</p:attrName>
                                        </p:attrNameLst>
                                      </p:cBhvr>
                                      <p:to>
                                        <p:strVal val="visible"/>
                                      </p:to>
                                    </p:set>
                                    <p:anim calcmode="lin" valueType="num">
                                      <p:cBhvr>
                                        <p:cTn id="11" dur="1000" fill="hold"/>
                                        <p:tgtEl>
                                          <p:spTgt spid="530"/>
                                        </p:tgtEl>
                                        <p:attrNameLst>
                                          <p:attrName>ppt_x</p:attrName>
                                        </p:attrNameLst>
                                      </p:cBhvr>
                                      <p:tavLst>
                                        <p:tav tm="0">
                                          <p:val>
                                            <p:strVal val="#ppt_x"/>
                                          </p:val>
                                        </p:tav>
                                        <p:tav tm="100000">
                                          <p:val>
                                            <p:strVal val="#ppt_x"/>
                                          </p:val>
                                        </p:tav>
                                      </p:tavLst>
                                    </p:anim>
                                    <p:anim calcmode="lin" valueType="num">
                                      <p:cBhvr>
                                        <p:cTn id="12" dur="1000" fill="hold"/>
                                        <p:tgtEl>
                                          <p:spTgt spid="530"/>
                                        </p:tgtEl>
                                        <p:attrNameLst>
                                          <p:attrName>ppt_y</p:attrName>
                                        </p:attrNameLst>
                                      </p:cBhvr>
                                      <p:tavLst>
                                        <p:tav tm="0">
                                          <p:val>
                                            <p:strVal val="0-#ppt_h/2"/>
                                          </p:val>
                                        </p:tav>
                                        <p:tav tm="100000">
                                          <p:val>
                                            <p:strVal val="#ppt_y"/>
                                          </p:val>
                                        </p:tav>
                                      </p:tavLst>
                                    </p:anim>
                                  </p:childTnLst>
                                </p:cTn>
                              </p:par>
                            </p:childTnLst>
                          </p:cTn>
                        </p:par>
                        <p:par>
                          <p:cTn id="13" fill="hold">
                            <p:stCondLst>
                              <p:cond delay="2250"/>
                            </p:stCondLst>
                            <p:childTnLst>
                              <p:par>
                                <p:cTn id="14" presetClass="entr" nodeType="afterEffect" presetSubtype="16" presetID="23" grpId="3" fill="hold">
                                  <p:stCondLst>
                                    <p:cond delay="1000"/>
                                  </p:stCondLst>
                                  <p:iterate type="el" backwards="0">
                                    <p:tmAbs val="0"/>
                                  </p:iterate>
                                  <p:childTnLst>
                                    <p:set>
                                      <p:cBhvr>
                                        <p:cTn id="15" fill="hold"/>
                                        <p:tgtEl>
                                          <p:spTgt spid="532"/>
                                        </p:tgtEl>
                                        <p:attrNameLst>
                                          <p:attrName>style.visibility</p:attrName>
                                        </p:attrNameLst>
                                      </p:cBhvr>
                                      <p:to>
                                        <p:strVal val="visible"/>
                                      </p:to>
                                    </p:set>
                                    <p:anim calcmode="lin" valueType="num">
                                      <p:cBhvr>
                                        <p:cTn id="16" dur="750" fill="hold"/>
                                        <p:tgtEl>
                                          <p:spTgt spid="532"/>
                                        </p:tgtEl>
                                        <p:attrNameLst>
                                          <p:attrName>ppt_w</p:attrName>
                                        </p:attrNameLst>
                                      </p:cBhvr>
                                      <p:tavLst>
                                        <p:tav tm="0">
                                          <p:val>
                                            <p:fltVal val="0"/>
                                          </p:val>
                                        </p:tav>
                                        <p:tav tm="100000">
                                          <p:val>
                                            <p:strVal val="#ppt_w"/>
                                          </p:val>
                                        </p:tav>
                                      </p:tavLst>
                                    </p:anim>
                                    <p:anim calcmode="lin" valueType="num">
                                      <p:cBhvr>
                                        <p:cTn id="17" dur="750" fill="hold"/>
                                        <p:tgtEl>
                                          <p:spTgt spid="532"/>
                                        </p:tgtEl>
                                        <p:attrNameLst>
                                          <p:attrName>ppt_h</p:attrName>
                                        </p:attrNameLst>
                                      </p:cBhvr>
                                      <p:tavLst>
                                        <p:tav tm="0">
                                          <p:val>
                                            <p:fltVal val="0"/>
                                          </p:val>
                                        </p:tav>
                                        <p:tav tm="100000">
                                          <p:val>
                                            <p:strVal val="#ppt_h"/>
                                          </p:val>
                                        </p:tav>
                                      </p:tavLst>
                                    </p:anim>
                                  </p:childTnLst>
                                </p:cTn>
                              </p:par>
                            </p:childTnLst>
                          </p:cTn>
                        </p:par>
                        <p:par>
                          <p:cTn id="18" fill="hold">
                            <p:stCondLst>
                              <p:cond delay="4000"/>
                            </p:stCondLst>
                            <p:childTnLst>
                              <p:par>
                                <p:cTn id="19" presetClass="entr" nodeType="afterEffect" presetSubtype="8" presetID="2" grpId="4" fill="hold">
                                  <p:stCondLst>
                                    <p:cond delay="1000"/>
                                  </p:stCondLst>
                                  <p:iterate type="el" backwards="0">
                                    <p:tmAbs val="0"/>
                                  </p:iterate>
                                  <p:childTnLst>
                                    <p:set>
                                      <p:cBhvr>
                                        <p:cTn id="20" fill="hold"/>
                                        <p:tgtEl>
                                          <p:spTgt spid="531"/>
                                        </p:tgtEl>
                                        <p:attrNameLst>
                                          <p:attrName>style.visibility</p:attrName>
                                        </p:attrNameLst>
                                      </p:cBhvr>
                                      <p:to>
                                        <p:strVal val="visible"/>
                                      </p:to>
                                    </p:set>
                                    <p:anim calcmode="lin" valueType="num">
                                      <p:cBhvr>
                                        <p:cTn id="21" dur="1000" fill="hold"/>
                                        <p:tgtEl>
                                          <p:spTgt spid="531"/>
                                        </p:tgtEl>
                                        <p:attrNameLst>
                                          <p:attrName>ppt_x</p:attrName>
                                        </p:attrNameLst>
                                      </p:cBhvr>
                                      <p:tavLst>
                                        <p:tav tm="0">
                                          <p:val>
                                            <p:strVal val="0-#ppt_w/2"/>
                                          </p:val>
                                        </p:tav>
                                        <p:tav tm="100000">
                                          <p:val>
                                            <p:strVal val="#ppt_x"/>
                                          </p:val>
                                        </p:tav>
                                      </p:tavLst>
                                    </p:anim>
                                    <p:anim calcmode="lin" valueType="num">
                                      <p:cBhvr>
                                        <p:cTn id="22" dur="1000" fill="hold"/>
                                        <p:tgtEl>
                                          <p:spTgt spid="5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2" grpId="3"/>
      <p:bldP build="whole" bldLvl="1" animBg="1" rev="0" advAuto="0" spid="530" grpId="2"/>
      <p:bldP build="whole" bldLvl="1" animBg="1" rev="0" advAuto="0" spid="533" grpId="1"/>
      <p:bldP build="whole" bldLvl="1" animBg="1" rev="0" advAuto="0" spid="531" grpId="4"/>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itle 1"/>
          <p:cNvSpPr txBox="1"/>
          <p:nvPr>
            <p:ph type="ctrTitle"/>
          </p:nvPr>
        </p:nvSpPr>
        <p:spPr>
          <a:xfrm>
            <a:off x="685800" y="2130425"/>
            <a:ext cx="7772400" cy="1470028"/>
          </a:xfrm>
          <a:prstGeom prst="rect">
            <a:avLst/>
          </a:prstGeom>
        </p:spPr>
        <p:txBody>
          <a:bodyPr/>
          <a:lstStyle/>
          <a:p>
            <a:pPr>
              <a:defRPr b="1" sz="4800">
                <a:solidFill>
                  <a:srgbClr val="002060"/>
                </a:solidFill>
              </a:defRPr>
            </a:pPr>
            <a:r>
              <a:t>Behavioral Wellness:</a:t>
            </a:r>
            <a:br/>
            <a:r>
              <a:rPr b="0" sz="3500">
                <a:solidFill>
                  <a:srgbClr val="000000"/>
                </a:solidFill>
              </a:rPr>
              <a:t>Awareness Level Training</a:t>
            </a:r>
          </a:p>
        </p:txBody>
      </p:sp>
      <p:sp>
        <p:nvSpPr>
          <p:cNvPr id="228" name="Subtitle 2"/>
          <p:cNvSpPr txBox="1"/>
          <p:nvPr>
            <p:ph type="subTitle" sz="half" idx="1"/>
          </p:nvPr>
        </p:nvSpPr>
        <p:spPr>
          <a:xfrm>
            <a:off x="2901462" y="4126714"/>
            <a:ext cx="5556738" cy="2356637"/>
          </a:xfrm>
          <a:prstGeom prst="rect">
            <a:avLst/>
          </a:prstGeom>
        </p:spPr>
        <p:txBody>
          <a:bodyPr/>
          <a:lstStyle/>
          <a:p>
            <a:pPr defTabSz="584200">
              <a:spcBef>
                <a:spcPts val="0"/>
              </a:spcBef>
              <a:defRPr b="1" sz="2800">
                <a:solidFill>
                  <a:srgbClr val="000000"/>
                </a:solidFill>
                <a:latin typeface="Helvetica Neue"/>
                <a:ea typeface="Helvetica Neue"/>
                <a:cs typeface="Helvetica Neue"/>
                <a:sym typeface="Helvetica Neue"/>
              </a:defRPr>
            </a:pPr>
            <a:r>
              <a:t>Contributing Authors</a:t>
            </a:r>
          </a:p>
          <a:p>
            <a:pPr defTabSz="584200">
              <a:spcBef>
                <a:spcPts val="0"/>
              </a:spcBef>
              <a:defRPr b="1" sz="2000">
                <a:solidFill>
                  <a:srgbClr val="002060"/>
                </a:solidFill>
                <a:latin typeface="Helvetica Neue"/>
                <a:ea typeface="Helvetica Neue"/>
                <a:cs typeface="Helvetica Neue"/>
                <a:sym typeface="Helvetica Neue"/>
              </a:defRPr>
            </a:pPr>
            <a:r>
              <a:t>John M. Buckman III</a:t>
            </a:r>
          </a:p>
          <a:p>
            <a:pPr defTabSz="584200">
              <a:spcBef>
                <a:spcPts val="0"/>
              </a:spcBef>
              <a:defRPr b="1" sz="2000">
                <a:solidFill>
                  <a:srgbClr val="002060"/>
                </a:solidFill>
                <a:latin typeface="Helvetica Neue"/>
                <a:ea typeface="Helvetica Neue"/>
                <a:cs typeface="Helvetica Neue"/>
                <a:sym typeface="Helvetica Neue"/>
              </a:defRPr>
            </a:pPr>
            <a:r>
              <a:t>Elizabeth Anderson-Fletcher</a:t>
            </a:r>
          </a:p>
          <a:p>
            <a:pPr defTabSz="584200">
              <a:spcBef>
                <a:spcPts val="0"/>
              </a:spcBef>
              <a:defRPr b="1" sz="2000">
                <a:solidFill>
                  <a:srgbClr val="002060"/>
                </a:solidFill>
                <a:latin typeface="Helvetica Neue"/>
                <a:ea typeface="Helvetica Neue"/>
                <a:cs typeface="Helvetica Neue"/>
                <a:sym typeface="Helvetica Neue"/>
              </a:defRPr>
            </a:pPr>
            <a:r>
              <a:t>Pat Kenny</a:t>
            </a:r>
          </a:p>
          <a:p>
            <a:pPr defTabSz="584200">
              <a:spcBef>
                <a:spcPts val="0"/>
              </a:spcBef>
              <a:defRPr b="1" sz="2000">
                <a:solidFill>
                  <a:srgbClr val="002060"/>
                </a:solidFill>
                <a:latin typeface="Helvetica Neue"/>
                <a:ea typeface="Helvetica Neue"/>
                <a:cs typeface="Helvetica Neue"/>
                <a:sym typeface="Helvetica Neue"/>
              </a:defRPr>
            </a:pPr>
            <a:r>
              <a:t>Skip Straus</a:t>
            </a:r>
          </a:p>
        </p:txBody>
      </p:sp>
      <p:sp>
        <p:nvSpPr>
          <p:cNvPr id="229" name="Straight Connector 16"/>
          <p:cNvSpPr/>
          <p:nvPr/>
        </p:nvSpPr>
        <p:spPr>
          <a:xfrm>
            <a:off x="514350" y="3600451"/>
            <a:ext cx="8229600" cy="1"/>
          </a:xfrm>
          <a:prstGeom prst="line">
            <a:avLst/>
          </a:prstGeom>
          <a:ln w="57150">
            <a:solidFill>
              <a:srgbClr val="C00000"/>
            </a:solidFill>
          </a:ln>
        </p:spPr>
        <p:txBody>
          <a:bodyPr lIns="45718" tIns="45718" rIns="45718" bIns="45718"/>
          <a:lstStyle/>
          <a:p>
            <a:pPr/>
          </a:p>
        </p:txBody>
      </p:sp>
      <p:sp>
        <p:nvSpPr>
          <p:cNvPr id="230" name="Straight Connector 17"/>
          <p:cNvSpPr/>
          <p:nvPr/>
        </p:nvSpPr>
        <p:spPr>
          <a:xfrm>
            <a:off x="514350" y="2038350"/>
            <a:ext cx="8229600" cy="0"/>
          </a:xfrm>
          <a:prstGeom prst="line">
            <a:avLst/>
          </a:prstGeom>
          <a:ln w="57150">
            <a:solidFill>
              <a:srgbClr val="C00000"/>
            </a:solidFill>
          </a:ln>
        </p:spPr>
        <p:txBody>
          <a:bodyPr lIns="45718" tIns="45718" rIns="45718" bIns="45718"/>
          <a:lstStyle/>
          <a:p>
            <a:pPr/>
          </a:p>
        </p:txBody>
      </p:sp>
      <p:pic>
        <p:nvPicPr>
          <p:cNvPr id="231" name="Picture 3" descr="Picture 3"/>
          <p:cNvPicPr>
            <a:picLocks noChangeAspect="1"/>
          </p:cNvPicPr>
          <p:nvPr/>
        </p:nvPicPr>
        <p:blipFill>
          <a:blip r:embed="rId3">
            <a:extLst/>
          </a:blip>
          <a:stretch>
            <a:fillRect/>
          </a:stretch>
        </p:blipFill>
        <p:spPr>
          <a:xfrm>
            <a:off x="514350" y="6656389"/>
            <a:ext cx="8229600" cy="12702"/>
          </a:xfrm>
          <a:prstGeom prst="rect">
            <a:avLst/>
          </a:prstGeom>
          <a:ln w="12700">
            <a:miter lim="400000"/>
          </a:ln>
        </p:spPr>
      </p:pic>
      <p:pic>
        <p:nvPicPr>
          <p:cNvPr id="232" name="Picture 14" descr="Picture 14"/>
          <p:cNvPicPr>
            <a:picLocks noChangeAspect="1"/>
          </p:cNvPicPr>
          <p:nvPr/>
        </p:nvPicPr>
        <p:blipFill>
          <a:blip r:embed="rId4">
            <a:extLst/>
          </a:blip>
          <a:stretch>
            <a:fillRect/>
          </a:stretch>
        </p:blipFill>
        <p:spPr>
          <a:xfrm>
            <a:off x="2848705" y="184721"/>
            <a:ext cx="3560888" cy="1756456"/>
          </a:xfrm>
          <a:prstGeom prst="rect">
            <a:avLst/>
          </a:prstGeom>
          <a:ln w="12700">
            <a:miter lim="400000"/>
          </a:ln>
        </p:spPr>
      </p:pic>
      <p:pic>
        <p:nvPicPr>
          <p:cNvPr id="233" name="VCOSec_4clogo.jpg" descr="VCOSec_4clogo.jpg"/>
          <p:cNvPicPr>
            <a:picLocks noChangeAspect="1"/>
          </p:cNvPicPr>
          <p:nvPr/>
        </p:nvPicPr>
        <p:blipFill>
          <a:blip r:embed="rId5">
            <a:extLst/>
          </a:blip>
          <a:stretch>
            <a:fillRect/>
          </a:stretch>
        </p:blipFill>
        <p:spPr>
          <a:xfrm>
            <a:off x="514350" y="3923962"/>
            <a:ext cx="2139894" cy="1974759"/>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40" name="Hopelessness"/>
          <p:cNvGrpSpPr/>
          <p:nvPr/>
        </p:nvGrpSpPr>
        <p:grpSpPr>
          <a:xfrm>
            <a:off x="5851940" y="243081"/>
            <a:ext cx="3158093" cy="958021"/>
            <a:chOff x="0" y="0"/>
            <a:chExt cx="3158092" cy="958019"/>
          </a:xfrm>
        </p:grpSpPr>
        <p:sp>
          <p:nvSpPr>
            <p:cNvPr id="538" name="Rounded Rectangle"/>
            <p:cNvSpPr/>
            <p:nvPr/>
          </p:nvSpPr>
          <p:spPr>
            <a:xfrm>
              <a:off x="27584" y="0"/>
              <a:ext cx="3130509" cy="958020"/>
            </a:xfrm>
            <a:prstGeom prst="roundRect">
              <a:avLst>
                <a:gd name="adj" fmla="val 19885"/>
              </a:avLst>
            </a:prstGeom>
            <a:solidFill>
              <a:srgbClr val="FFFFFF"/>
            </a:solidFill>
            <a:ln w="762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E22400"/>
                  </a:solidFill>
                </a:defRPr>
              </a:pPr>
            </a:p>
          </p:txBody>
        </p:sp>
        <p:sp>
          <p:nvSpPr>
            <p:cNvPr id="539" name="Hopelessness"/>
            <p:cNvSpPr/>
            <p:nvPr/>
          </p:nvSpPr>
          <p:spPr>
            <a:xfrm>
              <a:off x="0" y="479009"/>
              <a:ext cx="310229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E22400"/>
                  </a:solidFill>
                </a:defRPr>
              </a:lvl1pPr>
            </a:lstStyle>
            <a:p>
              <a:pPr/>
              <a:r>
                <a:t>Hopelessness</a:t>
              </a:r>
            </a:p>
          </p:txBody>
        </p:sp>
      </p:grpSp>
      <p:grpSp>
        <p:nvGrpSpPr>
          <p:cNvPr id="543" name="Anxiety"/>
          <p:cNvGrpSpPr/>
          <p:nvPr/>
        </p:nvGrpSpPr>
        <p:grpSpPr>
          <a:xfrm>
            <a:off x="109767" y="236751"/>
            <a:ext cx="3027057" cy="1096955"/>
            <a:chOff x="0" y="0"/>
            <a:chExt cx="3027055" cy="1096953"/>
          </a:xfrm>
        </p:grpSpPr>
        <p:sp>
          <p:nvSpPr>
            <p:cNvPr id="541" name="Rounded Rectangle"/>
            <p:cNvSpPr/>
            <p:nvPr/>
          </p:nvSpPr>
          <p:spPr>
            <a:xfrm>
              <a:off x="0" y="0"/>
              <a:ext cx="3027056" cy="1096954"/>
            </a:xfrm>
            <a:prstGeom prst="roundRect">
              <a:avLst>
                <a:gd name="adj" fmla="val 17366"/>
              </a:avLst>
            </a:prstGeom>
            <a:gradFill flip="none" rotWithShape="1">
              <a:gsLst>
                <a:gs pos="0">
                  <a:srgbClr val="C96D20"/>
                </a:gs>
                <a:gs pos="80000">
                  <a:srgbClr val="FF9034"/>
                </a:gs>
                <a:gs pos="100000">
                  <a:srgbClr val="FF9035"/>
                </a:gs>
              </a:gsLst>
              <a:lin ang="16200000" scaled="0"/>
            </a:gradFill>
            <a:ln w="88900"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pPr>
            </a:p>
          </p:txBody>
        </p:sp>
        <p:sp>
          <p:nvSpPr>
            <p:cNvPr id="542" name="Anxiety"/>
            <p:cNvSpPr txBox="1"/>
            <p:nvPr/>
          </p:nvSpPr>
          <p:spPr>
            <a:xfrm>
              <a:off x="55794" y="223357"/>
              <a:ext cx="2915468"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lvl1pPr>
            </a:lstStyle>
            <a:p>
              <a:pPr/>
              <a:r>
                <a:t>Anxiety</a:t>
              </a:r>
            </a:p>
          </p:txBody>
        </p:sp>
      </p:grpSp>
      <p:grpSp>
        <p:nvGrpSpPr>
          <p:cNvPr id="546" name="Risky Activities"/>
          <p:cNvGrpSpPr/>
          <p:nvPr/>
        </p:nvGrpSpPr>
        <p:grpSpPr>
          <a:xfrm>
            <a:off x="149232" y="1618564"/>
            <a:ext cx="4363321" cy="1172881"/>
            <a:chOff x="0" y="0"/>
            <a:chExt cx="4363320" cy="1172879"/>
          </a:xfrm>
        </p:grpSpPr>
        <p:sp>
          <p:nvSpPr>
            <p:cNvPr id="544" name="Rounded Rectangle"/>
            <p:cNvSpPr/>
            <p:nvPr/>
          </p:nvSpPr>
          <p:spPr>
            <a:xfrm>
              <a:off x="0" y="0"/>
              <a:ext cx="4363321" cy="1172880"/>
            </a:xfrm>
            <a:prstGeom prst="roundRect">
              <a:avLst>
                <a:gd name="adj" fmla="val 16242"/>
              </a:avLst>
            </a:prstGeom>
            <a:gradFill flip="none" rotWithShape="1">
              <a:gsLst>
                <a:gs pos="0">
                  <a:srgbClr val="2A869F"/>
                </a:gs>
                <a:gs pos="80000">
                  <a:srgbClr val="37B1D1"/>
                </a:gs>
                <a:gs pos="100000">
                  <a:srgbClr val="34B3D5"/>
                </a:gs>
              </a:gsLst>
              <a:lin ang="16200000" scaled="0"/>
            </a:gradFill>
            <a:ln w="101600" cap="flat">
              <a:solidFill>
                <a:srgbClr val="982ABC"/>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FFFFF"/>
                  </a:solidFill>
                </a:defRPr>
              </a:pPr>
            </a:p>
          </p:txBody>
        </p:sp>
        <p:sp>
          <p:nvSpPr>
            <p:cNvPr id="545" name="Risky Activities"/>
            <p:cNvSpPr txBox="1"/>
            <p:nvPr/>
          </p:nvSpPr>
          <p:spPr>
            <a:xfrm>
              <a:off x="55794" y="261320"/>
              <a:ext cx="4251733"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FFFFF"/>
                  </a:solidFill>
                </a:defRPr>
              </a:lvl1pPr>
            </a:lstStyle>
            <a:p>
              <a:pPr/>
              <a:r>
                <a:t>Risky Activities</a:t>
              </a:r>
            </a:p>
          </p:txBody>
        </p:sp>
      </p:grpSp>
      <p:grpSp>
        <p:nvGrpSpPr>
          <p:cNvPr id="549" name="Behavioral Wellness Problem Clues?"/>
          <p:cNvGrpSpPr/>
          <p:nvPr/>
        </p:nvGrpSpPr>
        <p:grpSpPr>
          <a:xfrm>
            <a:off x="2392192" y="3090590"/>
            <a:ext cx="6014546" cy="1331256"/>
            <a:chOff x="0" y="0"/>
            <a:chExt cx="6014544" cy="1331254"/>
          </a:xfrm>
        </p:grpSpPr>
        <p:sp>
          <p:nvSpPr>
            <p:cNvPr id="547" name="Rounded Rectangle"/>
            <p:cNvSpPr/>
            <p:nvPr/>
          </p:nvSpPr>
          <p:spPr>
            <a:xfrm>
              <a:off x="0" y="0"/>
              <a:ext cx="6014545" cy="1331255"/>
            </a:xfrm>
            <a:prstGeom prst="roundRect">
              <a:avLst>
                <a:gd name="adj" fmla="val 19358"/>
              </a:avLst>
            </a:prstGeom>
            <a:solidFill>
              <a:schemeClr val="accent3"/>
            </a:solidFill>
            <a:ln w="76200"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pPr>
            </a:p>
          </p:txBody>
        </p:sp>
        <p:sp>
          <p:nvSpPr>
            <p:cNvPr id="548" name="Behavioral Wellness Problem Clues?"/>
            <p:cNvSpPr txBox="1"/>
            <p:nvPr/>
          </p:nvSpPr>
          <p:spPr>
            <a:xfrm>
              <a:off x="75478" y="61108"/>
              <a:ext cx="5863589" cy="1209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lvl1pPr>
            </a:lstStyle>
            <a:p>
              <a:pPr/>
              <a:r>
                <a:t>Behavioral Wellness Problem Clues?</a:t>
              </a:r>
            </a:p>
          </p:txBody>
        </p:sp>
      </p:grpSp>
      <p:grpSp>
        <p:nvGrpSpPr>
          <p:cNvPr id="552" name="Withdrawal"/>
          <p:cNvGrpSpPr/>
          <p:nvPr/>
        </p:nvGrpSpPr>
        <p:grpSpPr>
          <a:xfrm>
            <a:off x="3454027" y="4695828"/>
            <a:ext cx="4133196" cy="1308164"/>
            <a:chOff x="0" y="0"/>
            <a:chExt cx="4133195" cy="1308162"/>
          </a:xfrm>
        </p:grpSpPr>
        <p:sp>
          <p:nvSpPr>
            <p:cNvPr id="550" name="Rounded Rectangle"/>
            <p:cNvSpPr/>
            <p:nvPr/>
          </p:nvSpPr>
          <p:spPr>
            <a:xfrm>
              <a:off x="0" y="0"/>
              <a:ext cx="4133196" cy="1308163"/>
            </a:xfrm>
            <a:prstGeom prst="roundRect">
              <a:avLst>
                <a:gd name="adj" fmla="val 14562"/>
              </a:avLst>
            </a:prstGeom>
            <a:solidFill>
              <a:schemeClr val="accent4">
                <a:satOff val="-1335"/>
                <a:lumOff val="-10274"/>
              </a:schemeClr>
            </a:soli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solidFill>
                    <a:srgbClr val="FEFB41"/>
                  </a:solidFill>
                </a:defRPr>
              </a:pPr>
            </a:p>
          </p:txBody>
        </p:sp>
        <p:sp>
          <p:nvSpPr>
            <p:cNvPr id="551" name="Withdrawal"/>
            <p:cNvSpPr txBox="1"/>
            <p:nvPr/>
          </p:nvSpPr>
          <p:spPr>
            <a:xfrm>
              <a:off x="55793" y="328962"/>
              <a:ext cx="4021609"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EFB41"/>
                  </a:solidFill>
                </a:defRPr>
              </a:lvl1pPr>
            </a:lstStyle>
            <a:p>
              <a:pPr/>
              <a:r>
                <a:t>Withdrawal</a:t>
              </a:r>
            </a:p>
          </p:txBody>
        </p:sp>
      </p:grpSp>
      <p:grpSp>
        <p:nvGrpSpPr>
          <p:cNvPr id="556" name="Drug Abuse"/>
          <p:cNvGrpSpPr/>
          <p:nvPr/>
        </p:nvGrpSpPr>
        <p:grpSpPr>
          <a:xfrm>
            <a:off x="281187" y="5499241"/>
            <a:ext cx="2947479" cy="1143002"/>
            <a:chOff x="0" y="0"/>
            <a:chExt cx="2947478" cy="1143000"/>
          </a:xfrm>
        </p:grpSpPr>
        <p:sp>
          <p:nvSpPr>
            <p:cNvPr id="553" name="Rounded Rectangle"/>
            <p:cNvSpPr/>
            <p:nvPr/>
          </p:nvSpPr>
          <p:spPr>
            <a:xfrm>
              <a:off x="0" y="0"/>
              <a:ext cx="2947479" cy="1143001"/>
            </a:xfrm>
            <a:prstGeom prst="roundRect">
              <a:avLst>
                <a:gd name="adj" fmla="val 16667"/>
              </a:avLst>
            </a:prstGeom>
            <a:blipFill rotWithShape="1">
              <a:blip r:embed="rId3"/>
              <a:srcRect l="0" t="0" r="0" b="0"/>
              <a:tile tx="0" ty="0" sx="100000" sy="100000" flip="none" algn="tl"/>
            </a:blipFill>
            <a:ln w="12700" cap="flat">
              <a:noFill/>
              <a:miter lim="400000"/>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sz="3800">
                  <a:solidFill>
                    <a:srgbClr val="FFFFFF"/>
                  </a:solidFill>
                </a:defRPr>
              </a:pPr>
            </a:p>
          </p:txBody>
        </p:sp>
        <p:sp>
          <p:nvSpPr>
            <p:cNvPr id="554" name="Rounded Rectangle"/>
            <p:cNvSpPr/>
            <p:nvPr/>
          </p:nvSpPr>
          <p:spPr>
            <a:xfrm>
              <a:off x="0" y="0"/>
              <a:ext cx="2947479" cy="1143001"/>
            </a:xfrm>
            <a:prstGeom prst="roundRect">
              <a:avLst>
                <a:gd name="adj" fmla="val 16667"/>
              </a:avLst>
            </a:prstGeom>
            <a:noFill/>
            <a:ln w="76200" cap="flat">
              <a:solidFill>
                <a:srgbClr val="7D60A0">
                  <a:alpha val="40000"/>
                </a:srgbClr>
              </a:solidFill>
              <a:prstDash val="solid"/>
              <a:round/>
            </a:ln>
            <a:effectLst/>
          </p:spPr>
          <p:txBody>
            <a:bodyPr wrap="square" lIns="45718" tIns="45718" rIns="45718" bIns="45718" numCol="1" anchor="ctr">
              <a:noAutofit/>
            </a:bodyPr>
            <a:lstStyle/>
            <a:p>
              <a:pPr algn="ctr">
                <a:defRPr sz="3800">
                  <a:solidFill>
                    <a:srgbClr val="FFFFFF"/>
                  </a:solidFill>
                </a:defRPr>
              </a:pPr>
            </a:p>
          </p:txBody>
        </p:sp>
        <p:sp>
          <p:nvSpPr>
            <p:cNvPr id="555" name="Drug Abuse"/>
            <p:cNvSpPr txBox="1"/>
            <p:nvPr/>
          </p:nvSpPr>
          <p:spPr>
            <a:xfrm>
              <a:off x="55796" y="246381"/>
              <a:ext cx="2835886"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800">
                  <a:solidFill>
                    <a:srgbClr val="FFFFFF"/>
                  </a:solidFill>
                </a:defRPr>
              </a:lvl1pPr>
            </a:lstStyle>
            <a:p>
              <a:pPr/>
              <a:r>
                <a:t>Drug Abuse</a:t>
              </a:r>
            </a:p>
          </p:txBody>
        </p:sp>
      </p:grpSp>
      <p:grpSp>
        <p:nvGrpSpPr>
          <p:cNvPr id="559" name="Anger"/>
          <p:cNvGrpSpPr/>
          <p:nvPr/>
        </p:nvGrpSpPr>
        <p:grpSpPr>
          <a:xfrm>
            <a:off x="291821" y="4362639"/>
            <a:ext cx="1905002" cy="889002"/>
            <a:chOff x="0" y="0"/>
            <a:chExt cx="1905000" cy="889000"/>
          </a:xfrm>
        </p:grpSpPr>
        <p:sp>
          <p:nvSpPr>
            <p:cNvPr id="557" name="Rounded Rectangle"/>
            <p:cNvSpPr/>
            <p:nvPr/>
          </p:nvSpPr>
          <p:spPr>
            <a:xfrm>
              <a:off x="0" y="0"/>
              <a:ext cx="1905001" cy="889001"/>
            </a:xfrm>
            <a:prstGeom prst="roundRect">
              <a:avLst>
                <a:gd name="adj" fmla="val 21429"/>
              </a:avLst>
            </a:prstGeom>
            <a:solidFill>
              <a:srgbClr val="A7A7A7"/>
            </a:soli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pPr>
            </a:p>
          </p:txBody>
        </p:sp>
        <p:sp>
          <p:nvSpPr>
            <p:cNvPr id="558" name="Anger"/>
            <p:cNvSpPr txBox="1"/>
            <p:nvPr/>
          </p:nvSpPr>
          <p:spPr>
            <a:xfrm>
              <a:off x="55796" y="119381"/>
              <a:ext cx="1793409"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lvl1pPr>
            </a:lstStyle>
            <a:p>
              <a:pPr/>
              <a:r>
                <a:t>Anger</a:t>
              </a:r>
            </a:p>
          </p:txBody>
        </p:sp>
      </p:grpSp>
      <p:grpSp>
        <p:nvGrpSpPr>
          <p:cNvPr id="562" name="Alcohol Abuse"/>
          <p:cNvGrpSpPr/>
          <p:nvPr/>
        </p:nvGrpSpPr>
        <p:grpSpPr>
          <a:xfrm>
            <a:off x="4961771" y="1655723"/>
            <a:ext cx="3838756" cy="1098562"/>
            <a:chOff x="0" y="0"/>
            <a:chExt cx="3838754" cy="1098561"/>
          </a:xfrm>
        </p:grpSpPr>
        <p:sp>
          <p:nvSpPr>
            <p:cNvPr id="560" name="Rounded Rectangle"/>
            <p:cNvSpPr/>
            <p:nvPr/>
          </p:nvSpPr>
          <p:spPr>
            <a:xfrm>
              <a:off x="0" y="0"/>
              <a:ext cx="3838755" cy="1098562"/>
            </a:xfrm>
            <a:prstGeom prst="roundRect">
              <a:avLst>
                <a:gd name="adj" fmla="val 17341"/>
              </a:avLst>
            </a:prstGeom>
            <a:gradFill flip="none" rotWithShape="1">
              <a:gsLst>
                <a:gs pos="0">
                  <a:schemeClr val="accent2">
                    <a:hueOff val="-39879"/>
                    <a:satOff val="52282"/>
                    <a:lumOff val="29251"/>
                  </a:schemeClr>
                </a:gs>
                <a:gs pos="35000">
                  <a:srgbClr val="FFBFBE"/>
                </a:gs>
                <a:gs pos="100000">
                  <a:schemeClr val="accent2">
                    <a:hueOff val="-44018"/>
                    <a:satOff val="52282"/>
                    <a:lumOff val="42346"/>
                  </a:schemeClr>
                </a:gs>
              </a:gsLst>
              <a:lin ang="16200000" scaled="0"/>
            </a:gra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solidFill>
                    <a:schemeClr val="accent5">
                      <a:satOff val="-6843"/>
                      <a:lumOff val="-10705"/>
                    </a:schemeClr>
                  </a:solidFill>
                </a:defRPr>
              </a:pPr>
            </a:p>
          </p:txBody>
        </p:sp>
        <p:sp>
          <p:nvSpPr>
            <p:cNvPr id="561" name="Alcohol Abuse"/>
            <p:cNvSpPr txBox="1"/>
            <p:nvPr/>
          </p:nvSpPr>
          <p:spPr>
            <a:xfrm>
              <a:off x="55795" y="224161"/>
              <a:ext cx="3727164"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chemeClr val="accent5">
                      <a:satOff val="-6843"/>
                      <a:lumOff val="-10705"/>
                    </a:schemeClr>
                  </a:solidFill>
                </a:defRPr>
              </a:lvl1pPr>
            </a:lstStyle>
            <a:p>
              <a:pPr/>
              <a:r>
                <a:t>Alcohol Abuse</a:t>
              </a:r>
            </a:p>
          </p:txBody>
        </p:sp>
      </p:grpSp>
      <p:grpSp>
        <p:nvGrpSpPr>
          <p:cNvPr id="565" name="Rage"/>
          <p:cNvGrpSpPr/>
          <p:nvPr/>
        </p:nvGrpSpPr>
        <p:grpSpPr>
          <a:xfrm>
            <a:off x="3551704" y="444705"/>
            <a:ext cx="1905002" cy="889002"/>
            <a:chOff x="0" y="0"/>
            <a:chExt cx="1905000" cy="889000"/>
          </a:xfrm>
        </p:grpSpPr>
        <p:sp>
          <p:nvSpPr>
            <p:cNvPr id="563" name="Rounded Rectangle"/>
            <p:cNvSpPr/>
            <p:nvPr/>
          </p:nvSpPr>
          <p:spPr>
            <a:xfrm>
              <a:off x="0" y="0"/>
              <a:ext cx="1905001" cy="889001"/>
            </a:xfrm>
            <a:prstGeom prst="roundRect">
              <a:avLst>
                <a:gd name="adj" fmla="val 21429"/>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pPr>
            </a:p>
          </p:txBody>
        </p:sp>
        <p:sp>
          <p:nvSpPr>
            <p:cNvPr id="564" name="Rage"/>
            <p:cNvSpPr txBox="1"/>
            <p:nvPr/>
          </p:nvSpPr>
          <p:spPr>
            <a:xfrm>
              <a:off x="55796" y="119381"/>
              <a:ext cx="1793409"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lvl1pPr>
            </a:lstStyle>
            <a:p>
              <a:pPr/>
              <a:r>
                <a:t>Rage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5" presetID="3" grpId="1" fill="hold">
                                  <p:stCondLst>
                                    <p:cond delay="0"/>
                                  </p:stCondLst>
                                  <p:iterate type="el" backwards="0">
                                    <p:tmAbs val="0"/>
                                  </p:iterate>
                                  <p:childTnLst>
                                    <p:set>
                                      <p:cBhvr>
                                        <p:cTn id="6" fill="hold"/>
                                        <p:tgtEl>
                                          <p:spTgt spid="549"/>
                                        </p:tgtEl>
                                        <p:attrNameLst>
                                          <p:attrName>style.visibility</p:attrName>
                                        </p:attrNameLst>
                                      </p:cBhvr>
                                      <p:to>
                                        <p:strVal val="visible"/>
                                      </p:to>
                                    </p:set>
                                    <p:animEffect filter="blinds(vertical)" transition="in">
                                      <p:cBhvr>
                                        <p:cTn id="7" dur="10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5" presetID="3" grpId="2" fill="hold">
                                  <p:stCondLst>
                                    <p:cond delay="0"/>
                                  </p:stCondLst>
                                  <p:iterate type="el" backwards="0">
                                    <p:tmAbs val="0"/>
                                  </p:iterate>
                                  <p:childTnLst>
                                    <p:set>
                                      <p:cBhvr>
                                        <p:cTn id="11" fill="hold"/>
                                        <p:tgtEl>
                                          <p:spTgt spid="543"/>
                                        </p:tgtEl>
                                        <p:attrNameLst>
                                          <p:attrName>style.visibility</p:attrName>
                                        </p:attrNameLst>
                                      </p:cBhvr>
                                      <p:to>
                                        <p:strVal val="visible"/>
                                      </p:to>
                                    </p:set>
                                    <p:animEffect filter="blinds(vertical)" transition="in">
                                      <p:cBhvr>
                                        <p:cTn id="12" dur="1000"/>
                                        <p:tgtEl>
                                          <p:spTgt spid="543"/>
                                        </p:tgtEl>
                                      </p:cBhvr>
                                    </p:animEffect>
                                  </p:childTnLst>
                                </p:cTn>
                              </p:par>
                            </p:childTnLst>
                          </p:cTn>
                        </p:par>
                        <p:par>
                          <p:cTn id="13" fill="hold">
                            <p:stCondLst>
                              <p:cond delay="1000"/>
                            </p:stCondLst>
                            <p:childTnLst>
                              <p:par>
                                <p:cTn id="14" presetClass="entr" nodeType="afterEffect" presetSubtype="5" presetID="3" grpId="3" fill="hold">
                                  <p:stCondLst>
                                    <p:cond delay="1250"/>
                                  </p:stCondLst>
                                  <p:iterate type="el" backwards="0">
                                    <p:tmAbs val="0"/>
                                  </p:iterate>
                                  <p:childTnLst>
                                    <p:set>
                                      <p:cBhvr>
                                        <p:cTn id="15" fill="hold"/>
                                        <p:tgtEl>
                                          <p:spTgt spid="552"/>
                                        </p:tgtEl>
                                        <p:attrNameLst>
                                          <p:attrName>style.visibility</p:attrName>
                                        </p:attrNameLst>
                                      </p:cBhvr>
                                      <p:to>
                                        <p:strVal val="visible"/>
                                      </p:to>
                                    </p:set>
                                    <p:animEffect filter="blinds(vertical)" transition="in">
                                      <p:cBhvr>
                                        <p:cTn id="16" dur="1000"/>
                                        <p:tgtEl>
                                          <p:spTgt spid="552"/>
                                        </p:tgtEl>
                                      </p:cBhvr>
                                    </p:animEffect>
                                  </p:childTnLst>
                                </p:cTn>
                              </p:par>
                            </p:childTnLst>
                          </p:cTn>
                        </p:par>
                        <p:par>
                          <p:cTn id="17" fill="hold">
                            <p:stCondLst>
                              <p:cond delay="3250"/>
                            </p:stCondLst>
                            <p:childTnLst>
                              <p:par>
                                <p:cTn id="18" presetClass="entr" nodeType="afterEffect" presetSubtype="5" presetID="3" grpId="4" fill="hold">
                                  <p:stCondLst>
                                    <p:cond delay="1500"/>
                                  </p:stCondLst>
                                  <p:iterate type="el" backwards="0">
                                    <p:tmAbs val="0"/>
                                  </p:iterate>
                                  <p:childTnLst>
                                    <p:set>
                                      <p:cBhvr>
                                        <p:cTn id="19" fill="hold"/>
                                        <p:tgtEl>
                                          <p:spTgt spid="546"/>
                                        </p:tgtEl>
                                        <p:attrNameLst>
                                          <p:attrName>style.visibility</p:attrName>
                                        </p:attrNameLst>
                                      </p:cBhvr>
                                      <p:to>
                                        <p:strVal val="visible"/>
                                      </p:to>
                                    </p:set>
                                    <p:animEffect filter="blinds(vertical)" transition="in">
                                      <p:cBhvr>
                                        <p:cTn id="20" dur="1000"/>
                                        <p:tgtEl>
                                          <p:spTgt spid="546"/>
                                        </p:tgtEl>
                                      </p:cBhvr>
                                    </p:animEffect>
                                  </p:childTnLst>
                                </p:cTn>
                              </p:par>
                            </p:childTnLst>
                          </p:cTn>
                        </p:par>
                        <p:par>
                          <p:cTn id="21" fill="hold">
                            <p:stCondLst>
                              <p:cond delay="5750"/>
                            </p:stCondLst>
                            <p:childTnLst>
                              <p:par>
                                <p:cTn id="22" presetClass="entr" nodeType="afterEffect" presetSubtype="5" presetID="3" grpId="5" fill="hold">
                                  <p:stCondLst>
                                    <p:cond delay="1250"/>
                                  </p:stCondLst>
                                  <p:iterate type="el" backwards="0">
                                    <p:tmAbs val="0"/>
                                  </p:iterate>
                                  <p:childTnLst>
                                    <p:set>
                                      <p:cBhvr>
                                        <p:cTn id="23" fill="hold"/>
                                        <p:tgtEl>
                                          <p:spTgt spid="540"/>
                                        </p:tgtEl>
                                        <p:attrNameLst>
                                          <p:attrName>style.visibility</p:attrName>
                                        </p:attrNameLst>
                                      </p:cBhvr>
                                      <p:to>
                                        <p:strVal val="visible"/>
                                      </p:to>
                                    </p:set>
                                    <p:animEffect filter="blinds(vertical)" transition="in">
                                      <p:cBhvr>
                                        <p:cTn id="24" dur="1000"/>
                                        <p:tgtEl>
                                          <p:spTgt spid="540"/>
                                        </p:tgtEl>
                                      </p:cBhvr>
                                    </p:animEffect>
                                  </p:childTnLst>
                                </p:cTn>
                              </p:par>
                            </p:childTnLst>
                          </p:cTn>
                        </p:par>
                        <p:par>
                          <p:cTn id="25" fill="hold">
                            <p:stCondLst>
                              <p:cond delay="8000"/>
                            </p:stCondLst>
                            <p:childTnLst>
                              <p:par>
                                <p:cTn id="26" presetClass="entr" nodeType="afterEffect" presetSubtype="5" presetID="3" grpId="6" fill="hold">
                                  <p:stCondLst>
                                    <p:cond delay="1250"/>
                                  </p:stCondLst>
                                  <p:iterate type="el" backwards="0">
                                    <p:tmAbs val="0"/>
                                  </p:iterate>
                                  <p:childTnLst>
                                    <p:set>
                                      <p:cBhvr>
                                        <p:cTn id="27" fill="hold"/>
                                        <p:tgtEl>
                                          <p:spTgt spid="562"/>
                                        </p:tgtEl>
                                        <p:attrNameLst>
                                          <p:attrName>style.visibility</p:attrName>
                                        </p:attrNameLst>
                                      </p:cBhvr>
                                      <p:to>
                                        <p:strVal val="visible"/>
                                      </p:to>
                                    </p:set>
                                    <p:animEffect filter="blinds(vertical)" transition="in">
                                      <p:cBhvr>
                                        <p:cTn id="28" dur="1000"/>
                                        <p:tgtEl>
                                          <p:spTgt spid="562"/>
                                        </p:tgtEl>
                                      </p:cBhvr>
                                    </p:animEffect>
                                  </p:childTnLst>
                                </p:cTn>
                              </p:par>
                            </p:childTnLst>
                          </p:cTn>
                        </p:par>
                        <p:par>
                          <p:cTn id="29" fill="hold">
                            <p:stCondLst>
                              <p:cond delay="10250"/>
                            </p:stCondLst>
                            <p:childTnLst>
                              <p:par>
                                <p:cTn id="30" presetClass="entr" nodeType="afterEffect" presetSubtype="5" presetID="3" grpId="7" fill="hold">
                                  <p:stCondLst>
                                    <p:cond delay="1250"/>
                                  </p:stCondLst>
                                  <p:iterate type="el" backwards="0">
                                    <p:tmAbs val="0"/>
                                  </p:iterate>
                                  <p:childTnLst>
                                    <p:set>
                                      <p:cBhvr>
                                        <p:cTn id="31" fill="hold"/>
                                        <p:tgtEl>
                                          <p:spTgt spid="559"/>
                                        </p:tgtEl>
                                        <p:attrNameLst>
                                          <p:attrName>style.visibility</p:attrName>
                                        </p:attrNameLst>
                                      </p:cBhvr>
                                      <p:to>
                                        <p:strVal val="visible"/>
                                      </p:to>
                                    </p:set>
                                    <p:animEffect filter="blinds(vertical)" transition="in">
                                      <p:cBhvr>
                                        <p:cTn id="32" dur="1000"/>
                                        <p:tgtEl>
                                          <p:spTgt spid="559"/>
                                        </p:tgtEl>
                                      </p:cBhvr>
                                    </p:animEffect>
                                  </p:childTnLst>
                                </p:cTn>
                              </p:par>
                            </p:childTnLst>
                          </p:cTn>
                        </p:par>
                        <p:par>
                          <p:cTn id="33" fill="hold">
                            <p:stCondLst>
                              <p:cond delay="12500"/>
                            </p:stCondLst>
                            <p:childTnLst>
                              <p:par>
                                <p:cTn id="34" presetClass="entr" nodeType="afterEffect" presetSubtype="5" presetID="3" grpId="8" fill="hold">
                                  <p:stCondLst>
                                    <p:cond delay="1250"/>
                                  </p:stCondLst>
                                  <p:iterate type="el" backwards="0">
                                    <p:tmAbs val="0"/>
                                  </p:iterate>
                                  <p:childTnLst>
                                    <p:set>
                                      <p:cBhvr>
                                        <p:cTn id="35" fill="hold"/>
                                        <p:tgtEl>
                                          <p:spTgt spid="565"/>
                                        </p:tgtEl>
                                        <p:attrNameLst>
                                          <p:attrName>style.visibility</p:attrName>
                                        </p:attrNameLst>
                                      </p:cBhvr>
                                      <p:to>
                                        <p:strVal val="visible"/>
                                      </p:to>
                                    </p:set>
                                    <p:animEffect filter="blinds(vertical)" transition="in">
                                      <p:cBhvr>
                                        <p:cTn id="36" dur="1000"/>
                                        <p:tgtEl>
                                          <p:spTgt spid="565"/>
                                        </p:tgtEl>
                                      </p:cBhvr>
                                    </p:animEffect>
                                  </p:childTnLst>
                                </p:cTn>
                              </p:par>
                            </p:childTnLst>
                          </p:cTn>
                        </p:par>
                        <p:par>
                          <p:cTn id="37" fill="hold">
                            <p:stCondLst>
                              <p:cond delay="14750"/>
                            </p:stCondLst>
                            <p:childTnLst>
                              <p:par>
                                <p:cTn id="38" presetClass="entr" nodeType="afterEffect" presetSubtype="5" presetID="3" grpId="9" fill="hold">
                                  <p:stCondLst>
                                    <p:cond delay="1500"/>
                                  </p:stCondLst>
                                  <p:iterate type="el" backwards="0">
                                    <p:tmAbs val="0"/>
                                  </p:iterate>
                                  <p:childTnLst>
                                    <p:set>
                                      <p:cBhvr>
                                        <p:cTn id="39" fill="hold"/>
                                        <p:tgtEl>
                                          <p:spTgt spid="556"/>
                                        </p:tgtEl>
                                        <p:attrNameLst>
                                          <p:attrName>style.visibility</p:attrName>
                                        </p:attrNameLst>
                                      </p:cBhvr>
                                      <p:to>
                                        <p:strVal val="visible"/>
                                      </p:to>
                                    </p:set>
                                    <p:animEffect filter="blinds(vertical)" transition="in">
                                      <p:cBhvr>
                                        <p:cTn id="40" dur="10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6" grpId="4"/>
      <p:bldP build="whole" bldLvl="1" animBg="1" rev="0" advAuto="0" spid="552" grpId="3"/>
      <p:bldP build="whole" bldLvl="1" animBg="1" rev="0" advAuto="0" spid="543" grpId="2"/>
      <p:bldP build="whole" bldLvl="1" animBg="1" rev="0" advAuto="0" spid="559" grpId="7"/>
      <p:bldP build="whole" bldLvl="1" animBg="1" rev="0" advAuto="0" spid="556" grpId="9"/>
      <p:bldP build="whole" bldLvl="1" animBg="1" rev="0" advAuto="0" spid="540" grpId="5"/>
      <p:bldP build="whole" bldLvl="1" animBg="1" rev="0" advAuto="0" spid="565" grpId="8"/>
      <p:bldP build="whole" bldLvl="1" animBg="1" rev="0" advAuto="0" spid="549" grpId="1"/>
      <p:bldP build="whole" bldLvl="1" animBg="1" rev="0" advAuto="0" spid="562" grpId="6"/>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72" name="FEELING TRAPPED"/>
          <p:cNvGrpSpPr/>
          <p:nvPr/>
        </p:nvGrpSpPr>
        <p:grpSpPr>
          <a:xfrm>
            <a:off x="95590" y="90255"/>
            <a:ext cx="4541708" cy="689201"/>
            <a:chOff x="0" y="0"/>
            <a:chExt cx="4541706" cy="689199"/>
          </a:xfrm>
        </p:grpSpPr>
        <p:sp>
          <p:nvSpPr>
            <p:cNvPr id="570" name="Rounded Rectangle"/>
            <p:cNvSpPr/>
            <p:nvPr/>
          </p:nvSpPr>
          <p:spPr>
            <a:xfrm>
              <a:off x="0" y="0"/>
              <a:ext cx="4541707" cy="689200"/>
            </a:xfrm>
            <a:prstGeom prst="roundRect">
              <a:avLst>
                <a:gd name="adj" fmla="val 27641"/>
              </a:avLst>
            </a:prstGeom>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E22400"/>
                  </a:solidFill>
                </a:defRPr>
              </a:pPr>
            </a:p>
          </p:txBody>
        </p:sp>
        <p:sp>
          <p:nvSpPr>
            <p:cNvPr id="571" name="FEELING TRAPPED"/>
            <p:cNvSpPr txBox="1"/>
            <p:nvPr/>
          </p:nvSpPr>
          <p:spPr>
            <a:xfrm>
              <a:off x="55795" y="19480"/>
              <a:ext cx="4430117"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E22400"/>
                  </a:solidFill>
                </a:defRPr>
              </a:lvl1pPr>
            </a:lstStyle>
            <a:p>
              <a:pPr/>
              <a:r>
                <a:t>FEELING TRAPPED</a:t>
              </a:r>
            </a:p>
          </p:txBody>
        </p:sp>
      </p:grpSp>
      <p:grpSp>
        <p:nvGrpSpPr>
          <p:cNvPr id="575" name="SLEEPLESSNESS"/>
          <p:cNvGrpSpPr/>
          <p:nvPr/>
        </p:nvGrpSpPr>
        <p:grpSpPr>
          <a:xfrm>
            <a:off x="5125529" y="3866091"/>
            <a:ext cx="3936206" cy="961030"/>
            <a:chOff x="0" y="0"/>
            <a:chExt cx="3936205" cy="961029"/>
          </a:xfrm>
        </p:grpSpPr>
        <p:sp>
          <p:nvSpPr>
            <p:cNvPr id="573" name="Rounded Rectangle"/>
            <p:cNvSpPr/>
            <p:nvPr/>
          </p:nvSpPr>
          <p:spPr>
            <a:xfrm>
              <a:off x="0" y="0"/>
              <a:ext cx="3936206" cy="961030"/>
            </a:xfrm>
            <a:prstGeom prst="roundRect">
              <a:avLst>
                <a:gd name="adj" fmla="val 19823"/>
              </a:avLst>
            </a:prstGeom>
            <a:gradFill flip="none" rotWithShape="1">
              <a:gsLst>
                <a:gs pos="0">
                  <a:srgbClr val="C96D20"/>
                </a:gs>
                <a:gs pos="80000">
                  <a:srgbClr val="FF9034"/>
                </a:gs>
                <a:gs pos="100000">
                  <a:srgbClr val="FF9035"/>
                </a:gs>
              </a:gsLst>
              <a:lin ang="16200000" scaled="0"/>
            </a:gradFill>
            <a:ln w="76200"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pPr>
            </a:p>
          </p:txBody>
        </p:sp>
        <p:sp>
          <p:nvSpPr>
            <p:cNvPr id="574" name="SLEEPLESSNESS"/>
            <p:cNvSpPr txBox="1"/>
            <p:nvPr/>
          </p:nvSpPr>
          <p:spPr>
            <a:xfrm>
              <a:off x="55796" y="155395"/>
              <a:ext cx="3824613"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lvl1pPr>
            </a:lstStyle>
            <a:p>
              <a:pPr/>
              <a:r>
                <a:t>SLEEPLESSNESS</a:t>
              </a:r>
            </a:p>
          </p:txBody>
        </p:sp>
      </p:grpSp>
      <p:grpSp>
        <p:nvGrpSpPr>
          <p:cNvPr id="578" name="WITHDRAWING"/>
          <p:cNvGrpSpPr/>
          <p:nvPr/>
        </p:nvGrpSpPr>
        <p:grpSpPr>
          <a:xfrm>
            <a:off x="155038" y="868705"/>
            <a:ext cx="3767763" cy="1172880"/>
            <a:chOff x="0" y="0"/>
            <a:chExt cx="3767761" cy="1172879"/>
          </a:xfrm>
        </p:grpSpPr>
        <p:sp>
          <p:nvSpPr>
            <p:cNvPr id="576" name="Rounded Rectangle"/>
            <p:cNvSpPr/>
            <p:nvPr/>
          </p:nvSpPr>
          <p:spPr>
            <a:xfrm>
              <a:off x="0" y="0"/>
              <a:ext cx="3767762" cy="1172880"/>
            </a:xfrm>
            <a:prstGeom prst="roundRect">
              <a:avLst>
                <a:gd name="adj" fmla="val 16242"/>
              </a:avLst>
            </a:prstGeom>
            <a:gradFill flip="none" rotWithShape="1">
              <a:gsLst>
                <a:gs pos="0">
                  <a:srgbClr val="2A869F"/>
                </a:gs>
                <a:gs pos="80000">
                  <a:srgbClr val="37B1D1"/>
                </a:gs>
                <a:gs pos="100000">
                  <a:srgbClr val="34B3D5"/>
                </a:gs>
              </a:gsLst>
              <a:lin ang="16200000" scaled="0"/>
            </a:gradFill>
            <a:ln w="76200" cap="flat">
              <a:solidFill>
                <a:srgbClr val="46AAC4"/>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FFFFF"/>
                  </a:solidFill>
                </a:defRPr>
              </a:pPr>
            </a:p>
          </p:txBody>
        </p:sp>
        <p:sp>
          <p:nvSpPr>
            <p:cNvPr id="577" name="WITHDRAWING"/>
            <p:cNvSpPr txBox="1"/>
            <p:nvPr/>
          </p:nvSpPr>
          <p:spPr>
            <a:xfrm>
              <a:off x="55795" y="261320"/>
              <a:ext cx="3656172"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FFFFF"/>
                  </a:solidFill>
                </a:defRPr>
              </a:lvl1pPr>
            </a:lstStyle>
            <a:p>
              <a:pPr/>
              <a:r>
                <a:t>WITHDRAWING</a:t>
              </a:r>
            </a:p>
          </p:txBody>
        </p:sp>
      </p:grpSp>
      <p:grpSp>
        <p:nvGrpSpPr>
          <p:cNvPr id="581" name="PROBLEM CLUES"/>
          <p:cNvGrpSpPr/>
          <p:nvPr/>
        </p:nvGrpSpPr>
        <p:grpSpPr>
          <a:xfrm>
            <a:off x="6367428" y="132348"/>
            <a:ext cx="2577059" cy="1634085"/>
            <a:chOff x="0" y="0"/>
            <a:chExt cx="2577058" cy="1634083"/>
          </a:xfrm>
        </p:grpSpPr>
        <p:sp>
          <p:nvSpPr>
            <p:cNvPr id="579" name="Rounded Rectangle"/>
            <p:cNvSpPr/>
            <p:nvPr/>
          </p:nvSpPr>
          <p:spPr>
            <a:xfrm>
              <a:off x="0" y="0"/>
              <a:ext cx="2577059" cy="1634084"/>
            </a:xfrm>
            <a:prstGeom prst="roundRect">
              <a:avLst>
                <a:gd name="adj" fmla="val 15771"/>
              </a:avLst>
            </a:prstGeom>
            <a:solidFill>
              <a:schemeClr val="accent3"/>
            </a:solidFill>
            <a:ln w="101600"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solidFill>
                    <a:srgbClr val="F5EC00"/>
                  </a:solidFill>
                </a:defRPr>
              </a:pPr>
            </a:p>
          </p:txBody>
        </p:sp>
        <p:sp>
          <p:nvSpPr>
            <p:cNvPr id="580" name="PROBLEM CLUES"/>
            <p:cNvSpPr txBox="1"/>
            <p:nvPr/>
          </p:nvSpPr>
          <p:spPr>
            <a:xfrm>
              <a:off x="75480" y="212523"/>
              <a:ext cx="2426098" cy="1209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5EC00"/>
                  </a:solidFill>
                </a:defRPr>
              </a:lvl1pPr>
            </a:lstStyle>
            <a:p>
              <a:pPr/>
              <a:r>
                <a:t>PROBLEM CLUES</a:t>
              </a:r>
            </a:p>
          </p:txBody>
        </p:sp>
      </p:grpSp>
      <p:grpSp>
        <p:nvGrpSpPr>
          <p:cNvPr id="584" name="ANXIETY"/>
          <p:cNvGrpSpPr/>
          <p:nvPr/>
        </p:nvGrpSpPr>
        <p:grpSpPr>
          <a:xfrm>
            <a:off x="168243" y="5403679"/>
            <a:ext cx="2572890" cy="1308164"/>
            <a:chOff x="0" y="0"/>
            <a:chExt cx="2572889" cy="1308162"/>
          </a:xfrm>
        </p:grpSpPr>
        <p:sp>
          <p:nvSpPr>
            <p:cNvPr id="582" name="Rounded Rectangle"/>
            <p:cNvSpPr/>
            <p:nvPr/>
          </p:nvSpPr>
          <p:spPr>
            <a:xfrm>
              <a:off x="0" y="0"/>
              <a:ext cx="2572890" cy="1308163"/>
            </a:xfrm>
            <a:prstGeom prst="roundRect">
              <a:avLst>
                <a:gd name="adj" fmla="val 14562"/>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solidFill>
                    <a:srgbClr val="371A94"/>
                  </a:solidFill>
                </a:defRPr>
              </a:pPr>
            </a:p>
          </p:txBody>
        </p:sp>
        <p:sp>
          <p:nvSpPr>
            <p:cNvPr id="583" name="ANXIETY"/>
            <p:cNvSpPr txBox="1"/>
            <p:nvPr/>
          </p:nvSpPr>
          <p:spPr>
            <a:xfrm>
              <a:off x="55793" y="328962"/>
              <a:ext cx="2461303"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371A94"/>
                  </a:solidFill>
                </a:defRPr>
              </a:lvl1pPr>
            </a:lstStyle>
            <a:p>
              <a:pPr/>
              <a:r>
                <a:t>ANXIETY</a:t>
              </a:r>
            </a:p>
          </p:txBody>
        </p:sp>
      </p:grpSp>
      <p:grpSp>
        <p:nvGrpSpPr>
          <p:cNvPr id="587" name="RAGE"/>
          <p:cNvGrpSpPr/>
          <p:nvPr/>
        </p:nvGrpSpPr>
        <p:grpSpPr>
          <a:xfrm>
            <a:off x="4669940" y="104480"/>
            <a:ext cx="1781179" cy="1158866"/>
            <a:chOff x="0" y="0"/>
            <a:chExt cx="1781177" cy="1158865"/>
          </a:xfrm>
        </p:grpSpPr>
        <p:sp>
          <p:nvSpPr>
            <p:cNvPr id="585" name="Oval"/>
            <p:cNvSpPr/>
            <p:nvPr/>
          </p:nvSpPr>
          <p:spPr>
            <a:xfrm>
              <a:off x="0" y="0"/>
              <a:ext cx="1781178" cy="1158866"/>
            </a:xfrm>
            <a:prstGeom prst="ellipse">
              <a:avLst/>
            </a:prstGeom>
            <a:solidFill>
              <a:srgbClr val="A7A7A7"/>
            </a:solidFill>
            <a:ln w="762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200"/>
              </a:pPr>
            </a:p>
          </p:txBody>
        </p:sp>
        <p:sp>
          <p:nvSpPr>
            <p:cNvPr id="586" name="RAGE"/>
            <p:cNvSpPr txBox="1"/>
            <p:nvPr/>
          </p:nvSpPr>
          <p:spPr>
            <a:xfrm>
              <a:off x="260847" y="298763"/>
              <a:ext cx="1259483" cy="561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200"/>
              </a:lvl1pPr>
            </a:lstStyle>
            <a:p>
              <a:pPr/>
              <a:r>
                <a:t>RAGE</a:t>
              </a:r>
            </a:p>
          </p:txBody>
        </p:sp>
      </p:grpSp>
      <p:grpSp>
        <p:nvGrpSpPr>
          <p:cNvPr id="590" name="BURDEN TO OTHERS"/>
          <p:cNvGrpSpPr/>
          <p:nvPr/>
        </p:nvGrpSpPr>
        <p:grpSpPr>
          <a:xfrm>
            <a:off x="5495892" y="1731408"/>
            <a:ext cx="3525645" cy="1767839"/>
            <a:chOff x="0" y="0"/>
            <a:chExt cx="3525644" cy="1767838"/>
          </a:xfrm>
        </p:grpSpPr>
        <p:sp>
          <p:nvSpPr>
            <p:cNvPr id="588" name="Oval"/>
            <p:cNvSpPr/>
            <p:nvPr/>
          </p:nvSpPr>
          <p:spPr>
            <a:xfrm>
              <a:off x="0" y="16691"/>
              <a:ext cx="3525645" cy="1734457"/>
            </a:xfrm>
            <a:prstGeom prst="ellipse">
              <a:avLst/>
            </a:prstGeom>
            <a:gradFill flip="none" rotWithShape="1">
              <a:gsLst>
                <a:gs pos="0">
                  <a:srgbClr val="C96D20"/>
                </a:gs>
                <a:gs pos="80000">
                  <a:srgbClr val="FF9034"/>
                </a:gs>
                <a:gs pos="100000">
                  <a:srgbClr val="FF9035"/>
                </a:gs>
              </a:gsLst>
              <a:lin ang="16200000" scaled="0"/>
            </a:gradFill>
            <a:ln w="76200"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FFFFF"/>
                  </a:solidFill>
                </a:defRPr>
              </a:pPr>
            </a:p>
          </p:txBody>
        </p:sp>
        <p:sp>
          <p:nvSpPr>
            <p:cNvPr id="589" name="BURDEN TO OTHERS"/>
            <p:cNvSpPr txBox="1"/>
            <p:nvPr/>
          </p:nvSpPr>
          <p:spPr>
            <a:xfrm>
              <a:off x="516319" y="0"/>
              <a:ext cx="2493007" cy="1767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FFFFF"/>
                  </a:solidFill>
                </a:defRPr>
              </a:lvl1pPr>
            </a:lstStyle>
            <a:p>
              <a:pPr/>
              <a:r>
                <a:t>BURDEN TO OTHERS</a:t>
              </a:r>
            </a:p>
          </p:txBody>
        </p:sp>
      </p:grpSp>
      <p:grpSp>
        <p:nvGrpSpPr>
          <p:cNvPr id="593" name="SUBSTANCE ABUSE"/>
          <p:cNvGrpSpPr/>
          <p:nvPr/>
        </p:nvGrpSpPr>
        <p:grpSpPr>
          <a:xfrm>
            <a:off x="90101" y="3749754"/>
            <a:ext cx="3897638" cy="1567691"/>
            <a:chOff x="0" y="0"/>
            <a:chExt cx="3897636" cy="1567690"/>
          </a:xfrm>
        </p:grpSpPr>
        <p:sp>
          <p:nvSpPr>
            <p:cNvPr id="591" name="Oval"/>
            <p:cNvSpPr/>
            <p:nvPr/>
          </p:nvSpPr>
          <p:spPr>
            <a:xfrm>
              <a:off x="-1" y="-1"/>
              <a:ext cx="3897638" cy="1567692"/>
            </a:xfrm>
            <a:prstGeom prst="ellipse">
              <a:avLst/>
            </a:prstGeom>
            <a:blipFill rotWithShape="1">
              <a:blip r:embed="rId3"/>
              <a:srcRect l="0" t="0" r="0" b="0"/>
              <a:tile tx="0" ty="0" sx="100000" sy="100000" flip="none" algn="tl"/>
            </a:blip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solidFill>
                    <a:srgbClr val="F5EC00"/>
                  </a:solidFill>
                </a:defRPr>
              </a:pPr>
            </a:p>
          </p:txBody>
        </p:sp>
        <p:sp>
          <p:nvSpPr>
            <p:cNvPr id="592" name="SUBSTANCE ABUSE"/>
            <p:cNvSpPr txBox="1"/>
            <p:nvPr/>
          </p:nvSpPr>
          <p:spPr>
            <a:xfrm>
              <a:off x="570796" y="179326"/>
              <a:ext cx="2756045" cy="1209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5EC00"/>
                  </a:solidFill>
                </a:defRPr>
              </a:lvl1pPr>
            </a:lstStyle>
            <a:p>
              <a:pPr/>
              <a:r>
                <a:t>SUBSTANCE ABUSE</a:t>
              </a:r>
            </a:p>
          </p:txBody>
        </p:sp>
      </p:grpSp>
      <p:grpSp>
        <p:nvGrpSpPr>
          <p:cNvPr id="596" name="RECKLESSNESS"/>
          <p:cNvGrpSpPr/>
          <p:nvPr/>
        </p:nvGrpSpPr>
        <p:grpSpPr>
          <a:xfrm>
            <a:off x="4816735" y="4701719"/>
            <a:ext cx="4314157" cy="1333548"/>
            <a:chOff x="0" y="0"/>
            <a:chExt cx="4314156" cy="1333546"/>
          </a:xfrm>
        </p:grpSpPr>
        <p:sp>
          <p:nvSpPr>
            <p:cNvPr id="594" name="Oval"/>
            <p:cNvSpPr/>
            <p:nvPr/>
          </p:nvSpPr>
          <p:spPr>
            <a:xfrm>
              <a:off x="-1" y="-1"/>
              <a:ext cx="4314158" cy="1333548"/>
            </a:xfrm>
            <a:prstGeom prst="ellipse">
              <a:avLst/>
            </a:prstGeom>
            <a:solidFill>
              <a:schemeClr val="accent2"/>
            </a:solidFill>
            <a:ln w="76200" cap="flat">
              <a:solidFill>
                <a:srgbClr val="8C3A38"/>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FFFFF"/>
                  </a:solidFill>
                </a:defRPr>
              </a:pPr>
            </a:p>
          </p:txBody>
        </p:sp>
        <p:sp>
          <p:nvSpPr>
            <p:cNvPr id="595" name="RECKLESSNESS"/>
            <p:cNvSpPr txBox="1"/>
            <p:nvPr/>
          </p:nvSpPr>
          <p:spPr>
            <a:xfrm>
              <a:off x="224699" y="341654"/>
              <a:ext cx="3457664"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FFFFF"/>
                  </a:solidFill>
                </a:defRPr>
              </a:lvl1pPr>
            </a:lstStyle>
            <a:p>
              <a:pPr/>
              <a:r>
                <a:t>RECKLESSNESS</a:t>
              </a:r>
            </a:p>
          </p:txBody>
        </p:sp>
      </p:grpSp>
      <p:grpSp>
        <p:nvGrpSpPr>
          <p:cNvPr id="599" name="AGGRESSION"/>
          <p:cNvGrpSpPr/>
          <p:nvPr/>
        </p:nvGrpSpPr>
        <p:grpSpPr>
          <a:xfrm>
            <a:off x="3670760" y="1091953"/>
            <a:ext cx="3297075" cy="1158867"/>
            <a:chOff x="0" y="0"/>
            <a:chExt cx="3297073" cy="1158865"/>
          </a:xfrm>
        </p:grpSpPr>
        <p:sp>
          <p:nvSpPr>
            <p:cNvPr id="597" name="Oval"/>
            <p:cNvSpPr/>
            <p:nvPr/>
          </p:nvSpPr>
          <p:spPr>
            <a:xfrm>
              <a:off x="0" y="0"/>
              <a:ext cx="3297074" cy="1158866"/>
            </a:xfrm>
            <a:prstGeom prst="ellipse">
              <a:avLst/>
            </a:prstGeom>
            <a:solidFill>
              <a:srgbClr val="A7C6FF"/>
            </a:solidFill>
            <a:ln w="762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200"/>
              </a:pPr>
            </a:p>
          </p:txBody>
        </p:sp>
        <p:sp>
          <p:nvSpPr>
            <p:cNvPr id="598" name="AGGRESSION"/>
            <p:cNvSpPr txBox="1"/>
            <p:nvPr/>
          </p:nvSpPr>
          <p:spPr>
            <a:xfrm>
              <a:off x="330798" y="298763"/>
              <a:ext cx="2483431" cy="561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200"/>
              </a:lvl1pPr>
            </a:lstStyle>
            <a:p>
              <a:pPr/>
              <a:r>
                <a:t>AGGRESSION</a:t>
              </a:r>
            </a:p>
          </p:txBody>
        </p:sp>
      </p:grpSp>
      <p:grpSp>
        <p:nvGrpSpPr>
          <p:cNvPr id="602" name="HUMILIATION"/>
          <p:cNvGrpSpPr/>
          <p:nvPr/>
        </p:nvGrpSpPr>
        <p:grpSpPr>
          <a:xfrm>
            <a:off x="-17211" y="2451704"/>
            <a:ext cx="4191178" cy="1254326"/>
            <a:chOff x="0" y="0"/>
            <a:chExt cx="4191177" cy="1254324"/>
          </a:xfrm>
        </p:grpSpPr>
        <p:sp>
          <p:nvSpPr>
            <p:cNvPr id="600" name="Oval"/>
            <p:cNvSpPr/>
            <p:nvPr/>
          </p:nvSpPr>
          <p:spPr>
            <a:xfrm>
              <a:off x="0" y="-1"/>
              <a:ext cx="4191178" cy="1254326"/>
            </a:xfrm>
            <a:prstGeom prst="ellipse">
              <a:avLst/>
            </a:prstGeom>
            <a:solidFill>
              <a:srgbClr val="93E3FD"/>
            </a:soli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solidFill>
                    <a:srgbClr val="371A94"/>
                  </a:solidFill>
                </a:defRPr>
              </a:pPr>
            </a:p>
          </p:txBody>
        </p:sp>
        <p:sp>
          <p:nvSpPr>
            <p:cNvPr id="601" name="HUMILIATION"/>
            <p:cNvSpPr txBox="1"/>
            <p:nvPr/>
          </p:nvSpPr>
          <p:spPr>
            <a:xfrm>
              <a:off x="309690" y="302043"/>
              <a:ext cx="3267704"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371A94"/>
                  </a:solidFill>
                </a:defRPr>
              </a:lvl1pPr>
            </a:lstStyle>
            <a:p>
              <a:pPr/>
              <a:r>
                <a:t>HUMILIATION</a:t>
              </a:r>
            </a:p>
          </p:txBody>
        </p:sp>
      </p:grpSp>
      <p:grpSp>
        <p:nvGrpSpPr>
          <p:cNvPr id="605" name="REVENGE"/>
          <p:cNvGrpSpPr/>
          <p:nvPr/>
        </p:nvGrpSpPr>
        <p:grpSpPr>
          <a:xfrm>
            <a:off x="933567" y="1672471"/>
            <a:ext cx="3096523" cy="1158867"/>
            <a:chOff x="0" y="0"/>
            <a:chExt cx="3096522" cy="1158865"/>
          </a:xfrm>
        </p:grpSpPr>
        <p:sp>
          <p:nvSpPr>
            <p:cNvPr id="603" name="Oval"/>
            <p:cNvSpPr/>
            <p:nvPr/>
          </p:nvSpPr>
          <p:spPr>
            <a:xfrm>
              <a:off x="-1" y="0"/>
              <a:ext cx="3096524" cy="1158866"/>
            </a:xfrm>
            <a:prstGeom prst="ellipse">
              <a:avLst/>
            </a:prstGeom>
            <a:solidFill>
              <a:srgbClr val="F4A4C0"/>
            </a:solidFill>
            <a:ln w="762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200"/>
              </a:pPr>
            </a:p>
          </p:txBody>
        </p:sp>
        <p:sp>
          <p:nvSpPr>
            <p:cNvPr id="604" name="REVENGE"/>
            <p:cNvSpPr txBox="1"/>
            <p:nvPr/>
          </p:nvSpPr>
          <p:spPr>
            <a:xfrm>
              <a:off x="453474" y="298763"/>
              <a:ext cx="2189572" cy="561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200"/>
              </a:lvl1pPr>
            </a:lstStyle>
            <a:p>
              <a:pPr/>
              <a:r>
                <a:t>REVENGE</a:t>
              </a:r>
            </a:p>
          </p:txBody>
        </p:sp>
      </p:grpSp>
      <p:grpSp>
        <p:nvGrpSpPr>
          <p:cNvPr id="608" name="SAYING GOODBYE"/>
          <p:cNvGrpSpPr/>
          <p:nvPr/>
        </p:nvGrpSpPr>
        <p:grpSpPr>
          <a:xfrm>
            <a:off x="2383899" y="5717044"/>
            <a:ext cx="4944395" cy="1015085"/>
            <a:chOff x="0" y="0"/>
            <a:chExt cx="4944393" cy="1015083"/>
          </a:xfrm>
        </p:grpSpPr>
        <p:sp>
          <p:nvSpPr>
            <p:cNvPr id="606" name="Oval"/>
            <p:cNvSpPr/>
            <p:nvPr/>
          </p:nvSpPr>
          <p:spPr>
            <a:xfrm>
              <a:off x="0" y="0"/>
              <a:ext cx="4944394" cy="1015084"/>
            </a:xfrm>
            <a:prstGeom prst="ellipse">
              <a:avLst/>
            </a:prstGeom>
            <a:solidFill>
              <a:srgbClr val="FEFB41"/>
            </a:solidFill>
            <a:ln w="762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200"/>
              </a:pPr>
            </a:p>
          </p:txBody>
        </p:sp>
        <p:sp>
          <p:nvSpPr>
            <p:cNvPr id="607" name="SAYING GOODBYE"/>
            <p:cNvSpPr txBox="1"/>
            <p:nvPr/>
          </p:nvSpPr>
          <p:spPr>
            <a:xfrm>
              <a:off x="724089" y="226872"/>
              <a:ext cx="3496216" cy="5613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200"/>
              </a:lvl1pPr>
            </a:lstStyle>
            <a:p>
              <a:pPr/>
              <a:r>
                <a:t>SAYING GOODBYE</a:t>
              </a:r>
            </a:p>
          </p:txBody>
        </p:sp>
      </p:grpSp>
      <p:grpSp>
        <p:nvGrpSpPr>
          <p:cNvPr id="611" name="GIVING AWAY POSSESSIONS"/>
          <p:cNvGrpSpPr/>
          <p:nvPr/>
        </p:nvGrpSpPr>
        <p:grpSpPr>
          <a:xfrm>
            <a:off x="2176166" y="2746770"/>
            <a:ext cx="4791668" cy="2002635"/>
            <a:chOff x="0" y="0"/>
            <a:chExt cx="4791667" cy="2002633"/>
          </a:xfrm>
        </p:grpSpPr>
        <p:sp>
          <p:nvSpPr>
            <p:cNvPr id="609" name="Oval"/>
            <p:cNvSpPr/>
            <p:nvPr/>
          </p:nvSpPr>
          <p:spPr>
            <a:xfrm>
              <a:off x="0" y="0"/>
              <a:ext cx="4791668" cy="2002634"/>
            </a:xfrm>
            <a:prstGeom prst="ellipse">
              <a:avLst/>
            </a:prstGeom>
            <a:solidFill>
              <a:srgbClr val="F2F7B7"/>
            </a:solidFill>
            <a:ln w="76200"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pPr>
            </a:p>
          </p:txBody>
        </p:sp>
        <p:sp>
          <p:nvSpPr>
            <p:cNvPr id="610" name="GIVING AWAY POSSESSIONS"/>
            <p:cNvSpPr txBox="1"/>
            <p:nvPr/>
          </p:nvSpPr>
          <p:spPr>
            <a:xfrm>
              <a:off x="701724" y="396797"/>
              <a:ext cx="3388220" cy="1209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lvl1pPr>
            </a:lstStyle>
            <a:p>
              <a:pPr/>
              <a:r>
                <a:t>GIVING AWAY POSSESSIONS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75"/>
                                        </p:tgtEl>
                                        <p:attrNameLst>
                                          <p:attrName>style.visibility</p:attrName>
                                        </p:attrNameLst>
                                      </p:cBhvr>
                                      <p:to>
                                        <p:strVal val="visible"/>
                                      </p:to>
                                    </p:set>
                                    <p:anim calcmode="lin" valueType="num">
                                      <p:cBhvr>
                                        <p:cTn id="7" dur="1000" fill="hold"/>
                                        <p:tgtEl>
                                          <p:spTgt spid="575"/>
                                        </p:tgtEl>
                                        <p:attrNameLst>
                                          <p:attrName>ppt_w</p:attrName>
                                        </p:attrNameLst>
                                      </p:cBhvr>
                                      <p:tavLst>
                                        <p:tav tm="0">
                                          <p:val>
                                            <p:fltVal val="0"/>
                                          </p:val>
                                        </p:tav>
                                        <p:tav tm="100000">
                                          <p:val>
                                            <p:strVal val="#ppt_w"/>
                                          </p:val>
                                        </p:tav>
                                      </p:tavLst>
                                    </p:anim>
                                    <p:anim calcmode="lin" valueType="num">
                                      <p:cBhvr>
                                        <p:cTn id="8" dur="1000" fill="hold"/>
                                        <p:tgtEl>
                                          <p:spTgt spid="57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Class="entr" nodeType="afterEffect" presetSubtype="5" presetID="3" grpId="2" fill="hold">
                                  <p:stCondLst>
                                    <p:cond delay="1250"/>
                                  </p:stCondLst>
                                  <p:iterate type="el" backwards="0">
                                    <p:tmAbs val="0"/>
                                  </p:iterate>
                                  <p:childTnLst>
                                    <p:set>
                                      <p:cBhvr>
                                        <p:cTn id="11" fill="hold"/>
                                        <p:tgtEl>
                                          <p:spTgt spid="584"/>
                                        </p:tgtEl>
                                        <p:attrNameLst>
                                          <p:attrName>style.visibility</p:attrName>
                                        </p:attrNameLst>
                                      </p:cBhvr>
                                      <p:to>
                                        <p:strVal val="visible"/>
                                      </p:to>
                                    </p:set>
                                    <p:animEffect filter="blinds(vertical)" transition="in">
                                      <p:cBhvr>
                                        <p:cTn id="12" dur="1000"/>
                                        <p:tgtEl>
                                          <p:spTgt spid="584"/>
                                        </p:tgtEl>
                                      </p:cBhvr>
                                    </p:animEffect>
                                  </p:childTnLst>
                                </p:cTn>
                              </p:par>
                            </p:childTnLst>
                          </p:cTn>
                        </p:par>
                        <p:par>
                          <p:cTn id="13" fill="hold">
                            <p:stCondLst>
                              <p:cond delay="3250"/>
                            </p:stCondLst>
                            <p:childTnLst>
                              <p:par>
                                <p:cTn id="14" presetClass="entr" nodeType="afterEffect" presetSubtype="8" presetID="22" grpId="3" fill="hold">
                                  <p:stCondLst>
                                    <p:cond delay="1500"/>
                                  </p:stCondLst>
                                  <p:iterate type="el" backwards="0">
                                    <p:tmAbs val="0"/>
                                  </p:iterate>
                                  <p:childTnLst>
                                    <p:set>
                                      <p:cBhvr>
                                        <p:cTn id="15" fill="hold"/>
                                        <p:tgtEl>
                                          <p:spTgt spid="578"/>
                                        </p:tgtEl>
                                        <p:attrNameLst>
                                          <p:attrName>style.visibility</p:attrName>
                                        </p:attrNameLst>
                                      </p:cBhvr>
                                      <p:to>
                                        <p:strVal val="visible"/>
                                      </p:to>
                                    </p:set>
                                    <p:animEffect filter="wipe(left)" transition="in">
                                      <p:cBhvr>
                                        <p:cTn id="16" dur="1000"/>
                                        <p:tgtEl>
                                          <p:spTgt spid="578"/>
                                        </p:tgtEl>
                                      </p:cBhvr>
                                    </p:animEffect>
                                  </p:childTnLst>
                                </p:cTn>
                              </p:par>
                            </p:childTnLst>
                          </p:cTn>
                        </p:par>
                        <p:par>
                          <p:cTn id="17" fill="hold">
                            <p:stCondLst>
                              <p:cond delay="5750"/>
                            </p:stCondLst>
                            <p:childTnLst>
                              <p:par>
                                <p:cTn id="18" presetClass="entr" nodeType="afterEffect" presetID="9" grpId="4" fill="hold">
                                  <p:stCondLst>
                                    <p:cond delay="1250"/>
                                  </p:stCondLst>
                                  <p:iterate type="el" backwards="0">
                                    <p:tmAbs val="0"/>
                                  </p:iterate>
                                  <p:childTnLst>
                                    <p:set>
                                      <p:cBhvr>
                                        <p:cTn id="19" fill="hold"/>
                                        <p:tgtEl>
                                          <p:spTgt spid="572"/>
                                        </p:tgtEl>
                                        <p:attrNameLst>
                                          <p:attrName>style.visibility</p:attrName>
                                        </p:attrNameLst>
                                      </p:cBhvr>
                                      <p:to>
                                        <p:strVal val="visible"/>
                                      </p:to>
                                    </p:set>
                                    <p:animEffect filter="dissolve" transition="in">
                                      <p:cBhvr>
                                        <p:cTn id="20" dur="1000"/>
                                        <p:tgtEl>
                                          <p:spTgt spid="572"/>
                                        </p:tgtEl>
                                      </p:cBhvr>
                                    </p:animEffect>
                                  </p:childTnLst>
                                </p:cTn>
                              </p:par>
                            </p:childTnLst>
                          </p:cTn>
                        </p:par>
                        <p:par>
                          <p:cTn id="21" fill="hold">
                            <p:stCondLst>
                              <p:cond delay="8000"/>
                            </p:stCondLst>
                            <p:childTnLst>
                              <p:par>
                                <p:cTn id="22" presetClass="entr" nodeType="afterEffect" presetSubtype="1" presetID="2" grpId="5" fill="hold">
                                  <p:stCondLst>
                                    <p:cond delay="1000"/>
                                  </p:stCondLst>
                                  <p:iterate type="el" backwards="0">
                                    <p:tmAbs val="0"/>
                                  </p:iterate>
                                  <p:childTnLst>
                                    <p:set>
                                      <p:cBhvr>
                                        <p:cTn id="23" fill="hold"/>
                                        <p:tgtEl>
                                          <p:spTgt spid="587"/>
                                        </p:tgtEl>
                                        <p:attrNameLst>
                                          <p:attrName>style.visibility</p:attrName>
                                        </p:attrNameLst>
                                      </p:cBhvr>
                                      <p:to>
                                        <p:strVal val="visible"/>
                                      </p:to>
                                    </p:set>
                                    <p:anim calcmode="lin" valueType="num">
                                      <p:cBhvr>
                                        <p:cTn id="24" dur="500" fill="hold"/>
                                        <p:tgtEl>
                                          <p:spTgt spid="587"/>
                                        </p:tgtEl>
                                        <p:attrNameLst>
                                          <p:attrName>ppt_x</p:attrName>
                                        </p:attrNameLst>
                                      </p:cBhvr>
                                      <p:tavLst>
                                        <p:tav tm="0">
                                          <p:val>
                                            <p:strVal val="#ppt_x"/>
                                          </p:val>
                                        </p:tav>
                                        <p:tav tm="100000">
                                          <p:val>
                                            <p:strVal val="#ppt_x"/>
                                          </p:val>
                                        </p:tav>
                                      </p:tavLst>
                                    </p:anim>
                                    <p:anim calcmode="lin" valueType="num">
                                      <p:cBhvr>
                                        <p:cTn id="25" dur="500" fill="hold"/>
                                        <p:tgtEl>
                                          <p:spTgt spid="587"/>
                                        </p:tgtEl>
                                        <p:attrNameLst>
                                          <p:attrName>ppt_y</p:attrName>
                                        </p:attrNameLst>
                                      </p:cBhvr>
                                      <p:tavLst>
                                        <p:tav tm="0">
                                          <p:val>
                                            <p:strVal val="0-#ppt_h/2"/>
                                          </p:val>
                                        </p:tav>
                                        <p:tav tm="100000">
                                          <p:val>
                                            <p:strVal val="#ppt_y"/>
                                          </p:val>
                                        </p:tav>
                                      </p:tavLst>
                                    </p:anim>
                                  </p:childTnLst>
                                </p:cTn>
                              </p:par>
                            </p:childTnLst>
                          </p:cTn>
                        </p:par>
                        <p:par>
                          <p:cTn id="26" fill="hold">
                            <p:stCondLst>
                              <p:cond delay="9500"/>
                            </p:stCondLst>
                            <p:childTnLst>
                              <p:par>
                                <p:cTn id="27" presetClass="entr" nodeType="afterEffect" presetSubtype="8" presetID="2" grpId="6" fill="hold">
                                  <p:stCondLst>
                                    <p:cond delay="1000"/>
                                  </p:stCondLst>
                                  <p:iterate type="el" backwards="0">
                                    <p:tmAbs val="0"/>
                                  </p:iterate>
                                  <p:childTnLst>
                                    <p:set>
                                      <p:cBhvr>
                                        <p:cTn id="28" fill="hold"/>
                                        <p:tgtEl>
                                          <p:spTgt spid="590"/>
                                        </p:tgtEl>
                                        <p:attrNameLst>
                                          <p:attrName>style.visibility</p:attrName>
                                        </p:attrNameLst>
                                      </p:cBhvr>
                                      <p:to>
                                        <p:strVal val="visible"/>
                                      </p:to>
                                    </p:set>
                                    <p:anim calcmode="lin" valueType="num">
                                      <p:cBhvr>
                                        <p:cTn id="29" dur="500" fill="hold"/>
                                        <p:tgtEl>
                                          <p:spTgt spid="590"/>
                                        </p:tgtEl>
                                        <p:attrNameLst>
                                          <p:attrName>ppt_x</p:attrName>
                                        </p:attrNameLst>
                                      </p:cBhvr>
                                      <p:tavLst>
                                        <p:tav tm="0">
                                          <p:val>
                                            <p:strVal val="0-#ppt_w/2"/>
                                          </p:val>
                                        </p:tav>
                                        <p:tav tm="100000">
                                          <p:val>
                                            <p:strVal val="#ppt_x"/>
                                          </p:val>
                                        </p:tav>
                                      </p:tavLst>
                                    </p:anim>
                                    <p:anim calcmode="lin" valueType="num">
                                      <p:cBhvr>
                                        <p:cTn id="30" dur="500" fill="hold"/>
                                        <p:tgtEl>
                                          <p:spTgt spid="590"/>
                                        </p:tgtEl>
                                        <p:attrNameLst>
                                          <p:attrName>ppt_y</p:attrName>
                                        </p:attrNameLst>
                                      </p:cBhvr>
                                      <p:tavLst>
                                        <p:tav tm="0">
                                          <p:val>
                                            <p:strVal val="#ppt_y"/>
                                          </p:val>
                                        </p:tav>
                                        <p:tav tm="100000">
                                          <p:val>
                                            <p:strVal val="#ppt_y"/>
                                          </p:val>
                                        </p:tav>
                                      </p:tavLst>
                                    </p:anim>
                                  </p:childTnLst>
                                </p:cTn>
                              </p:par>
                            </p:childTnLst>
                          </p:cTn>
                        </p:par>
                        <p:par>
                          <p:cTn id="31" fill="hold">
                            <p:stCondLst>
                              <p:cond delay="11000"/>
                            </p:stCondLst>
                            <p:childTnLst>
                              <p:par>
                                <p:cTn id="32" presetClass="entr" nodeType="afterEffect" presetSubtype="10" presetID="19" grpId="7" fill="hold">
                                  <p:stCondLst>
                                    <p:cond delay="1250"/>
                                  </p:stCondLst>
                                  <p:iterate type="el" backwards="0">
                                    <p:tmAbs val="0"/>
                                  </p:iterate>
                                  <p:childTnLst>
                                    <p:set>
                                      <p:cBhvr>
                                        <p:cTn id="33" fill="hold"/>
                                        <p:tgtEl>
                                          <p:spTgt spid="593"/>
                                        </p:tgtEl>
                                        <p:attrNameLst>
                                          <p:attrName>style.visibility</p:attrName>
                                        </p:attrNameLst>
                                      </p:cBhvr>
                                      <p:to>
                                        <p:strVal val="visible"/>
                                      </p:to>
                                    </p:set>
                                    <p:anim calcmode="lin" valueType="num">
                                      <p:cBhvr>
                                        <p:cTn id="34" dur="500" fill="hold"/>
                                        <p:tgtEl>
                                          <p:spTgt spid="593"/>
                                        </p:tgtEl>
                                        <p:attrNameLst>
                                          <p:attrName>ppt_w</p:attrName>
                                        </p:attrNameLst>
                                      </p:cBhvr>
                                      <p:tavLst>
                                        <p:tav tm="0" fmla="#ppt_w*sin(2.5*pi*$)">
                                          <p:val>
                                            <p:fltVal val="0"/>
                                          </p:val>
                                        </p:tav>
                                        <p:tav tm="100000">
                                          <p:val>
                                            <p:fltVal val="1"/>
                                          </p:val>
                                        </p:tav>
                                      </p:tavLst>
                                    </p:anim>
                                    <p:anim calcmode="lin" valueType="num">
                                      <p:cBhvr>
                                        <p:cTn id="35" dur="500" fill="hold"/>
                                        <p:tgtEl>
                                          <p:spTgt spid="593"/>
                                        </p:tgtEl>
                                        <p:attrNameLst>
                                          <p:attrName>ppt_h</p:attrName>
                                        </p:attrNameLst>
                                      </p:cBhvr>
                                      <p:tavLst>
                                        <p:tav tm="0">
                                          <p:val>
                                            <p:strVal val="#ppt_h"/>
                                          </p:val>
                                        </p:tav>
                                        <p:tav tm="100000">
                                          <p:val>
                                            <p:strVal val="#ppt_h"/>
                                          </p:val>
                                        </p:tav>
                                      </p:tavLst>
                                    </p:anim>
                                  </p:childTnLst>
                                </p:cTn>
                              </p:par>
                            </p:childTnLst>
                          </p:cTn>
                        </p:par>
                        <p:par>
                          <p:cTn id="36" fill="hold">
                            <p:stCondLst>
                              <p:cond delay="12750"/>
                            </p:stCondLst>
                            <p:childTnLst>
                              <p:par>
                                <p:cTn id="37" presetClass="entr" nodeType="afterEffect" presetID="9" grpId="8" fill="hold">
                                  <p:stCondLst>
                                    <p:cond delay="1500"/>
                                  </p:stCondLst>
                                  <p:iterate type="el" backwards="0">
                                    <p:tmAbs val="0"/>
                                  </p:iterate>
                                  <p:childTnLst>
                                    <p:set>
                                      <p:cBhvr>
                                        <p:cTn id="38" fill="hold"/>
                                        <p:tgtEl>
                                          <p:spTgt spid="596"/>
                                        </p:tgtEl>
                                        <p:attrNameLst>
                                          <p:attrName>style.visibility</p:attrName>
                                        </p:attrNameLst>
                                      </p:cBhvr>
                                      <p:to>
                                        <p:strVal val="visible"/>
                                      </p:to>
                                    </p:set>
                                    <p:animEffect filter="dissolve" transition="in">
                                      <p:cBhvr>
                                        <p:cTn id="39" dur="500"/>
                                        <p:tgtEl>
                                          <p:spTgt spid="596"/>
                                        </p:tgtEl>
                                      </p:cBhvr>
                                    </p:animEffect>
                                  </p:childTnLst>
                                </p:cTn>
                              </p:par>
                            </p:childTnLst>
                          </p:cTn>
                        </p:par>
                        <p:par>
                          <p:cTn id="40" fill="hold">
                            <p:stCondLst>
                              <p:cond delay="14750"/>
                            </p:stCondLst>
                            <p:childTnLst>
                              <p:par>
                                <p:cTn id="41" presetClass="entr" nodeType="afterEffect" presetSubtype="1" presetID="2" grpId="9" fill="hold">
                                  <p:stCondLst>
                                    <p:cond delay="1000"/>
                                  </p:stCondLst>
                                  <p:iterate type="el" backwards="0">
                                    <p:tmAbs val="0"/>
                                  </p:iterate>
                                  <p:childTnLst>
                                    <p:set>
                                      <p:cBhvr>
                                        <p:cTn id="42" fill="hold"/>
                                        <p:tgtEl>
                                          <p:spTgt spid="599"/>
                                        </p:tgtEl>
                                        <p:attrNameLst>
                                          <p:attrName>style.visibility</p:attrName>
                                        </p:attrNameLst>
                                      </p:cBhvr>
                                      <p:to>
                                        <p:strVal val="visible"/>
                                      </p:to>
                                    </p:set>
                                    <p:anim calcmode="lin" valueType="num">
                                      <p:cBhvr>
                                        <p:cTn id="43" dur="500" fill="hold"/>
                                        <p:tgtEl>
                                          <p:spTgt spid="599"/>
                                        </p:tgtEl>
                                        <p:attrNameLst>
                                          <p:attrName>ppt_x</p:attrName>
                                        </p:attrNameLst>
                                      </p:cBhvr>
                                      <p:tavLst>
                                        <p:tav tm="0">
                                          <p:val>
                                            <p:strVal val="#ppt_x"/>
                                          </p:val>
                                        </p:tav>
                                        <p:tav tm="100000">
                                          <p:val>
                                            <p:strVal val="#ppt_x"/>
                                          </p:val>
                                        </p:tav>
                                      </p:tavLst>
                                    </p:anim>
                                    <p:anim calcmode="lin" valueType="num">
                                      <p:cBhvr>
                                        <p:cTn id="44" dur="500" fill="hold"/>
                                        <p:tgtEl>
                                          <p:spTgt spid="599"/>
                                        </p:tgtEl>
                                        <p:attrNameLst>
                                          <p:attrName>ppt_y</p:attrName>
                                        </p:attrNameLst>
                                      </p:cBhvr>
                                      <p:tavLst>
                                        <p:tav tm="0">
                                          <p:val>
                                            <p:strVal val="0-#ppt_h/2"/>
                                          </p:val>
                                        </p:tav>
                                        <p:tav tm="100000">
                                          <p:val>
                                            <p:strVal val="#ppt_y"/>
                                          </p:val>
                                        </p:tav>
                                      </p:tavLst>
                                    </p:anim>
                                  </p:childTnLst>
                                </p:cTn>
                              </p:par>
                            </p:childTnLst>
                          </p:cTn>
                        </p:par>
                        <p:par>
                          <p:cTn id="45" fill="hold">
                            <p:stCondLst>
                              <p:cond delay="16250"/>
                            </p:stCondLst>
                            <p:childTnLst>
                              <p:par>
                                <p:cTn id="46" presetClass="entr" nodeType="afterEffect" presetSubtype="10" presetID="19" grpId="10" fill="hold">
                                  <p:stCondLst>
                                    <p:cond delay="1250"/>
                                  </p:stCondLst>
                                  <p:iterate type="el" backwards="0">
                                    <p:tmAbs val="0"/>
                                  </p:iterate>
                                  <p:childTnLst>
                                    <p:set>
                                      <p:cBhvr>
                                        <p:cTn id="47" fill="hold"/>
                                        <p:tgtEl>
                                          <p:spTgt spid="602"/>
                                        </p:tgtEl>
                                        <p:attrNameLst>
                                          <p:attrName>style.visibility</p:attrName>
                                        </p:attrNameLst>
                                      </p:cBhvr>
                                      <p:to>
                                        <p:strVal val="visible"/>
                                      </p:to>
                                    </p:set>
                                    <p:anim calcmode="lin" valueType="num">
                                      <p:cBhvr>
                                        <p:cTn id="48" dur="500" fill="hold"/>
                                        <p:tgtEl>
                                          <p:spTgt spid="602"/>
                                        </p:tgtEl>
                                        <p:attrNameLst>
                                          <p:attrName>ppt_w</p:attrName>
                                        </p:attrNameLst>
                                      </p:cBhvr>
                                      <p:tavLst>
                                        <p:tav tm="0" fmla="#ppt_w*sin(2.5*pi*$)">
                                          <p:val>
                                            <p:fltVal val="0"/>
                                          </p:val>
                                        </p:tav>
                                        <p:tav tm="100000">
                                          <p:val>
                                            <p:fltVal val="1"/>
                                          </p:val>
                                        </p:tav>
                                      </p:tavLst>
                                    </p:anim>
                                    <p:anim calcmode="lin" valueType="num">
                                      <p:cBhvr>
                                        <p:cTn id="49" dur="500" fill="hold"/>
                                        <p:tgtEl>
                                          <p:spTgt spid="602"/>
                                        </p:tgtEl>
                                        <p:attrNameLst>
                                          <p:attrName>ppt_h</p:attrName>
                                        </p:attrNameLst>
                                      </p:cBhvr>
                                      <p:tavLst>
                                        <p:tav tm="0">
                                          <p:val>
                                            <p:strVal val="#ppt_h"/>
                                          </p:val>
                                        </p:tav>
                                        <p:tav tm="100000">
                                          <p:val>
                                            <p:strVal val="#ppt_h"/>
                                          </p:val>
                                        </p:tav>
                                      </p:tavLst>
                                    </p:anim>
                                  </p:childTnLst>
                                </p:cTn>
                              </p:par>
                            </p:childTnLst>
                          </p:cTn>
                        </p:par>
                        <p:par>
                          <p:cTn id="50" fill="hold">
                            <p:stCondLst>
                              <p:cond delay="18000"/>
                            </p:stCondLst>
                            <p:childTnLst>
                              <p:par>
                                <p:cTn id="51" presetClass="entr" nodeType="afterEffect" presetSubtype="1" presetID="2" grpId="11" fill="hold">
                                  <p:stCondLst>
                                    <p:cond delay="1000"/>
                                  </p:stCondLst>
                                  <p:iterate type="el" backwards="0">
                                    <p:tmAbs val="0"/>
                                  </p:iterate>
                                  <p:childTnLst>
                                    <p:set>
                                      <p:cBhvr>
                                        <p:cTn id="52" fill="hold"/>
                                        <p:tgtEl>
                                          <p:spTgt spid="605"/>
                                        </p:tgtEl>
                                        <p:attrNameLst>
                                          <p:attrName>style.visibility</p:attrName>
                                        </p:attrNameLst>
                                      </p:cBhvr>
                                      <p:to>
                                        <p:strVal val="visible"/>
                                      </p:to>
                                    </p:set>
                                    <p:anim calcmode="lin" valueType="num">
                                      <p:cBhvr>
                                        <p:cTn id="53" dur="500" fill="hold"/>
                                        <p:tgtEl>
                                          <p:spTgt spid="605"/>
                                        </p:tgtEl>
                                        <p:attrNameLst>
                                          <p:attrName>ppt_x</p:attrName>
                                        </p:attrNameLst>
                                      </p:cBhvr>
                                      <p:tavLst>
                                        <p:tav tm="0">
                                          <p:val>
                                            <p:strVal val="#ppt_x"/>
                                          </p:val>
                                        </p:tav>
                                        <p:tav tm="100000">
                                          <p:val>
                                            <p:strVal val="#ppt_x"/>
                                          </p:val>
                                        </p:tav>
                                      </p:tavLst>
                                    </p:anim>
                                    <p:anim calcmode="lin" valueType="num">
                                      <p:cBhvr>
                                        <p:cTn id="54" dur="500" fill="hold"/>
                                        <p:tgtEl>
                                          <p:spTgt spid="605"/>
                                        </p:tgtEl>
                                        <p:attrNameLst>
                                          <p:attrName>ppt_y</p:attrName>
                                        </p:attrNameLst>
                                      </p:cBhvr>
                                      <p:tavLst>
                                        <p:tav tm="0">
                                          <p:val>
                                            <p:strVal val="0-#ppt_h/2"/>
                                          </p:val>
                                        </p:tav>
                                        <p:tav tm="100000">
                                          <p:val>
                                            <p:strVal val="#ppt_y"/>
                                          </p:val>
                                        </p:tav>
                                      </p:tavLst>
                                    </p:anim>
                                  </p:childTnLst>
                                </p:cTn>
                              </p:par>
                            </p:childTnLst>
                          </p:cTn>
                        </p:par>
                        <p:par>
                          <p:cTn id="55" fill="hold">
                            <p:stCondLst>
                              <p:cond delay="19500"/>
                            </p:stCondLst>
                            <p:childTnLst>
                              <p:par>
                                <p:cTn id="56" presetClass="entr" nodeType="afterEffect" presetSubtype="1" presetID="2" grpId="12" fill="hold">
                                  <p:stCondLst>
                                    <p:cond delay="1000"/>
                                  </p:stCondLst>
                                  <p:iterate type="el" backwards="0">
                                    <p:tmAbs val="0"/>
                                  </p:iterate>
                                  <p:childTnLst>
                                    <p:set>
                                      <p:cBhvr>
                                        <p:cTn id="57" fill="hold"/>
                                        <p:tgtEl>
                                          <p:spTgt spid="608"/>
                                        </p:tgtEl>
                                        <p:attrNameLst>
                                          <p:attrName>style.visibility</p:attrName>
                                        </p:attrNameLst>
                                      </p:cBhvr>
                                      <p:to>
                                        <p:strVal val="visible"/>
                                      </p:to>
                                    </p:set>
                                    <p:anim calcmode="lin" valueType="num">
                                      <p:cBhvr>
                                        <p:cTn id="58" dur="500" fill="hold"/>
                                        <p:tgtEl>
                                          <p:spTgt spid="608"/>
                                        </p:tgtEl>
                                        <p:attrNameLst>
                                          <p:attrName>ppt_x</p:attrName>
                                        </p:attrNameLst>
                                      </p:cBhvr>
                                      <p:tavLst>
                                        <p:tav tm="0">
                                          <p:val>
                                            <p:strVal val="#ppt_x"/>
                                          </p:val>
                                        </p:tav>
                                        <p:tav tm="100000">
                                          <p:val>
                                            <p:strVal val="#ppt_x"/>
                                          </p:val>
                                        </p:tav>
                                      </p:tavLst>
                                    </p:anim>
                                    <p:anim calcmode="lin" valueType="num">
                                      <p:cBhvr>
                                        <p:cTn id="59" dur="500" fill="hold"/>
                                        <p:tgtEl>
                                          <p:spTgt spid="608"/>
                                        </p:tgtEl>
                                        <p:attrNameLst>
                                          <p:attrName>ppt_y</p:attrName>
                                        </p:attrNameLst>
                                      </p:cBhvr>
                                      <p:tavLst>
                                        <p:tav tm="0">
                                          <p:val>
                                            <p:strVal val="0-#ppt_h/2"/>
                                          </p:val>
                                        </p:tav>
                                        <p:tav tm="100000">
                                          <p:val>
                                            <p:strVal val="#ppt_y"/>
                                          </p:val>
                                        </p:tav>
                                      </p:tavLst>
                                    </p:anim>
                                  </p:childTnLst>
                                </p:cTn>
                              </p:par>
                            </p:childTnLst>
                          </p:cTn>
                        </p:par>
                        <p:par>
                          <p:cTn id="60" fill="hold">
                            <p:stCondLst>
                              <p:cond delay="21000"/>
                            </p:stCondLst>
                            <p:childTnLst>
                              <p:par>
                                <p:cTn id="61" presetClass="entr" nodeType="afterEffect" presetSubtype="8" presetID="2" grpId="13" fill="hold">
                                  <p:stCondLst>
                                    <p:cond delay="1000"/>
                                  </p:stCondLst>
                                  <p:iterate type="el" backwards="0">
                                    <p:tmAbs val="0"/>
                                  </p:iterate>
                                  <p:childTnLst>
                                    <p:set>
                                      <p:cBhvr>
                                        <p:cTn id="62" fill="hold"/>
                                        <p:tgtEl>
                                          <p:spTgt spid="611"/>
                                        </p:tgtEl>
                                        <p:attrNameLst>
                                          <p:attrName>style.visibility</p:attrName>
                                        </p:attrNameLst>
                                      </p:cBhvr>
                                      <p:to>
                                        <p:strVal val="visible"/>
                                      </p:to>
                                    </p:set>
                                    <p:anim calcmode="lin" valueType="num">
                                      <p:cBhvr>
                                        <p:cTn id="63" dur="500" fill="hold"/>
                                        <p:tgtEl>
                                          <p:spTgt spid="611"/>
                                        </p:tgtEl>
                                        <p:attrNameLst>
                                          <p:attrName>ppt_x</p:attrName>
                                        </p:attrNameLst>
                                      </p:cBhvr>
                                      <p:tavLst>
                                        <p:tav tm="0">
                                          <p:val>
                                            <p:strVal val="0-#ppt_w/2"/>
                                          </p:val>
                                        </p:tav>
                                        <p:tav tm="100000">
                                          <p:val>
                                            <p:strVal val="#ppt_x"/>
                                          </p:val>
                                        </p:tav>
                                      </p:tavLst>
                                    </p:anim>
                                    <p:anim calcmode="lin" valueType="num">
                                      <p:cBhvr>
                                        <p:cTn id="64" dur="500" fill="hold"/>
                                        <p:tgtEl>
                                          <p:spTgt spid="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5" grpId="11"/>
      <p:bldP build="whole" bldLvl="1" animBg="1" rev="0" advAuto="0" spid="587" grpId="5"/>
      <p:bldP build="whole" bldLvl="1" animBg="1" rev="0" advAuto="0" spid="590" grpId="6"/>
      <p:bldP build="whole" bldLvl="1" animBg="1" rev="0" advAuto="0" spid="608" grpId="12"/>
      <p:bldP build="whole" bldLvl="1" animBg="1" rev="0" advAuto="0" spid="584" grpId="2"/>
      <p:bldP build="whole" bldLvl="1" animBg="1" rev="0" advAuto="0" spid="572" grpId="4"/>
      <p:bldP build="whole" bldLvl="1" animBg="1" rev="0" advAuto="0" spid="575" grpId="1"/>
      <p:bldP build="whole" bldLvl="1" animBg="1" rev="0" advAuto="0" spid="596" grpId="8"/>
      <p:bldP build="whole" bldLvl="1" animBg="1" rev="0" advAuto="0" spid="599" grpId="9"/>
      <p:bldP build="whole" bldLvl="1" animBg="1" rev="0" advAuto="0" spid="602" grpId="10"/>
      <p:bldP build="whole" bldLvl="1" animBg="1" rev="0" advAuto="0" spid="611" grpId="13"/>
      <p:bldP build="whole" bldLvl="1" animBg="1" rev="0" advAuto="0" spid="578" grpId="3"/>
      <p:bldP build="whole" bldLvl="1" animBg="1" rev="0" advAuto="0" spid="593" grpId="7"/>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6"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617"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pic>
        <p:nvPicPr>
          <p:cNvPr id="618" name="20171011091941643.pdf" descr="20171011091941643.pdf"/>
          <p:cNvPicPr>
            <a:picLocks noChangeAspect="1"/>
          </p:cNvPicPr>
          <p:nvPr/>
        </p:nvPicPr>
        <p:blipFill>
          <a:blip r:embed="rId4">
            <a:extLst/>
          </a:blip>
          <a:srcRect l="3566" t="1912" r="5257" b="1909"/>
          <a:stretch>
            <a:fillRect/>
          </a:stretch>
        </p:blipFill>
        <p:spPr>
          <a:xfrm>
            <a:off x="7712330" y="5558178"/>
            <a:ext cx="672388" cy="1025292"/>
          </a:xfrm>
          <a:prstGeom prst="rect">
            <a:avLst/>
          </a:prstGeom>
          <a:ln w="12700">
            <a:miter lim="400000"/>
          </a:ln>
        </p:spPr>
      </p:pic>
      <p:pic>
        <p:nvPicPr>
          <p:cNvPr id="619" name="Image" descr="Image"/>
          <p:cNvPicPr>
            <a:picLocks noChangeAspect="1"/>
          </p:cNvPicPr>
          <p:nvPr/>
        </p:nvPicPr>
        <p:blipFill>
          <a:blip r:embed="rId5">
            <a:extLst/>
          </a:blip>
          <a:srcRect l="26521" t="0" r="26521" b="0"/>
          <a:stretch>
            <a:fillRect/>
          </a:stretch>
        </p:blipFill>
        <p:spPr>
          <a:xfrm>
            <a:off x="4594466" y="521509"/>
            <a:ext cx="4128044" cy="5867174"/>
          </a:xfrm>
          <a:prstGeom prst="rect">
            <a:avLst/>
          </a:prstGeom>
          <a:ln w="12700">
            <a:miter lim="400000"/>
          </a:ln>
        </p:spPr>
      </p:pic>
      <p:sp>
        <p:nvSpPr>
          <p:cNvPr id="620" name="Lamp"/>
          <p:cNvSpPr/>
          <p:nvPr/>
        </p:nvSpPr>
        <p:spPr>
          <a:xfrm>
            <a:off x="473598" y="592185"/>
            <a:ext cx="4060142" cy="6094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5" y="0"/>
                </a:moveTo>
                <a:lnTo>
                  <a:pt x="0" y="8534"/>
                </a:lnTo>
                <a:lnTo>
                  <a:pt x="9357" y="8534"/>
                </a:lnTo>
                <a:lnTo>
                  <a:pt x="9357" y="10258"/>
                </a:lnTo>
                <a:lnTo>
                  <a:pt x="10127" y="10258"/>
                </a:lnTo>
                <a:lnTo>
                  <a:pt x="10127" y="20706"/>
                </a:lnTo>
                <a:lnTo>
                  <a:pt x="1826" y="20706"/>
                </a:lnTo>
                <a:lnTo>
                  <a:pt x="1826" y="21600"/>
                </a:lnTo>
                <a:lnTo>
                  <a:pt x="19774" y="21600"/>
                </a:lnTo>
                <a:lnTo>
                  <a:pt x="19774" y="20706"/>
                </a:lnTo>
                <a:lnTo>
                  <a:pt x="11470" y="20706"/>
                </a:lnTo>
                <a:lnTo>
                  <a:pt x="11470" y="10258"/>
                </a:lnTo>
                <a:lnTo>
                  <a:pt x="12240" y="10258"/>
                </a:lnTo>
                <a:lnTo>
                  <a:pt x="12240" y="8534"/>
                </a:lnTo>
                <a:lnTo>
                  <a:pt x="21600" y="8534"/>
                </a:lnTo>
                <a:lnTo>
                  <a:pt x="19883" y="0"/>
                </a:lnTo>
                <a:lnTo>
                  <a:pt x="1715" y="0"/>
                </a:lnTo>
                <a:close/>
              </a:path>
            </a:pathLst>
          </a:custGeom>
          <a:solidFill>
            <a:srgbClr val="FFFFFF"/>
          </a:solidFill>
          <a:ln w="25400">
            <a:solidFill>
              <a:schemeClr val="accent1"/>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sp>
        <p:nvSpPr>
          <p:cNvPr id="621" name="Content Placeholder 4"/>
          <p:cNvSpPr txBox="1"/>
          <p:nvPr>
            <p:ph type="body" sz="quarter" idx="1"/>
          </p:nvPr>
        </p:nvSpPr>
        <p:spPr>
          <a:xfrm>
            <a:off x="754693" y="760245"/>
            <a:ext cx="3494777" cy="2248124"/>
          </a:xfrm>
          <a:prstGeom prst="rect">
            <a:avLst/>
          </a:prstGeom>
        </p:spPr>
        <p:txBody>
          <a:bodyPr/>
          <a:lstStyle/>
          <a:p>
            <a:pPr marL="0" indent="0" algn="ctr" defTabSz="722376">
              <a:buSzTx/>
              <a:buNone/>
              <a:defRPr b="1" sz="3300">
                <a:solidFill>
                  <a:srgbClr val="B51A00"/>
                </a:solidFill>
              </a:defRPr>
            </a:pPr>
            <a:r>
              <a:t>“It’s Not As Easy As Cleaning Your Gear”</a:t>
            </a:r>
          </a:p>
          <a:p>
            <a:pPr marL="0" indent="0" defTabSz="722376">
              <a:buSzTx/>
              <a:buNone/>
              <a:defRPr b="1"/>
            </a:pPr>
            <a:r>
              <a:t>John M. Buckman III</a:t>
            </a:r>
          </a:p>
        </p:txBody>
      </p:sp>
      <p:grpSp>
        <p:nvGrpSpPr>
          <p:cNvPr id="624" name="You can’t talk about a situation one time and wash away all of the dirt..."/>
          <p:cNvGrpSpPr/>
          <p:nvPr/>
        </p:nvGrpSpPr>
        <p:grpSpPr>
          <a:xfrm>
            <a:off x="515943" y="3072383"/>
            <a:ext cx="3975452" cy="3692129"/>
            <a:chOff x="0" y="0"/>
            <a:chExt cx="3975451" cy="3692128"/>
          </a:xfrm>
        </p:grpSpPr>
        <p:sp>
          <p:nvSpPr>
            <p:cNvPr id="622" name="Rounded Rectangle"/>
            <p:cNvSpPr/>
            <p:nvPr/>
          </p:nvSpPr>
          <p:spPr>
            <a:xfrm>
              <a:off x="0" y="0"/>
              <a:ext cx="3975452" cy="3692129"/>
            </a:xfrm>
            <a:prstGeom prst="roundRect">
              <a:avLst>
                <a:gd name="adj" fmla="val 5160"/>
              </a:avLst>
            </a:prstGeom>
            <a:solidFill>
              <a:srgbClr val="FFFFFF"/>
            </a:solidFill>
            <a:ln w="762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defRPr b="1" sz="3600"/>
              </a:pPr>
            </a:p>
          </p:txBody>
        </p:sp>
        <p:sp>
          <p:nvSpPr>
            <p:cNvPr id="623" name="You can’t talk about a situation one time and wash away all of the dirt..."/>
            <p:cNvSpPr txBox="1"/>
            <p:nvPr/>
          </p:nvSpPr>
          <p:spPr>
            <a:xfrm>
              <a:off x="55800" y="466845"/>
              <a:ext cx="3863851" cy="275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defRPr b="1" sz="3600"/>
              </a:lvl1pPr>
            </a:lstStyle>
            <a:p>
              <a:pPr/>
              <a:r>
                <a:t>You can’t talk about a situation one time and wash away all of the dirt...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3250"/>
                                  </p:stCondLst>
                                  <p:iterate type="el" backwards="0">
                                    <p:tmAbs val="0"/>
                                  </p:iterate>
                                  <p:childTnLst>
                                    <p:set>
                                      <p:cBhvr>
                                        <p:cTn id="6" fill="hold"/>
                                        <p:tgtEl>
                                          <p:spTgt spid="6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1"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Cumulative Effects"/>
          <p:cNvSpPr/>
          <p:nvPr/>
        </p:nvSpPr>
        <p:spPr>
          <a:xfrm>
            <a:off x="370549" y="501647"/>
            <a:ext cx="4188751" cy="1905001"/>
          </a:xfrm>
          <a:prstGeom prst="roundRect">
            <a:avLst>
              <a:gd name="adj" fmla="val 10000"/>
            </a:avLst>
          </a:prstGeom>
          <a:solidFill>
            <a:srgbClr val="FFFFFF"/>
          </a:solidFill>
          <a:ln w="25400">
            <a:solidFill>
              <a:schemeClr val="accent1"/>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8" tIns="45718" rIns="45718" bIns="45718" anchor="ctr"/>
          <a:lstStyle>
            <a:lvl1pPr algn="ctr">
              <a:defRPr b="1" sz="5900"/>
            </a:lvl1pPr>
          </a:lstStyle>
          <a:p>
            <a:pPr/>
            <a:r>
              <a:t>Cumulative Effects</a:t>
            </a:r>
          </a:p>
        </p:txBody>
      </p:sp>
      <p:sp>
        <p:nvSpPr>
          <p:cNvPr id="629" name="Cumulative Effects"/>
          <p:cNvSpPr/>
          <p:nvPr/>
        </p:nvSpPr>
        <p:spPr>
          <a:xfrm>
            <a:off x="370549" y="4616447"/>
            <a:ext cx="4188751" cy="1905001"/>
          </a:xfrm>
          <a:prstGeom prst="roundRect">
            <a:avLst>
              <a:gd name="adj" fmla="val 10000"/>
            </a:avLst>
          </a:prstGeom>
          <a:solidFill>
            <a:srgbClr val="FFFFFF"/>
          </a:solidFill>
          <a:ln w="25400">
            <a:solidFill>
              <a:schemeClr val="accent1"/>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8" tIns="45718" rIns="45718" bIns="45718" anchor="ctr"/>
          <a:lstStyle>
            <a:lvl1pPr algn="ctr">
              <a:defRPr b="1" sz="5900"/>
            </a:lvl1pPr>
          </a:lstStyle>
          <a:p>
            <a:pPr/>
            <a:r>
              <a:t>Cumulative Effects</a:t>
            </a:r>
          </a:p>
        </p:txBody>
      </p:sp>
      <p:sp>
        <p:nvSpPr>
          <p:cNvPr id="630" name="Cumulative Effects"/>
          <p:cNvSpPr/>
          <p:nvPr/>
        </p:nvSpPr>
        <p:spPr>
          <a:xfrm>
            <a:off x="370549" y="2559047"/>
            <a:ext cx="4188751" cy="1905001"/>
          </a:xfrm>
          <a:prstGeom prst="roundRect">
            <a:avLst>
              <a:gd name="adj" fmla="val 10000"/>
            </a:avLst>
          </a:prstGeom>
          <a:solidFill>
            <a:srgbClr val="FFFFFF"/>
          </a:solidFill>
          <a:ln w="25400">
            <a:solidFill>
              <a:schemeClr val="accent1"/>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8" tIns="45718" rIns="45718" bIns="45718" anchor="ctr"/>
          <a:lstStyle>
            <a:lvl1pPr algn="ctr">
              <a:defRPr b="1" sz="5900"/>
            </a:lvl1pPr>
          </a:lstStyle>
          <a:p>
            <a:pPr/>
            <a:r>
              <a:t>Cumulative Effects</a:t>
            </a:r>
          </a:p>
        </p:txBody>
      </p:sp>
      <p:pic>
        <p:nvPicPr>
          <p:cNvPr id="631" name="Image" descr="Image"/>
          <p:cNvPicPr>
            <a:picLocks noChangeAspect="1"/>
          </p:cNvPicPr>
          <p:nvPr/>
        </p:nvPicPr>
        <p:blipFill>
          <a:blip r:embed="rId2">
            <a:extLst/>
          </a:blip>
          <a:stretch>
            <a:fillRect/>
          </a:stretch>
        </p:blipFill>
        <p:spPr>
          <a:xfrm>
            <a:off x="4652408" y="0"/>
            <a:ext cx="5156201" cy="685800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lide Number"/>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36" name="Group"/>
          <p:cNvGrpSpPr/>
          <p:nvPr/>
        </p:nvGrpSpPr>
        <p:grpSpPr>
          <a:xfrm>
            <a:off x="115383" y="578607"/>
            <a:ext cx="4456617" cy="5700786"/>
            <a:chOff x="0" y="0"/>
            <a:chExt cx="4456616" cy="5700785"/>
          </a:xfrm>
        </p:grpSpPr>
        <p:pic>
          <p:nvPicPr>
            <p:cNvPr id="634" name="Picture 4" descr="Picture 4"/>
            <p:cNvPicPr>
              <a:picLocks noChangeAspect="1"/>
            </p:cNvPicPr>
            <p:nvPr/>
          </p:nvPicPr>
          <p:blipFill>
            <a:blip r:embed="rId3">
              <a:extLst/>
            </a:blip>
            <a:srcRect l="0" t="0" r="44747" b="0"/>
            <a:stretch>
              <a:fillRect/>
            </a:stretch>
          </p:blipFill>
          <p:spPr>
            <a:xfrm>
              <a:off x="0" y="0"/>
              <a:ext cx="4456617" cy="5700786"/>
            </a:xfrm>
            <a:prstGeom prst="rect">
              <a:avLst/>
            </a:prstGeom>
            <a:ln w="12700" cap="flat">
              <a:noFill/>
              <a:miter lim="400000"/>
            </a:ln>
            <a:effectLst/>
          </p:spPr>
        </p:pic>
        <p:pic>
          <p:nvPicPr>
            <p:cNvPr id="635" name="UNADJUSTEDNONRAW_thumb_121a.jpg" descr="UNADJUSTEDNONRAW_thumb_121a.jpg"/>
            <p:cNvPicPr>
              <a:picLocks noChangeAspect="1"/>
            </p:cNvPicPr>
            <p:nvPr/>
          </p:nvPicPr>
          <p:blipFill>
            <a:blip r:embed="rId4">
              <a:extLst/>
            </a:blip>
            <a:srcRect l="0" t="16394" r="170" b="2957"/>
            <a:stretch>
              <a:fillRect/>
            </a:stretch>
          </p:blipFill>
          <p:spPr>
            <a:xfrm rot="20940000">
              <a:off x="831706" y="1757726"/>
              <a:ext cx="2797977" cy="3387444"/>
            </a:xfrm>
            <a:prstGeom prst="rect">
              <a:avLst/>
            </a:prstGeom>
            <a:ln w="12700" cap="flat">
              <a:noFill/>
              <a:miter lim="400000"/>
            </a:ln>
            <a:effectLst/>
          </p:spPr>
        </p:pic>
      </p:grpSp>
      <p:sp>
        <p:nvSpPr>
          <p:cNvPr id="637" name="Apple"/>
          <p:cNvSpPr/>
          <p:nvPr/>
        </p:nvSpPr>
        <p:spPr>
          <a:xfrm>
            <a:off x="5113582" y="961305"/>
            <a:ext cx="565012" cy="642907"/>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FFFF"/>
          </a:solidFill>
          <a:ln w="25400">
            <a:solidFill>
              <a:schemeClr val="accent1"/>
            </a:solidFill>
          </a:ln>
          <a:effectLst>
            <a:outerShdw sx="100000" sy="100000" kx="0" ky="0" algn="b" rotWithShape="0" blurRad="38100" dist="23000" dir="5400000">
              <a:srgbClr val="000000">
                <a:alpha val="35000"/>
              </a:srgbClr>
            </a:outerShdw>
          </a:effectLst>
        </p:spPr>
        <p:txBody>
          <a:bodyPr lIns="45718" tIns="45718" rIns="45718" bIns="45718" anchor="ctr"/>
          <a:lstStyle/>
          <a:p>
            <a:pPr/>
          </a:p>
        </p:txBody>
      </p:sp>
      <p:grpSp>
        <p:nvGrpSpPr>
          <p:cNvPr id="640" name="IMPLEMENTATION OPTIONS"/>
          <p:cNvGrpSpPr/>
          <p:nvPr/>
        </p:nvGrpSpPr>
        <p:grpSpPr>
          <a:xfrm>
            <a:off x="4571998" y="245096"/>
            <a:ext cx="4706161" cy="4025764"/>
            <a:chOff x="0" y="0"/>
            <a:chExt cx="4706160" cy="4025763"/>
          </a:xfrm>
        </p:grpSpPr>
        <p:sp>
          <p:nvSpPr>
            <p:cNvPr id="638" name="Oval"/>
            <p:cNvSpPr/>
            <p:nvPr/>
          </p:nvSpPr>
          <p:spPr>
            <a:xfrm>
              <a:off x="-1" y="0"/>
              <a:ext cx="4706162" cy="4025764"/>
            </a:xfrm>
            <a:prstGeom prst="ellipse">
              <a:avLst/>
            </a:prstGeom>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600">
                  <a:solidFill>
                    <a:srgbClr val="E63B7A"/>
                  </a:solidFill>
                </a:defRPr>
              </a:pPr>
            </a:p>
          </p:txBody>
        </p:sp>
        <p:sp>
          <p:nvSpPr>
            <p:cNvPr id="639" name="IMPLEMENTATION OPTIONS"/>
            <p:cNvSpPr txBox="1"/>
            <p:nvPr/>
          </p:nvSpPr>
          <p:spPr>
            <a:xfrm>
              <a:off x="561677" y="1497262"/>
              <a:ext cx="3455283" cy="1031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200">
                  <a:solidFill>
                    <a:srgbClr val="E63B7A"/>
                  </a:solidFill>
                </a:defRPr>
              </a:lvl1pPr>
            </a:lstStyle>
            <a:p>
              <a:pPr/>
              <a:r>
                <a:t>IMPLEMENTATION OPTIONS</a:t>
              </a:r>
            </a:p>
          </p:txBody>
        </p:sp>
      </p:grpSp>
      <p:grpSp>
        <p:nvGrpSpPr>
          <p:cNvPr id="643" name="“ONE SIZE DOES NOT FIT ALL”"/>
          <p:cNvGrpSpPr/>
          <p:nvPr/>
        </p:nvGrpSpPr>
        <p:grpSpPr>
          <a:xfrm>
            <a:off x="5086956" y="2778572"/>
            <a:ext cx="4025767" cy="4025767"/>
            <a:chOff x="0" y="0"/>
            <a:chExt cx="4025765" cy="4025765"/>
          </a:xfrm>
        </p:grpSpPr>
        <p:sp>
          <p:nvSpPr>
            <p:cNvPr id="641" name="Circle"/>
            <p:cNvSpPr/>
            <p:nvPr/>
          </p:nvSpPr>
          <p:spPr>
            <a:xfrm>
              <a:off x="0" y="0"/>
              <a:ext cx="4025766" cy="4025766"/>
            </a:xfrm>
            <a:prstGeom prst="ellipse">
              <a:avLst/>
            </a:prstGeom>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600">
                  <a:solidFill>
                    <a:srgbClr val="371A94"/>
                  </a:solidFill>
                </a:defRPr>
              </a:pPr>
            </a:p>
          </p:txBody>
        </p:sp>
        <p:sp>
          <p:nvSpPr>
            <p:cNvPr id="642" name="“ONE SIZE DOES NOT FIT ALL”"/>
            <p:cNvSpPr txBox="1"/>
            <p:nvPr/>
          </p:nvSpPr>
          <p:spPr>
            <a:xfrm>
              <a:off x="589559" y="1167063"/>
              <a:ext cx="2846647" cy="1691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600">
                  <a:solidFill>
                    <a:srgbClr val="371A94"/>
                  </a:solidFill>
                </a:defRPr>
              </a:lvl1pPr>
            </a:lstStyle>
            <a:p>
              <a:pPr/>
              <a:r>
                <a:t>“ONE SIZE DOES NOT FIT ALL”</a:t>
              </a:r>
            </a:p>
          </p:txBody>
        </p:sp>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lide Number"/>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50" name="RESPECT YOUR BODY"/>
          <p:cNvGrpSpPr/>
          <p:nvPr/>
        </p:nvGrpSpPr>
        <p:grpSpPr>
          <a:xfrm>
            <a:off x="159493" y="431073"/>
            <a:ext cx="5267187" cy="1292249"/>
            <a:chOff x="0" y="0"/>
            <a:chExt cx="5267185" cy="1292247"/>
          </a:xfrm>
        </p:grpSpPr>
        <p:sp>
          <p:nvSpPr>
            <p:cNvPr id="648" name="Rounded Rectangle"/>
            <p:cNvSpPr/>
            <p:nvPr/>
          </p:nvSpPr>
          <p:spPr>
            <a:xfrm>
              <a:off x="0" y="0"/>
              <a:ext cx="5267186" cy="1292248"/>
            </a:xfrm>
            <a:prstGeom prst="roundRect">
              <a:avLst>
                <a:gd name="adj" fmla="val 14742"/>
              </a:avLst>
            </a:prstGeom>
            <a:solidFill>
              <a:srgbClr val="FFFFFF"/>
            </a:solidFill>
            <a:ln w="762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E22400"/>
                  </a:solidFill>
                </a:defRPr>
              </a:pPr>
            </a:p>
          </p:txBody>
        </p:sp>
        <p:sp>
          <p:nvSpPr>
            <p:cNvPr id="649" name="RESPECT YOUR BODY"/>
            <p:cNvSpPr txBox="1"/>
            <p:nvPr/>
          </p:nvSpPr>
          <p:spPr>
            <a:xfrm>
              <a:off x="55795" y="321004"/>
              <a:ext cx="5155596"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E22400"/>
                  </a:solidFill>
                </a:defRPr>
              </a:lvl1pPr>
            </a:lstStyle>
            <a:p>
              <a:pPr/>
              <a:r>
                <a:t>RESPECT YOUR BODY</a:t>
              </a:r>
            </a:p>
          </p:txBody>
        </p:sp>
      </p:grpSp>
      <p:grpSp>
        <p:nvGrpSpPr>
          <p:cNvPr id="653" name="PRACTICE MINDFULNESS"/>
          <p:cNvGrpSpPr/>
          <p:nvPr/>
        </p:nvGrpSpPr>
        <p:grpSpPr>
          <a:xfrm>
            <a:off x="3939890" y="3654574"/>
            <a:ext cx="4825528" cy="1304910"/>
            <a:chOff x="0" y="0"/>
            <a:chExt cx="4825527" cy="1304908"/>
          </a:xfrm>
        </p:grpSpPr>
        <p:sp>
          <p:nvSpPr>
            <p:cNvPr id="651" name="Rounded Rectangle"/>
            <p:cNvSpPr/>
            <p:nvPr/>
          </p:nvSpPr>
          <p:spPr>
            <a:xfrm>
              <a:off x="0" y="0"/>
              <a:ext cx="4825528" cy="1304909"/>
            </a:xfrm>
            <a:prstGeom prst="roundRect">
              <a:avLst>
                <a:gd name="adj" fmla="val 14599"/>
              </a:avLst>
            </a:prstGeom>
            <a:solidFill>
              <a:srgbClr val="371A94"/>
            </a:solidFill>
            <a:ln w="76200"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ECB3E"/>
                  </a:solidFill>
                </a:defRPr>
              </a:pPr>
            </a:p>
          </p:txBody>
        </p:sp>
        <p:sp>
          <p:nvSpPr>
            <p:cNvPr id="652" name="PRACTICE MINDFULNESS"/>
            <p:cNvSpPr txBox="1"/>
            <p:nvPr/>
          </p:nvSpPr>
          <p:spPr>
            <a:xfrm>
              <a:off x="55796" y="47935"/>
              <a:ext cx="4713935" cy="1209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ECB3E"/>
                  </a:solidFill>
                </a:defRPr>
              </a:lvl1pPr>
            </a:lstStyle>
            <a:p>
              <a:pPr/>
              <a:r>
                <a:t>PRACTICE MINDFULNESS</a:t>
              </a:r>
            </a:p>
          </p:txBody>
        </p:sp>
      </p:grpSp>
      <p:grpSp>
        <p:nvGrpSpPr>
          <p:cNvPr id="656" name="BREATHE"/>
          <p:cNvGrpSpPr/>
          <p:nvPr/>
        </p:nvGrpSpPr>
        <p:grpSpPr>
          <a:xfrm>
            <a:off x="213093" y="1834103"/>
            <a:ext cx="3023312" cy="1172881"/>
            <a:chOff x="0" y="0"/>
            <a:chExt cx="3023311" cy="1172879"/>
          </a:xfrm>
        </p:grpSpPr>
        <p:sp>
          <p:nvSpPr>
            <p:cNvPr id="654" name="Rounded Rectangle"/>
            <p:cNvSpPr/>
            <p:nvPr/>
          </p:nvSpPr>
          <p:spPr>
            <a:xfrm>
              <a:off x="0" y="0"/>
              <a:ext cx="3023312" cy="1172880"/>
            </a:xfrm>
            <a:prstGeom prst="roundRect">
              <a:avLst>
                <a:gd name="adj" fmla="val 16242"/>
              </a:avLst>
            </a:prstGeom>
            <a:gradFill flip="none" rotWithShape="1">
              <a:gsLst>
                <a:gs pos="0">
                  <a:srgbClr val="2A869F"/>
                </a:gs>
                <a:gs pos="80000">
                  <a:srgbClr val="37B1D1"/>
                </a:gs>
                <a:gs pos="100000">
                  <a:srgbClr val="34B3D5"/>
                </a:gs>
              </a:gsLst>
              <a:lin ang="16200000" scaled="0"/>
            </a:gradFill>
            <a:ln w="76200" cap="flat">
              <a:solidFill>
                <a:srgbClr val="46AAC4"/>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FFFFF"/>
                  </a:solidFill>
                </a:defRPr>
              </a:pPr>
            </a:p>
          </p:txBody>
        </p:sp>
        <p:sp>
          <p:nvSpPr>
            <p:cNvPr id="655" name="BREATHE"/>
            <p:cNvSpPr txBox="1"/>
            <p:nvPr/>
          </p:nvSpPr>
          <p:spPr>
            <a:xfrm>
              <a:off x="55794" y="261320"/>
              <a:ext cx="2911723"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FFFFF"/>
                  </a:solidFill>
                </a:defRPr>
              </a:lvl1pPr>
            </a:lstStyle>
            <a:p>
              <a:pPr/>
              <a:r>
                <a:t>BREATHE</a:t>
              </a:r>
            </a:p>
          </p:txBody>
        </p:sp>
      </p:grpSp>
      <p:grpSp>
        <p:nvGrpSpPr>
          <p:cNvPr id="659" name="DEALING WITH STRESS"/>
          <p:cNvGrpSpPr/>
          <p:nvPr/>
        </p:nvGrpSpPr>
        <p:grpSpPr>
          <a:xfrm>
            <a:off x="274299" y="5024725"/>
            <a:ext cx="8383262" cy="1380649"/>
            <a:chOff x="0" y="0"/>
            <a:chExt cx="8383261" cy="1380647"/>
          </a:xfrm>
        </p:grpSpPr>
        <p:sp>
          <p:nvSpPr>
            <p:cNvPr id="657" name="Rounded Rectangle"/>
            <p:cNvSpPr/>
            <p:nvPr/>
          </p:nvSpPr>
          <p:spPr>
            <a:xfrm>
              <a:off x="0" y="0"/>
              <a:ext cx="8383262" cy="1380648"/>
            </a:xfrm>
            <a:prstGeom prst="roundRect">
              <a:avLst>
                <a:gd name="adj" fmla="val 18716"/>
              </a:avLst>
            </a:prstGeom>
            <a:solidFill>
              <a:srgbClr val="E22400"/>
            </a:solidFill>
            <a:ln w="101600" cap="flat">
              <a:solidFill>
                <a:srgbClr val="FFFFFF"/>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5600">
                  <a:solidFill>
                    <a:srgbClr val="FEFCDD"/>
                  </a:solidFill>
                </a:defRPr>
              </a:pPr>
            </a:p>
          </p:txBody>
        </p:sp>
        <p:sp>
          <p:nvSpPr>
            <p:cNvPr id="658" name="DEALING WITH STRESS"/>
            <p:cNvSpPr txBox="1"/>
            <p:nvPr/>
          </p:nvSpPr>
          <p:spPr>
            <a:xfrm>
              <a:off x="75682" y="231854"/>
              <a:ext cx="8231897" cy="916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5600">
                  <a:solidFill>
                    <a:srgbClr val="FEFCDD"/>
                  </a:solidFill>
                </a:defRPr>
              </a:lvl1pPr>
            </a:lstStyle>
            <a:p>
              <a:pPr/>
              <a:r>
                <a:t>DEALING WITH STRESS</a:t>
              </a:r>
            </a:p>
          </p:txBody>
        </p:sp>
      </p:grpSp>
      <p:grpSp>
        <p:nvGrpSpPr>
          <p:cNvPr id="662" name="GET CONTROL OVER YOUR LIFE"/>
          <p:cNvGrpSpPr/>
          <p:nvPr/>
        </p:nvGrpSpPr>
        <p:grpSpPr>
          <a:xfrm>
            <a:off x="4881447" y="2105174"/>
            <a:ext cx="4133196" cy="1308166"/>
            <a:chOff x="0" y="0"/>
            <a:chExt cx="4133195" cy="1308164"/>
          </a:xfrm>
        </p:grpSpPr>
        <p:sp>
          <p:nvSpPr>
            <p:cNvPr id="660" name="Rounded Rectangle"/>
            <p:cNvSpPr/>
            <p:nvPr/>
          </p:nvSpPr>
          <p:spPr>
            <a:xfrm>
              <a:off x="0" y="0"/>
              <a:ext cx="4133196" cy="1308165"/>
            </a:xfrm>
            <a:prstGeom prst="roundRect">
              <a:avLst>
                <a:gd name="adj" fmla="val 14562"/>
              </a:avLst>
            </a:prstGeom>
            <a:gradFill flip="none" rotWithShape="1">
              <a:gsLst>
                <a:gs pos="0">
                  <a:schemeClr val="accent4">
                    <a:hueOff val="-206663"/>
                    <a:satOff val="29896"/>
                    <a:lumOff val="29240"/>
                  </a:schemeClr>
                </a:gs>
                <a:gs pos="35000">
                  <a:srgbClr val="D8C9EE"/>
                </a:gs>
                <a:gs pos="100000">
                  <a:schemeClr val="accent4">
                    <a:hueOff val="-242556"/>
                    <a:satOff val="32941"/>
                    <a:lumOff val="43328"/>
                  </a:schemeClr>
                </a:gs>
              </a:gsLst>
              <a:lin ang="16200000" scaled="0"/>
            </a:gradFill>
            <a:ln w="76200" cap="flat">
              <a:solidFill>
                <a:srgbClr val="7D60A0"/>
              </a:solidFill>
              <a:prstDash val="solid"/>
              <a:round/>
            </a:ln>
            <a:effectLst>
              <a:outerShdw sx="100000" sy="100000" kx="0" ky="0" algn="b" rotWithShape="0" blurRad="38100" dist="20000" dir="5400000">
                <a:srgbClr val="000000">
                  <a:alpha val="38000"/>
                </a:srgbClr>
              </a:outerShdw>
            </a:effectLst>
          </p:spPr>
          <p:txBody>
            <a:bodyPr wrap="square" lIns="45718" tIns="45718" rIns="45718" bIns="45718" numCol="1" anchor="ctr">
              <a:noAutofit/>
            </a:bodyPr>
            <a:lstStyle/>
            <a:p>
              <a:pPr algn="ctr">
                <a:defRPr b="1" sz="3800">
                  <a:solidFill>
                    <a:srgbClr val="371A94"/>
                  </a:solidFill>
                </a:defRPr>
              </a:pPr>
            </a:p>
          </p:txBody>
        </p:sp>
        <p:sp>
          <p:nvSpPr>
            <p:cNvPr id="661" name="GET CONTROL OVER YOUR LIFE"/>
            <p:cNvSpPr txBox="1"/>
            <p:nvPr/>
          </p:nvSpPr>
          <p:spPr>
            <a:xfrm>
              <a:off x="55793" y="49563"/>
              <a:ext cx="4021609" cy="1209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371A94"/>
                  </a:solidFill>
                </a:defRPr>
              </a:lvl1pPr>
            </a:lstStyle>
            <a:p>
              <a:pPr/>
              <a:r>
                <a:t>GET CONTROL OVER YOUR LIFE</a:t>
              </a:r>
            </a:p>
          </p:txBody>
        </p:sp>
      </p:grpSp>
      <p:grpSp>
        <p:nvGrpSpPr>
          <p:cNvPr id="665" name="TALK IT OUT"/>
          <p:cNvGrpSpPr/>
          <p:nvPr/>
        </p:nvGrpSpPr>
        <p:grpSpPr>
          <a:xfrm>
            <a:off x="278776" y="3216591"/>
            <a:ext cx="4015870" cy="1617578"/>
            <a:chOff x="0" y="0"/>
            <a:chExt cx="4015868" cy="1617576"/>
          </a:xfrm>
        </p:grpSpPr>
        <p:sp>
          <p:nvSpPr>
            <p:cNvPr id="663" name="Oval"/>
            <p:cNvSpPr/>
            <p:nvPr/>
          </p:nvSpPr>
          <p:spPr>
            <a:xfrm>
              <a:off x="-1" y="-1"/>
              <a:ext cx="4015870" cy="1617578"/>
            </a:xfrm>
            <a:prstGeom prst="ellipse">
              <a:avLst/>
            </a:prstGeom>
            <a:gradFill flip="none" rotWithShape="1">
              <a:gsLst>
                <a:gs pos="0">
                  <a:srgbClr val="C96D20"/>
                </a:gs>
                <a:gs pos="80000">
                  <a:srgbClr val="FF9034"/>
                </a:gs>
                <a:gs pos="100000">
                  <a:srgbClr val="FF9035"/>
                </a:gs>
              </a:gsLst>
              <a:lin ang="16200000" scaled="0"/>
            </a:gradFill>
            <a:ln w="76200"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FFFFF"/>
                  </a:solidFill>
                </a:defRPr>
              </a:pPr>
            </a:p>
          </p:txBody>
        </p:sp>
        <p:sp>
          <p:nvSpPr>
            <p:cNvPr id="664" name="TALK IT OUT"/>
            <p:cNvSpPr txBox="1"/>
            <p:nvPr/>
          </p:nvSpPr>
          <p:spPr>
            <a:xfrm>
              <a:off x="588109" y="204268"/>
              <a:ext cx="2839649" cy="1209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FFFFF"/>
                  </a:solidFill>
                </a:defRPr>
              </a:lvl1pPr>
            </a:lstStyle>
            <a:p>
              <a:pPr/>
              <a:r>
                <a:t>TALK IT OUT</a:t>
              </a:r>
            </a:p>
          </p:txBody>
        </p:sp>
      </p:grpSp>
      <p:grpSp>
        <p:nvGrpSpPr>
          <p:cNvPr id="668" name="EXERCISE"/>
          <p:cNvGrpSpPr/>
          <p:nvPr/>
        </p:nvGrpSpPr>
        <p:grpSpPr>
          <a:xfrm>
            <a:off x="5882185" y="161482"/>
            <a:ext cx="3140995" cy="1831432"/>
            <a:chOff x="0" y="0"/>
            <a:chExt cx="3140994" cy="1831430"/>
          </a:xfrm>
        </p:grpSpPr>
        <p:sp>
          <p:nvSpPr>
            <p:cNvPr id="666" name="Oval"/>
            <p:cNvSpPr/>
            <p:nvPr/>
          </p:nvSpPr>
          <p:spPr>
            <a:xfrm>
              <a:off x="-1" y="-1"/>
              <a:ext cx="3140996" cy="1831432"/>
            </a:xfrm>
            <a:prstGeom prst="ellipse">
              <a:avLst/>
            </a:prstGeom>
            <a:solidFill>
              <a:schemeClr val="accent2"/>
            </a:solidFill>
            <a:ln w="76200" cap="flat">
              <a:solidFill>
                <a:srgbClr val="8C3A38"/>
              </a:solidFill>
              <a:prstDash val="solid"/>
              <a:round/>
            </a:ln>
            <a:effectLst>
              <a:outerShdw sx="100000" sy="100000" kx="0" ky="0" algn="b" rotWithShape="0" blurRad="38100" dist="23000" dir="5400000">
                <a:srgbClr val="000000">
                  <a:alpha val="35000"/>
                </a:srgbClr>
              </a:outerShdw>
            </a:effectLst>
          </p:spPr>
          <p:txBody>
            <a:bodyPr wrap="square" lIns="45718" tIns="45718" rIns="45718" bIns="45718" numCol="1" anchor="ctr">
              <a:noAutofit/>
            </a:bodyPr>
            <a:lstStyle/>
            <a:p>
              <a:pPr algn="ctr">
                <a:defRPr b="1" sz="3800">
                  <a:solidFill>
                    <a:srgbClr val="FFFFFF"/>
                  </a:solidFill>
                </a:defRPr>
              </a:pPr>
            </a:p>
          </p:txBody>
        </p:sp>
        <p:sp>
          <p:nvSpPr>
            <p:cNvPr id="667" name="EXERCISE"/>
            <p:cNvSpPr txBox="1"/>
            <p:nvPr/>
          </p:nvSpPr>
          <p:spPr>
            <a:xfrm>
              <a:off x="459987" y="590596"/>
              <a:ext cx="2221020"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b="1" sz="3800">
                  <a:solidFill>
                    <a:srgbClr val="FFFFFF"/>
                  </a:solidFill>
                </a:defRPr>
              </a:lvl1pPr>
            </a:lstStyle>
            <a:p>
              <a:pPr/>
              <a:r>
                <a:t>EXERCISE</a:t>
              </a:r>
            </a:p>
          </p:txBody>
        </p:sp>
      </p:grpSp>
      <p:sp>
        <p:nvSpPr>
          <p:cNvPr id="669" name="Slide Number Placeholder 6"/>
          <p:cNvSpPr txBox="1"/>
          <p:nvPr/>
        </p:nvSpPr>
        <p:spPr>
          <a:xfrm>
            <a:off x="8376907" y="6404295"/>
            <a:ext cx="309894"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r">
              <a:defRPr sz="1200">
                <a:solidFill>
                  <a:srgbClr val="888888"/>
                </a:solidFill>
              </a:defRPr>
            </a:lvl1pPr>
          </a:lstStyle>
          <a:p>
            <a:pPr/>
            <a:r>
              <a:t>31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5" presetID="3" grpId="1" fill="hold">
                                  <p:stCondLst>
                                    <p:cond delay="0"/>
                                  </p:stCondLst>
                                  <p:iterate type="el" backwards="0">
                                    <p:tmAbs val="0"/>
                                  </p:iterate>
                                  <p:childTnLst>
                                    <p:set>
                                      <p:cBhvr>
                                        <p:cTn id="6" fill="hold"/>
                                        <p:tgtEl>
                                          <p:spTgt spid="659"/>
                                        </p:tgtEl>
                                        <p:attrNameLst>
                                          <p:attrName>style.visibility</p:attrName>
                                        </p:attrNameLst>
                                      </p:cBhvr>
                                      <p:to>
                                        <p:strVal val="visible"/>
                                      </p:to>
                                    </p:set>
                                    <p:animEffect filter="blinds(vertical)" transition="in">
                                      <p:cBhvr>
                                        <p:cTn id="7" dur="1000"/>
                                        <p:tgtEl>
                                          <p:spTgt spid="659"/>
                                        </p:tgtEl>
                                      </p:cBhvr>
                                    </p:animEffect>
                                  </p:childTnLst>
                                </p:cTn>
                              </p:par>
                            </p:childTnLst>
                          </p:cTn>
                        </p:par>
                        <p:par>
                          <p:cTn id="8" fill="hold">
                            <p:stCondLst>
                              <p:cond delay="1000"/>
                            </p:stCondLst>
                            <p:childTnLst>
                              <p:par>
                                <p:cTn id="9" presetClass="entr" nodeType="afterEffect" presetID="9" grpId="2" fill="hold">
                                  <p:stCondLst>
                                    <p:cond delay="1500"/>
                                  </p:stCondLst>
                                  <p:iterate type="el" backwards="0">
                                    <p:tmAbs val="0"/>
                                  </p:iterate>
                                  <p:childTnLst>
                                    <p:set>
                                      <p:cBhvr>
                                        <p:cTn id="10" fill="hold"/>
                                        <p:tgtEl>
                                          <p:spTgt spid="668"/>
                                        </p:tgtEl>
                                        <p:attrNameLst>
                                          <p:attrName>style.visibility</p:attrName>
                                        </p:attrNameLst>
                                      </p:cBhvr>
                                      <p:to>
                                        <p:strVal val="visible"/>
                                      </p:to>
                                    </p:set>
                                    <p:animEffect filter="dissolve" transition="in">
                                      <p:cBhvr>
                                        <p:cTn id="11" dur="500"/>
                                        <p:tgtEl>
                                          <p:spTgt spid="668"/>
                                        </p:tgtEl>
                                      </p:cBhvr>
                                    </p:animEffect>
                                  </p:childTnLst>
                                </p:cTn>
                              </p:par>
                            </p:childTnLst>
                          </p:cTn>
                        </p:par>
                        <p:par>
                          <p:cTn id="12" fill="hold">
                            <p:stCondLst>
                              <p:cond delay="3000"/>
                            </p:stCondLst>
                            <p:childTnLst>
                              <p:par>
                                <p:cTn id="13" presetClass="entr" nodeType="afterEffect" presetID="9" grpId="3" fill="hold">
                                  <p:stCondLst>
                                    <p:cond delay="1250"/>
                                  </p:stCondLst>
                                  <p:iterate type="el" backwards="0">
                                    <p:tmAbs val="0"/>
                                  </p:iterate>
                                  <p:childTnLst>
                                    <p:set>
                                      <p:cBhvr>
                                        <p:cTn id="14" fill="hold"/>
                                        <p:tgtEl>
                                          <p:spTgt spid="650"/>
                                        </p:tgtEl>
                                        <p:attrNameLst>
                                          <p:attrName>style.visibility</p:attrName>
                                        </p:attrNameLst>
                                      </p:cBhvr>
                                      <p:to>
                                        <p:strVal val="visible"/>
                                      </p:to>
                                    </p:set>
                                    <p:animEffect filter="dissolve" transition="in">
                                      <p:cBhvr>
                                        <p:cTn id="15" dur="1000"/>
                                        <p:tgtEl>
                                          <p:spTgt spid="650"/>
                                        </p:tgtEl>
                                      </p:cBhvr>
                                    </p:animEffect>
                                  </p:childTnLst>
                                </p:cTn>
                              </p:par>
                            </p:childTnLst>
                          </p:cTn>
                        </p:par>
                        <p:par>
                          <p:cTn id="16" fill="hold">
                            <p:stCondLst>
                              <p:cond delay="5250"/>
                            </p:stCondLst>
                            <p:childTnLst>
                              <p:par>
                                <p:cTn id="17" presetClass="entr" nodeType="afterEffect" presetSubtype="8" presetID="22" grpId="4" fill="hold">
                                  <p:stCondLst>
                                    <p:cond delay="1500"/>
                                  </p:stCondLst>
                                  <p:iterate type="el" backwards="0">
                                    <p:tmAbs val="0"/>
                                  </p:iterate>
                                  <p:childTnLst>
                                    <p:set>
                                      <p:cBhvr>
                                        <p:cTn id="18" fill="hold"/>
                                        <p:tgtEl>
                                          <p:spTgt spid="656"/>
                                        </p:tgtEl>
                                        <p:attrNameLst>
                                          <p:attrName>style.visibility</p:attrName>
                                        </p:attrNameLst>
                                      </p:cBhvr>
                                      <p:to>
                                        <p:strVal val="visible"/>
                                      </p:to>
                                    </p:set>
                                    <p:animEffect filter="wipe(left)" transition="in">
                                      <p:cBhvr>
                                        <p:cTn id="19" dur="1000"/>
                                        <p:tgtEl>
                                          <p:spTgt spid="656"/>
                                        </p:tgtEl>
                                      </p:cBhvr>
                                    </p:animEffect>
                                  </p:childTnLst>
                                </p:cTn>
                              </p:par>
                            </p:childTnLst>
                          </p:cTn>
                        </p:par>
                        <p:par>
                          <p:cTn id="20" fill="hold">
                            <p:stCondLst>
                              <p:cond delay="7750"/>
                            </p:stCondLst>
                            <p:childTnLst>
                              <p:par>
                                <p:cTn id="21" presetClass="entr" nodeType="afterEffect" presetSubtype="8" presetID="2" grpId="5" fill="hold">
                                  <p:stCondLst>
                                    <p:cond delay="1000"/>
                                  </p:stCondLst>
                                  <p:iterate type="el" backwards="0">
                                    <p:tmAbs val="0"/>
                                  </p:iterate>
                                  <p:childTnLst>
                                    <p:set>
                                      <p:cBhvr>
                                        <p:cTn id="22" fill="hold"/>
                                        <p:tgtEl>
                                          <p:spTgt spid="665"/>
                                        </p:tgtEl>
                                        <p:attrNameLst>
                                          <p:attrName>style.visibility</p:attrName>
                                        </p:attrNameLst>
                                      </p:cBhvr>
                                      <p:to>
                                        <p:strVal val="visible"/>
                                      </p:to>
                                    </p:set>
                                    <p:anim calcmode="lin" valueType="num">
                                      <p:cBhvr>
                                        <p:cTn id="23" dur="500" fill="hold"/>
                                        <p:tgtEl>
                                          <p:spTgt spid="665"/>
                                        </p:tgtEl>
                                        <p:attrNameLst>
                                          <p:attrName>ppt_x</p:attrName>
                                        </p:attrNameLst>
                                      </p:cBhvr>
                                      <p:tavLst>
                                        <p:tav tm="0">
                                          <p:val>
                                            <p:strVal val="0-#ppt_w/2"/>
                                          </p:val>
                                        </p:tav>
                                        <p:tav tm="100000">
                                          <p:val>
                                            <p:strVal val="#ppt_x"/>
                                          </p:val>
                                        </p:tav>
                                      </p:tavLst>
                                    </p:anim>
                                    <p:anim calcmode="lin" valueType="num">
                                      <p:cBhvr>
                                        <p:cTn id="24" dur="500" fill="hold"/>
                                        <p:tgtEl>
                                          <p:spTgt spid="665"/>
                                        </p:tgtEl>
                                        <p:attrNameLst>
                                          <p:attrName>ppt_y</p:attrName>
                                        </p:attrNameLst>
                                      </p:cBhvr>
                                      <p:tavLst>
                                        <p:tav tm="0">
                                          <p:val>
                                            <p:strVal val="#ppt_y"/>
                                          </p:val>
                                        </p:tav>
                                        <p:tav tm="100000">
                                          <p:val>
                                            <p:strVal val="#ppt_y"/>
                                          </p:val>
                                        </p:tav>
                                      </p:tavLst>
                                    </p:anim>
                                  </p:childTnLst>
                                </p:cTn>
                              </p:par>
                            </p:childTnLst>
                          </p:cTn>
                        </p:par>
                        <p:par>
                          <p:cTn id="25" fill="hold">
                            <p:stCondLst>
                              <p:cond delay="9250"/>
                            </p:stCondLst>
                            <p:childTnLst>
                              <p:par>
                                <p:cTn id="26" presetClass="entr" nodeType="afterEffect" presetSubtype="5" presetID="3" grpId="6" fill="hold">
                                  <p:stCondLst>
                                    <p:cond delay="1250"/>
                                  </p:stCondLst>
                                  <p:iterate type="el" backwards="0">
                                    <p:tmAbs val="0"/>
                                  </p:iterate>
                                  <p:childTnLst>
                                    <p:set>
                                      <p:cBhvr>
                                        <p:cTn id="27" fill="hold"/>
                                        <p:tgtEl>
                                          <p:spTgt spid="662"/>
                                        </p:tgtEl>
                                        <p:attrNameLst>
                                          <p:attrName>style.visibility</p:attrName>
                                        </p:attrNameLst>
                                      </p:cBhvr>
                                      <p:to>
                                        <p:strVal val="visible"/>
                                      </p:to>
                                    </p:set>
                                    <p:animEffect filter="blinds(vertical)" transition="in">
                                      <p:cBhvr>
                                        <p:cTn id="28" dur="1000"/>
                                        <p:tgtEl>
                                          <p:spTgt spid="662"/>
                                        </p:tgtEl>
                                      </p:cBhvr>
                                    </p:animEffect>
                                  </p:childTnLst>
                                </p:cTn>
                              </p:par>
                            </p:childTnLst>
                          </p:cTn>
                        </p:par>
                        <p:par>
                          <p:cTn id="29" fill="hold">
                            <p:stCondLst>
                              <p:cond delay="11500"/>
                            </p:stCondLst>
                            <p:childTnLst>
                              <p:par>
                                <p:cTn id="30" presetClass="entr" nodeType="afterEffect" presetSubtype="16" presetID="23" grpId="7" fill="hold">
                                  <p:stCondLst>
                                    <p:cond delay="1000"/>
                                  </p:stCondLst>
                                  <p:iterate type="el" backwards="0">
                                    <p:tmAbs val="0"/>
                                  </p:iterate>
                                  <p:childTnLst>
                                    <p:set>
                                      <p:cBhvr>
                                        <p:cTn id="31" fill="hold"/>
                                        <p:tgtEl>
                                          <p:spTgt spid="653"/>
                                        </p:tgtEl>
                                        <p:attrNameLst>
                                          <p:attrName>style.visibility</p:attrName>
                                        </p:attrNameLst>
                                      </p:cBhvr>
                                      <p:to>
                                        <p:strVal val="visible"/>
                                      </p:to>
                                    </p:set>
                                    <p:anim calcmode="lin" valueType="num">
                                      <p:cBhvr>
                                        <p:cTn id="32" dur="1000" fill="hold"/>
                                        <p:tgtEl>
                                          <p:spTgt spid="653"/>
                                        </p:tgtEl>
                                        <p:attrNameLst>
                                          <p:attrName>ppt_w</p:attrName>
                                        </p:attrNameLst>
                                      </p:cBhvr>
                                      <p:tavLst>
                                        <p:tav tm="0">
                                          <p:val>
                                            <p:fltVal val="0"/>
                                          </p:val>
                                        </p:tav>
                                        <p:tav tm="100000">
                                          <p:val>
                                            <p:strVal val="#ppt_w"/>
                                          </p:val>
                                        </p:tav>
                                      </p:tavLst>
                                    </p:anim>
                                    <p:anim calcmode="lin" valueType="num">
                                      <p:cBhvr>
                                        <p:cTn id="33" dur="1000" fill="hold"/>
                                        <p:tgtEl>
                                          <p:spTgt spid="6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9" grpId="1"/>
      <p:bldP build="whole" bldLvl="1" animBg="1" rev="0" advAuto="0" spid="662" grpId="6"/>
      <p:bldP build="whole" bldLvl="1" animBg="1" rev="0" advAuto="0" spid="656" grpId="4"/>
      <p:bldP build="whole" bldLvl="1" animBg="1" rev="0" advAuto="0" spid="650" grpId="3"/>
      <p:bldP build="whole" bldLvl="1" animBg="1" rev="0" advAuto="0" spid="668" grpId="2"/>
      <p:bldP build="whole" bldLvl="1" animBg="1" rev="0" advAuto="0" spid="665" grpId="5"/>
      <p:bldP build="whole" bldLvl="1" animBg="1" rev="0" advAuto="0" spid="653" grpId="7"/>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Title 1"/>
          <p:cNvSpPr txBox="1"/>
          <p:nvPr>
            <p:ph type="title"/>
          </p:nvPr>
        </p:nvSpPr>
        <p:spPr>
          <a:xfrm>
            <a:off x="457200" y="274638"/>
            <a:ext cx="8229600" cy="1143002"/>
          </a:xfrm>
          <a:prstGeom prst="rect">
            <a:avLst/>
          </a:prstGeom>
        </p:spPr>
        <p:txBody>
          <a:bodyPr/>
          <a:lstStyle/>
          <a:p>
            <a:pPr/>
            <a:r>
              <a:t>We will close with the words…</a:t>
            </a:r>
          </a:p>
        </p:txBody>
      </p:sp>
      <p:sp>
        <p:nvSpPr>
          <p:cNvPr id="674" name="Content Placeholder 3"/>
          <p:cNvSpPr txBox="1"/>
          <p:nvPr>
            <p:ph type="body" idx="1"/>
          </p:nvPr>
        </p:nvSpPr>
        <p:spPr>
          <a:xfrm>
            <a:off x="457200" y="1600202"/>
            <a:ext cx="8229600" cy="4525965"/>
          </a:xfrm>
          <a:prstGeom prst="rect">
            <a:avLst/>
          </a:prstGeom>
        </p:spPr>
        <p:txBody>
          <a:bodyPr/>
          <a:lstStyle/>
          <a:p>
            <a:pPr marL="0" indent="0">
              <a:buSzTx/>
              <a:buNone/>
            </a:pPr>
            <a:r>
              <a:t>“We ain’t superheroes; we’re just ordinary people, trying to make a difference and the first on every scene.  It’s a heavy, heavy burden, to carry all this hurtin’, when you can’t unsee the things you’ve seen.  It keeps goin’ on, when those sirens are gone.”</a:t>
            </a:r>
          </a:p>
          <a:p>
            <a:pPr lvl="2" marL="0" indent="800100">
              <a:spcBef>
                <a:spcPts val="500"/>
              </a:spcBef>
              <a:buSzTx/>
              <a:buNone/>
              <a:defRPr sz="2400"/>
            </a:pPr>
            <a:r>
              <a:t>Kevin Davison, Firefighter/Paramedic, Kentville, Novia Scotia, Canada</a:t>
            </a:r>
          </a:p>
        </p:txBody>
      </p:sp>
      <p:sp>
        <p:nvSpPr>
          <p:cNvPr id="675" name="Slide Number Placeholder 6"/>
          <p:cNvSpPr txBox="1"/>
          <p:nvPr>
            <p:ph type="sldNum" sz="quarter" idx="4294967295"/>
          </p:nvPr>
        </p:nvSpPr>
        <p:spPr>
          <a:xfrm>
            <a:off x="8361378" y="6404294"/>
            <a:ext cx="263980" cy="269239"/>
          </a:xfrm>
          <a:prstGeom prst="rect">
            <a:avLst/>
          </a:prstGeom>
          <a:extLst>
            <a:ext uri="{C572A759-6A51-4108-AA02-DFA0A04FC94B}">
              <ma14:wrappingTextBoxFlag xmlns:ma14="http://schemas.microsoft.com/office/mac/drawingml/2011/main" val="1"/>
            </a:ext>
          </a:extLst>
        </p:spPr>
        <p:txBody>
          <a:bodyPr/>
          <a:lstStyle>
            <a:lvl1pPr algn="ctr"/>
          </a:lstStyle>
          <a:p>
            <a:pPr/>
            <a:fld id="{86CB4B4D-7CA3-9044-876B-883B54F8677D}" type="slidenum"/>
          </a:p>
        </p:txBody>
      </p:sp>
      <p:sp>
        <p:nvSpPr>
          <p:cNvPr id="676"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677"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678"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Title 1"/>
          <p:cNvSpPr txBox="1"/>
          <p:nvPr>
            <p:ph type="title"/>
          </p:nvPr>
        </p:nvSpPr>
        <p:spPr>
          <a:xfrm>
            <a:off x="457200" y="486679"/>
            <a:ext cx="8229600" cy="887354"/>
          </a:xfrm>
          <a:prstGeom prst="rect">
            <a:avLst/>
          </a:prstGeom>
        </p:spPr>
        <p:txBody>
          <a:bodyPr/>
          <a:lstStyle/>
          <a:p>
            <a:pPr/>
            <a:r>
              <a:t>Infrastructure Support</a:t>
            </a:r>
          </a:p>
        </p:txBody>
      </p:sp>
      <p:sp>
        <p:nvSpPr>
          <p:cNvPr id="683"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684"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685"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686" name="Slide Number Placeholder 6"/>
          <p:cNvSpPr txBox="1"/>
          <p:nvPr>
            <p:ph type="sldNum" sz="quarter" idx="4294967295"/>
          </p:nvPr>
        </p:nvSpPr>
        <p:spPr>
          <a:xfrm>
            <a:off x="8370169" y="6404294"/>
            <a:ext cx="263980" cy="269239"/>
          </a:xfrm>
          <a:prstGeom prst="rect">
            <a:avLst/>
          </a:prstGeom>
          <a:extLst>
            <a:ext uri="{C572A759-6A51-4108-AA02-DFA0A04FC94B}">
              <ma14:wrappingTextBoxFlag xmlns:ma14="http://schemas.microsoft.com/office/mac/drawingml/2011/main" val="1"/>
            </a:ext>
          </a:extLst>
        </p:spPr>
        <p:txBody>
          <a:bodyPr/>
          <a:lstStyle>
            <a:lvl1pPr algn="ctr"/>
          </a:lstStyle>
          <a:p>
            <a:pPr/>
            <a:fld id="{86CB4B4D-7CA3-9044-876B-883B54F8677D}" type="slidenum"/>
          </a:p>
        </p:txBody>
      </p:sp>
      <p:sp>
        <p:nvSpPr>
          <p:cNvPr id="687" name="Rectangle 11"/>
          <p:cNvSpPr txBox="1"/>
          <p:nvPr/>
        </p:nvSpPr>
        <p:spPr>
          <a:xfrm>
            <a:off x="3152575" y="2514991"/>
            <a:ext cx="3010975"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hlinkClick r:id="rId4" invalidUrl="" action="" tgtFrame="" tooltip="" history="1" highlightClick="0" endSnd="0"/>
              </a:defRPr>
            </a:lvl1pPr>
          </a:lstStyle>
          <a:p>
            <a:pPr/>
            <a:r>
              <a:rPr>
                <a:hlinkClick r:id="rId4" invalidUrl="" action="" tgtFrame="" tooltip="" history="1" highlightClick="0" endSnd="0"/>
              </a:rPr>
              <a:t>When Those Sirens Are Gone</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Title 1"/>
          <p:cNvSpPr txBox="1"/>
          <p:nvPr>
            <p:ph type="title"/>
          </p:nvPr>
        </p:nvSpPr>
        <p:spPr>
          <a:xfrm>
            <a:off x="457200" y="486679"/>
            <a:ext cx="8229600" cy="887354"/>
          </a:xfrm>
          <a:prstGeom prst="rect">
            <a:avLst/>
          </a:prstGeom>
        </p:spPr>
        <p:txBody>
          <a:bodyPr/>
          <a:lstStyle/>
          <a:p>
            <a:pPr/>
            <a:r>
              <a:t>Questions?</a:t>
            </a:r>
          </a:p>
        </p:txBody>
      </p:sp>
      <p:sp>
        <p:nvSpPr>
          <p:cNvPr id="692"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693"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694" name="Picture 3" descr="Picture 3"/>
          <p:cNvPicPr>
            <a:picLocks noChangeAspect="1"/>
          </p:cNvPicPr>
          <p:nvPr/>
        </p:nvPicPr>
        <p:blipFill>
          <a:blip r:embed="rId2">
            <a:extLst/>
          </a:blip>
          <a:stretch>
            <a:fillRect/>
          </a:stretch>
        </p:blipFill>
        <p:spPr>
          <a:xfrm>
            <a:off x="457200" y="6654003"/>
            <a:ext cx="8229600" cy="12702"/>
          </a:xfrm>
          <a:prstGeom prst="rect">
            <a:avLst/>
          </a:prstGeom>
          <a:ln w="12700">
            <a:miter lim="400000"/>
          </a:ln>
        </p:spPr>
      </p:pic>
      <p:sp>
        <p:nvSpPr>
          <p:cNvPr id="695" name="Slide Number Placeholder 6"/>
          <p:cNvSpPr txBox="1"/>
          <p:nvPr>
            <p:ph type="sldNum" sz="quarter" idx="4294967295"/>
          </p:nvPr>
        </p:nvSpPr>
        <p:spPr>
          <a:xfrm>
            <a:off x="8247078" y="6404294"/>
            <a:ext cx="263980" cy="269239"/>
          </a:xfrm>
          <a:prstGeom prst="rect">
            <a:avLst/>
          </a:prstGeom>
          <a:extLst>
            <a:ext uri="{C572A759-6A51-4108-AA02-DFA0A04FC94B}">
              <ma14:wrappingTextBoxFlag xmlns:ma14="http://schemas.microsoft.com/office/mac/drawingml/2011/main" val="1"/>
            </a:ext>
          </a:extLst>
        </p:spPr>
        <p:txBody>
          <a:bodyPr/>
          <a:lstStyle>
            <a:lvl1pPr algn="ctr"/>
          </a:lstStyle>
          <a:p>
            <a:pPr/>
            <a:fld id="{86CB4B4D-7CA3-9044-876B-883B54F8677D}" type="slidenum"/>
          </a:p>
        </p:txBody>
      </p:sp>
      <p:pic>
        <p:nvPicPr>
          <p:cNvPr id="696" name="VCOSec_4clogo.jpg" descr="VCOSec_4clogo.jpg"/>
          <p:cNvPicPr>
            <a:picLocks noChangeAspect="1"/>
          </p:cNvPicPr>
          <p:nvPr/>
        </p:nvPicPr>
        <p:blipFill>
          <a:blip r:embed="rId3">
            <a:extLst/>
          </a:blip>
          <a:stretch>
            <a:fillRect/>
          </a:stretch>
        </p:blipFill>
        <p:spPr>
          <a:xfrm>
            <a:off x="2048568" y="3644524"/>
            <a:ext cx="2039494" cy="1882109"/>
          </a:xfrm>
          <a:prstGeom prst="rect">
            <a:avLst/>
          </a:prstGeom>
          <a:ln w="12700">
            <a:miter lim="400000"/>
          </a:ln>
        </p:spPr>
      </p:pic>
      <p:pic>
        <p:nvPicPr>
          <p:cNvPr id="697" name="20171011091941643.pdf" descr="20171011091941643.pdf"/>
          <p:cNvPicPr>
            <a:picLocks noChangeAspect="1"/>
          </p:cNvPicPr>
          <p:nvPr/>
        </p:nvPicPr>
        <p:blipFill>
          <a:blip r:embed="rId4">
            <a:extLst/>
          </a:blip>
          <a:srcRect l="3567" t="1912" r="5258" b="1909"/>
          <a:stretch>
            <a:fillRect/>
          </a:stretch>
        </p:blipFill>
        <p:spPr>
          <a:xfrm>
            <a:off x="4814614" y="3141186"/>
            <a:ext cx="2258539" cy="3066340"/>
          </a:xfrm>
          <a:prstGeom prst="rect">
            <a:avLst/>
          </a:prstGeom>
          <a:ln w="12700">
            <a:miter lim="400000"/>
          </a:ln>
        </p:spPr>
      </p:pic>
      <p:sp>
        <p:nvSpPr>
          <p:cNvPr id="698" name="TextBox 3"/>
          <p:cNvSpPr txBox="1"/>
          <p:nvPr/>
        </p:nvSpPr>
        <p:spPr>
          <a:xfrm>
            <a:off x="457199" y="1727992"/>
            <a:ext cx="8229601" cy="115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600"/>
            </a:pPr>
            <a:r>
              <a:t>Go make a difference.  </a:t>
            </a:r>
            <a:r>
              <a:rPr i="1"/>
              <a:t>Be</a:t>
            </a:r>
            <a:r>
              <a:t> the difference.</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0" name="Image" descr="Image"/>
          <p:cNvPicPr>
            <a:picLocks noChangeAspect="1"/>
          </p:cNvPicPr>
          <p:nvPr/>
        </p:nvPicPr>
        <p:blipFill>
          <a:blip r:embed="rId2">
            <a:extLst/>
          </a:blip>
          <a:srcRect l="14283" t="21915" r="19321" b="10286"/>
          <a:stretch>
            <a:fillRect/>
          </a:stretch>
        </p:blipFill>
        <p:spPr>
          <a:xfrm rot="88804">
            <a:off x="-231831" y="93726"/>
            <a:ext cx="9788526" cy="6670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34" y="0"/>
                </a:moveTo>
                <a:lnTo>
                  <a:pt x="0" y="804"/>
                </a:lnTo>
                <a:lnTo>
                  <a:pt x="366" y="21600"/>
                </a:lnTo>
                <a:lnTo>
                  <a:pt x="21600" y="20794"/>
                </a:lnTo>
                <a:lnTo>
                  <a:pt x="21234" y="0"/>
                </a:lnTo>
                <a:close/>
              </a:path>
            </a:pathLst>
          </a:cu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Title 1"/>
          <p:cNvSpPr txBox="1"/>
          <p:nvPr>
            <p:ph type="ctrTitle"/>
          </p:nvPr>
        </p:nvSpPr>
        <p:spPr>
          <a:xfrm>
            <a:off x="685800" y="2130425"/>
            <a:ext cx="7772400" cy="1470028"/>
          </a:xfrm>
          <a:prstGeom prst="rect">
            <a:avLst/>
          </a:prstGeom>
        </p:spPr>
        <p:txBody>
          <a:bodyPr/>
          <a:lstStyle/>
          <a:p>
            <a:pPr>
              <a:defRPr b="1" sz="4800">
                <a:solidFill>
                  <a:srgbClr val="002060"/>
                </a:solidFill>
              </a:defRPr>
            </a:pPr>
            <a:r>
              <a:t>Behavioral Wellness:</a:t>
            </a:r>
            <a:br/>
            <a:r>
              <a:rPr b="0" sz="3500">
                <a:solidFill>
                  <a:srgbClr val="000000"/>
                </a:solidFill>
              </a:rPr>
              <a:t>Awareness Level Training</a:t>
            </a:r>
          </a:p>
        </p:txBody>
      </p:sp>
      <p:sp>
        <p:nvSpPr>
          <p:cNvPr id="238" name="Subtitle 2"/>
          <p:cNvSpPr txBox="1"/>
          <p:nvPr>
            <p:ph type="subTitle" sz="half" idx="1"/>
          </p:nvPr>
        </p:nvSpPr>
        <p:spPr>
          <a:xfrm>
            <a:off x="2971800" y="3825090"/>
            <a:ext cx="5556738" cy="2356639"/>
          </a:xfrm>
          <a:prstGeom prst="rect">
            <a:avLst/>
          </a:prstGeom>
        </p:spPr>
        <p:txBody>
          <a:bodyPr/>
          <a:lstStyle>
            <a:lvl1pPr defTabSz="584200">
              <a:spcBef>
                <a:spcPts val="0"/>
              </a:spcBef>
              <a:defRPr b="1" sz="2800">
                <a:solidFill>
                  <a:srgbClr val="000000"/>
                </a:solidFill>
                <a:latin typeface="Helvetica Neue"/>
                <a:ea typeface="Helvetica Neue"/>
                <a:cs typeface="Helvetica Neue"/>
                <a:sym typeface="Helvetica Neue"/>
              </a:defRPr>
            </a:lvl1pPr>
          </a:lstStyle>
          <a:p>
            <a:pPr/>
            <a:r>
              <a:t>Introduction of Instructor(s)</a:t>
            </a:r>
          </a:p>
        </p:txBody>
      </p:sp>
      <p:sp>
        <p:nvSpPr>
          <p:cNvPr id="239" name="Straight Connector 16"/>
          <p:cNvSpPr/>
          <p:nvPr/>
        </p:nvSpPr>
        <p:spPr>
          <a:xfrm>
            <a:off x="514350" y="3600451"/>
            <a:ext cx="8229600" cy="1"/>
          </a:xfrm>
          <a:prstGeom prst="line">
            <a:avLst/>
          </a:prstGeom>
          <a:ln w="57150">
            <a:solidFill>
              <a:srgbClr val="C00000"/>
            </a:solidFill>
          </a:ln>
        </p:spPr>
        <p:txBody>
          <a:bodyPr lIns="45718" tIns="45718" rIns="45718" bIns="45718"/>
          <a:lstStyle/>
          <a:p>
            <a:pPr/>
          </a:p>
        </p:txBody>
      </p:sp>
      <p:sp>
        <p:nvSpPr>
          <p:cNvPr id="240" name="Straight Connector 17"/>
          <p:cNvSpPr/>
          <p:nvPr/>
        </p:nvSpPr>
        <p:spPr>
          <a:xfrm>
            <a:off x="514350" y="2038350"/>
            <a:ext cx="8229600" cy="0"/>
          </a:xfrm>
          <a:prstGeom prst="line">
            <a:avLst/>
          </a:prstGeom>
          <a:ln w="57150">
            <a:solidFill>
              <a:srgbClr val="C00000"/>
            </a:solidFill>
          </a:ln>
        </p:spPr>
        <p:txBody>
          <a:bodyPr lIns="45718" tIns="45718" rIns="45718" bIns="45718"/>
          <a:lstStyle/>
          <a:p>
            <a:pPr/>
          </a:p>
        </p:txBody>
      </p:sp>
      <p:pic>
        <p:nvPicPr>
          <p:cNvPr id="241" name="Picture 3" descr="Picture 3"/>
          <p:cNvPicPr>
            <a:picLocks noChangeAspect="1"/>
          </p:cNvPicPr>
          <p:nvPr/>
        </p:nvPicPr>
        <p:blipFill>
          <a:blip r:embed="rId2">
            <a:extLst/>
          </a:blip>
          <a:stretch>
            <a:fillRect/>
          </a:stretch>
        </p:blipFill>
        <p:spPr>
          <a:xfrm>
            <a:off x="514350" y="6656389"/>
            <a:ext cx="8229600" cy="12702"/>
          </a:xfrm>
          <a:prstGeom prst="rect">
            <a:avLst/>
          </a:prstGeom>
          <a:ln w="12700">
            <a:miter lim="400000"/>
          </a:ln>
        </p:spPr>
      </p:pic>
      <p:pic>
        <p:nvPicPr>
          <p:cNvPr id="242" name="Picture 14" descr="Picture 14"/>
          <p:cNvPicPr>
            <a:picLocks noChangeAspect="1"/>
          </p:cNvPicPr>
          <p:nvPr/>
        </p:nvPicPr>
        <p:blipFill>
          <a:blip r:embed="rId3">
            <a:extLst/>
          </a:blip>
          <a:stretch>
            <a:fillRect/>
          </a:stretch>
        </p:blipFill>
        <p:spPr>
          <a:xfrm>
            <a:off x="2847125" y="182380"/>
            <a:ext cx="3564050" cy="1758016"/>
          </a:xfrm>
          <a:prstGeom prst="rect">
            <a:avLst/>
          </a:prstGeom>
          <a:ln w="12700">
            <a:miter lim="400000"/>
          </a:ln>
        </p:spPr>
      </p:pic>
      <p:pic>
        <p:nvPicPr>
          <p:cNvPr id="243" name="VCOSec_4clogo.jpg" descr="VCOSec_4clogo.jpg"/>
          <p:cNvPicPr>
            <a:picLocks noChangeAspect="1"/>
          </p:cNvPicPr>
          <p:nvPr/>
        </p:nvPicPr>
        <p:blipFill>
          <a:blip r:embed="rId4">
            <a:extLst/>
          </a:blip>
          <a:stretch>
            <a:fillRect/>
          </a:stretch>
        </p:blipFill>
        <p:spPr>
          <a:xfrm>
            <a:off x="514350" y="3923962"/>
            <a:ext cx="2139894" cy="1974759"/>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Title 1"/>
          <p:cNvSpPr txBox="1"/>
          <p:nvPr>
            <p:ph type="title"/>
          </p:nvPr>
        </p:nvSpPr>
        <p:spPr>
          <a:xfrm>
            <a:off x="457200" y="486679"/>
            <a:ext cx="8229600" cy="887354"/>
          </a:xfrm>
          <a:prstGeom prst="rect">
            <a:avLst/>
          </a:prstGeom>
        </p:spPr>
        <p:txBody>
          <a:bodyPr/>
          <a:lstStyle>
            <a:lvl1pPr defTabSz="896111">
              <a:defRPr sz="3500"/>
            </a:lvl1pPr>
          </a:lstStyle>
          <a:p>
            <a:pPr/>
            <a:r>
              <a:t>Dealing with Stress:  Coping Mechanisms</a:t>
            </a:r>
          </a:p>
        </p:txBody>
      </p:sp>
      <p:sp>
        <p:nvSpPr>
          <p:cNvPr id="703"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704"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705"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706" name="Slide Number Placeholder 6"/>
          <p:cNvSpPr txBox="1"/>
          <p:nvPr>
            <p:ph type="sldNum" sz="quarter" idx="4294967295"/>
          </p:nvPr>
        </p:nvSpPr>
        <p:spPr>
          <a:xfrm>
            <a:off x="8422817" y="6404294"/>
            <a:ext cx="263981"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7" name="Rectangle 11"/>
          <p:cNvSpPr txBox="1"/>
          <p:nvPr/>
        </p:nvSpPr>
        <p:spPr>
          <a:xfrm>
            <a:off x="2286000" y="3105835"/>
            <a:ext cx="4572000" cy="358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u="sng">
                <a:solidFill>
                  <a:srgbClr val="0000FF"/>
                </a:solidFill>
                <a:uFill>
                  <a:solidFill>
                    <a:srgbClr val="0000FF"/>
                  </a:solidFill>
                </a:uFill>
                <a:hlinkClick r:id="rId4" invalidUrl="" action="" tgtFrame="" tooltip="" history="1" highlightClick="0" endSnd="0"/>
              </a:defRPr>
            </a:lvl1pPr>
          </a:lstStyle>
          <a:p>
            <a:pPr/>
            <a:r>
              <a:rPr>
                <a:hlinkClick r:id="rId4" invalidUrl="" action="" tgtFrame="" tooltip="" history="1" highlightClick="0" endSnd="0"/>
              </a:rPr>
              <a:t>World’s oldest firefighter</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End with a 45 second video emphasizing family, friend and fun."/>
          <p:cNvSpPr txBox="1"/>
          <p:nvPr>
            <p:ph type="title"/>
          </p:nvPr>
        </p:nvSpPr>
        <p:spPr>
          <a:xfrm>
            <a:off x="892968" y="2268141"/>
            <a:ext cx="7358065" cy="2321719"/>
          </a:xfrm>
          <a:prstGeom prst="rect">
            <a:avLst/>
          </a:prstGeom>
        </p:spPr>
        <p:txBody>
          <a:bodyPr/>
          <a:lstStyle/>
          <a:p>
            <a:pPr defTabSz="289661">
              <a:defRPr sz="5000" u="sng">
                <a:solidFill>
                  <a:srgbClr val="0000FF"/>
                </a:solidFill>
                <a:uFill>
                  <a:solidFill>
                    <a:srgbClr val="0000FF"/>
                  </a:solidFill>
                </a:uFill>
              </a:defRPr>
            </a:pPr>
            <a:r>
              <a:rPr>
                <a:hlinkClick r:id="rId2" invalidUrl="" action="" tgtFrame="" tooltip="" history="1" highlightClick="0" endSnd="0"/>
              </a:rPr>
              <a:t>https://www.youtube.com/watch?v=nF_C3bO8WZ0</a:t>
            </a:r>
            <a:r>
              <a:rPr u="none">
                <a:solidFill>
                  <a:srgbClr val="000000"/>
                </a:solidFill>
                <a:uFillTx/>
              </a:rPr>
              <a:t>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Title 1"/>
          <p:cNvSpPr txBox="1"/>
          <p:nvPr>
            <p:ph type="title"/>
          </p:nvPr>
        </p:nvSpPr>
        <p:spPr>
          <a:xfrm>
            <a:off x="457200" y="486679"/>
            <a:ext cx="8229600" cy="873123"/>
          </a:xfrm>
          <a:prstGeom prst="rect">
            <a:avLst/>
          </a:prstGeom>
        </p:spPr>
        <p:txBody>
          <a:bodyPr/>
          <a:lstStyle/>
          <a:p>
            <a:pPr/>
            <a:r>
              <a:t>Mission</a:t>
            </a:r>
          </a:p>
        </p:txBody>
      </p:sp>
      <p:sp>
        <p:nvSpPr>
          <p:cNvPr id="246"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247"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248"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249" name="Slide Number Placeholder 6"/>
          <p:cNvSpPr txBox="1"/>
          <p:nvPr>
            <p:ph type="sldNum" sz="quarter" idx="4294967295"/>
          </p:nvPr>
        </p:nvSpPr>
        <p:spPr>
          <a:xfrm>
            <a:off x="8502738" y="6404294"/>
            <a:ext cx="184060"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0" name="Rectangle 2"/>
          <p:cNvSpPr txBox="1"/>
          <p:nvPr/>
        </p:nvSpPr>
        <p:spPr>
          <a:xfrm>
            <a:off x="603463" y="1546368"/>
            <a:ext cx="7937073" cy="3825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3600"/>
            </a:pPr>
            <a:r>
              <a:t>To provide education and training to recruits/firefighters about behavioral wellness issues and the personal/professional impact:</a:t>
            </a:r>
          </a:p>
          <a:p>
            <a:pPr lvl="1" marL="971550" indent="-514350">
              <a:buSzPct val="100000"/>
              <a:buFont typeface="Arial"/>
              <a:buChar char="•"/>
              <a:defRPr b="1" sz="3600"/>
            </a:pPr>
            <a:r>
              <a:t>Recruit/Firefighter</a:t>
            </a:r>
          </a:p>
          <a:p>
            <a:pPr lvl="1" marL="971550" indent="-514350">
              <a:buSzPct val="100000"/>
              <a:buFont typeface="Arial"/>
              <a:buChar char="•"/>
              <a:defRPr b="1" sz="3600"/>
            </a:pPr>
            <a:r>
              <a:t>Officer</a:t>
            </a:r>
          </a:p>
          <a:p>
            <a:pPr lvl="1" marL="971550" indent="-514350">
              <a:buSzPct val="100000"/>
              <a:buFont typeface="Arial"/>
              <a:buChar char="•"/>
              <a:defRPr b="1" sz="3600"/>
            </a:pPr>
            <a:r>
              <a:t>Chief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Title 1"/>
          <p:cNvSpPr txBox="1"/>
          <p:nvPr>
            <p:ph type="title"/>
          </p:nvPr>
        </p:nvSpPr>
        <p:spPr>
          <a:xfrm>
            <a:off x="457200" y="486679"/>
            <a:ext cx="8229600" cy="873123"/>
          </a:xfrm>
          <a:prstGeom prst="rect">
            <a:avLst/>
          </a:prstGeom>
        </p:spPr>
        <p:txBody>
          <a:bodyPr/>
          <a:lstStyle>
            <a:lvl1pPr>
              <a:defRPr b="1" sz="4800">
                <a:solidFill>
                  <a:schemeClr val="accent4">
                    <a:satOff val="-1335"/>
                    <a:lumOff val="-10274"/>
                  </a:schemeClr>
                </a:solidFill>
              </a:defRPr>
            </a:lvl1pPr>
          </a:lstStyle>
          <a:p>
            <a:pPr/>
            <a:r>
              <a:t>Group Introductions</a:t>
            </a:r>
          </a:p>
        </p:txBody>
      </p:sp>
      <p:sp>
        <p:nvSpPr>
          <p:cNvPr id="255"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256"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257"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258" name="Slide Number Placeholder 6"/>
          <p:cNvSpPr txBox="1"/>
          <p:nvPr>
            <p:ph type="sldNum" sz="quarter" idx="4294967295"/>
          </p:nvPr>
        </p:nvSpPr>
        <p:spPr>
          <a:xfrm>
            <a:off x="8489418" y="6391594"/>
            <a:ext cx="197380" cy="294639"/>
          </a:xfrm>
          <a:prstGeom prst="rect">
            <a:avLst/>
          </a:prstGeom>
          <a:extLst>
            <a:ext uri="{C572A759-6A51-4108-AA02-DFA0A04FC94B}">
              <ma14:wrappingTextBoxFlag xmlns:ma14="http://schemas.microsoft.com/office/mac/drawingml/2011/main" val="1"/>
            </a:ext>
          </a:extLst>
        </p:spPr>
        <p:txBody>
          <a:bodyPr/>
          <a:lstStyle>
            <a:lvl1pPr>
              <a:defRPr sz="1400"/>
            </a:lvl1pPr>
          </a:lstStyle>
          <a:p>
            <a:pPr/>
            <a:fld id="{86CB4B4D-7CA3-9044-876B-883B54F8677D}" type="slidenum"/>
          </a:p>
        </p:txBody>
      </p:sp>
      <p:sp>
        <p:nvSpPr>
          <p:cNvPr id="259" name="Rectangle 2"/>
          <p:cNvSpPr txBox="1"/>
          <p:nvPr/>
        </p:nvSpPr>
        <p:spPr>
          <a:xfrm>
            <a:off x="723037" y="1852821"/>
            <a:ext cx="7833946" cy="2148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71236" indent="-471236">
              <a:buSzPct val="100000"/>
              <a:buChar char="•"/>
              <a:defRPr b="1" sz="4700"/>
            </a:pPr>
            <a:r>
              <a:t>Who you are?</a:t>
            </a:r>
          </a:p>
          <a:p>
            <a:pPr marL="471236" indent="-471236">
              <a:buSzPct val="100000"/>
              <a:buChar char="•"/>
              <a:defRPr b="1" sz="4700"/>
            </a:pPr>
            <a:r>
              <a:t>Service time?</a:t>
            </a:r>
          </a:p>
          <a:p>
            <a:pPr marL="471236" indent="-471236">
              <a:buSzPct val="100000"/>
              <a:buChar char="•"/>
              <a:defRPr b="1" sz="4700"/>
            </a:pPr>
            <a:r>
              <a:t>Family?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Title 1"/>
          <p:cNvSpPr txBox="1"/>
          <p:nvPr>
            <p:ph type="title"/>
          </p:nvPr>
        </p:nvSpPr>
        <p:spPr>
          <a:xfrm>
            <a:off x="457200" y="486679"/>
            <a:ext cx="8229600" cy="873123"/>
          </a:xfrm>
          <a:prstGeom prst="rect">
            <a:avLst/>
          </a:prstGeom>
        </p:spPr>
        <p:txBody>
          <a:bodyPr/>
          <a:lstStyle/>
          <a:p>
            <a:pPr/>
            <a:r>
              <a:t>Training Objectives</a:t>
            </a:r>
          </a:p>
        </p:txBody>
      </p:sp>
      <p:sp>
        <p:nvSpPr>
          <p:cNvPr id="264"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265"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266"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267" name="Slide Number Placeholder 6"/>
          <p:cNvSpPr txBox="1"/>
          <p:nvPr>
            <p:ph type="sldNum" sz="quarter" idx="4294967295"/>
          </p:nvPr>
        </p:nvSpPr>
        <p:spPr>
          <a:xfrm>
            <a:off x="8502738" y="6404294"/>
            <a:ext cx="184060"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8" name="Rectangle 4"/>
          <p:cNvSpPr txBox="1"/>
          <p:nvPr/>
        </p:nvSpPr>
        <p:spPr>
          <a:xfrm>
            <a:off x="941272" y="1657456"/>
            <a:ext cx="8119458" cy="444090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lnSpc>
                <a:spcPct val="117999"/>
              </a:lnSpc>
              <a:defRPr sz="2800"/>
            </a:pPr>
            <a:r>
              <a:t>The student shall be able to define:</a:t>
            </a:r>
            <a:endParaRPr sz="4000"/>
          </a:p>
          <a:p>
            <a:pPr marL="555625" indent="-555625" defTabSz="457200">
              <a:lnSpc>
                <a:spcPct val="117999"/>
              </a:lnSpc>
              <a:buSzPct val="100000"/>
              <a:buFont typeface="Arial"/>
              <a:buChar char="•"/>
              <a:defRPr sz="2800"/>
            </a:pPr>
            <a:r>
              <a:t>Employee Assistance Program (EAP)</a:t>
            </a:r>
            <a:endParaRPr sz="4000"/>
          </a:p>
          <a:p>
            <a:pPr lvl="1" marL="901700" indent="-457200" defTabSz="457200">
              <a:lnSpc>
                <a:spcPct val="117999"/>
              </a:lnSpc>
              <a:buSzPct val="100000"/>
              <a:buFont typeface="Arial"/>
              <a:buChar char="•"/>
              <a:defRPr sz="2400"/>
            </a:pPr>
            <a:r>
              <a:t>Describe the services associated with his/her department’s designated EAP (if department has one).</a:t>
            </a:r>
            <a:endParaRPr sz="4000"/>
          </a:p>
          <a:p>
            <a:pPr marL="555625" indent="-555625" defTabSz="457200">
              <a:lnSpc>
                <a:spcPct val="117999"/>
              </a:lnSpc>
              <a:buSzPct val="100000"/>
              <a:buFont typeface="Arial"/>
              <a:buChar char="•"/>
              <a:defRPr sz="2800"/>
            </a:pPr>
            <a:r>
              <a:t>Critical Incident Stress Management (CISM)</a:t>
            </a:r>
            <a:endParaRPr sz="4000"/>
          </a:p>
          <a:p>
            <a:pPr lvl="1" marL="1000125" indent="-555625" defTabSz="457200">
              <a:lnSpc>
                <a:spcPct val="117999"/>
              </a:lnSpc>
              <a:buSzPct val="100000"/>
              <a:buFont typeface="Arial"/>
              <a:buChar char="•"/>
              <a:defRPr sz="2400"/>
            </a:pPr>
            <a:r>
              <a:t>Describe the components of a CISM program.</a:t>
            </a:r>
          </a:p>
          <a:p>
            <a:pPr marL="555625" indent="-555625" defTabSz="457200">
              <a:lnSpc>
                <a:spcPct val="117999"/>
              </a:lnSpc>
              <a:buSzPct val="100000"/>
              <a:buFont typeface="Arial"/>
              <a:buChar char="•"/>
              <a:defRPr sz="2400"/>
            </a:pPr>
            <a:r>
              <a:t>The student shall be able to identify:</a:t>
            </a:r>
          </a:p>
          <a:p>
            <a:pPr lvl="1" marL="914400" indent="-457200">
              <a:buSzPct val="100000"/>
              <a:buFont typeface="Arial"/>
              <a:buChar char="•"/>
              <a:defRPr sz="2800"/>
            </a:pPr>
            <a:r>
              <a:t>potential triggers that positively/negatively impact behavioral wellness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Title 1"/>
          <p:cNvSpPr txBox="1"/>
          <p:nvPr>
            <p:ph type="title"/>
          </p:nvPr>
        </p:nvSpPr>
        <p:spPr>
          <a:xfrm>
            <a:off x="457200" y="486679"/>
            <a:ext cx="8229600" cy="873123"/>
          </a:xfrm>
          <a:prstGeom prst="rect">
            <a:avLst/>
          </a:prstGeom>
        </p:spPr>
        <p:txBody>
          <a:bodyPr/>
          <a:lstStyle/>
          <a:p>
            <a:pPr/>
            <a:r>
              <a:t>Training Objectives</a:t>
            </a:r>
          </a:p>
        </p:txBody>
      </p:sp>
      <p:sp>
        <p:nvSpPr>
          <p:cNvPr id="273"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274"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275"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276" name="Slide Number Placeholder 6"/>
          <p:cNvSpPr txBox="1"/>
          <p:nvPr>
            <p:ph type="sldNum" sz="quarter" idx="4294967295"/>
          </p:nvPr>
        </p:nvSpPr>
        <p:spPr>
          <a:xfrm>
            <a:off x="8502742" y="6404295"/>
            <a:ext cx="184059"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7" name="TextBox 2"/>
          <p:cNvSpPr txBox="1"/>
          <p:nvPr/>
        </p:nvSpPr>
        <p:spPr>
          <a:xfrm>
            <a:off x="492369" y="1500874"/>
            <a:ext cx="8159261" cy="496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86171" indent="-486171" defTabSz="457200">
              <a:defRPr sz="2800"/>
            </a:pPr>
            <a:r>
              <a:t>The student shall be able to identify his/her:</a:t>
            </a:r>
            <a:endParaRPr sz="3500"/>
          </a:p>
          <a:p>
            <a:pPr lvl="1" marL="930671" indent="-486171" defTabSz="457200">
              <a:buSzPct val="100000"/>
              <a:buFont typeface="Arial"/>
              <a:buChar char="•"/>
              <a:defRPr sz="2800"/>
            </a:pPr>
            <a:r>
              <a:t>Role in managing personal behavioral wellness</a:t>
            </a:r>
            <a:endParaRPr sz="3500"/>
          </a:p>
          <a:p>
            <a:pPr lvl="1" marL="930671" indent="-486171" defTabSz="457200">
              <a:buSzPct val="100000"/>
              <a:buFont typeface="Arial"/>
              <a:buChar char="•"/>
              <a:defRPr sz="2800"/>
            </a:pPr>
            <a:r>
              <a:t>Shared responsibility for behavioral wellness within the organization</a:t>
            </a:r>
            <a:endParaRPr sz="3500"/>
          </a:p>
          <a:p>
            <a:pPr lvl="1" marL="930671" indent="-486171" defTabSz="457200">
              <a:buSzPct val="100000"/>
              <a:buFont typeface="Arial"/>
              <a:buChar char="•"/>
              <a:defRPr sz="2800"/>
            </a:pPr>
            <a:r>
              <a:t>Role in organizational culture change toward behavioral wellness</a:t>
            </a:r>
            <a:endParaRPr sz="3500"/>
          </a:p>
          <a:p>
            <a:pPr lvl="1" marL="930671" indent="-486171" defTabSz="457200">
              <a:buSzPct val="100000"/>
              <a:buFont typeface="Arial"/>
              <a:buChar char="•"/>
              <a:defRPr sz="2800"/>
            </a:pPr>
            <a:r>
              <a:t>Responsibility to share emotional response following traumatic events</a:t>
            </a:r>
            <a:endParaRPr sz="3500"/>
          </a:p>
          <a:p>
            <a:pPr lvl="1" marL="930671" indent="-486171" defTabSz="457200">
              <a:buSzPct val="100000"/>
              <a:buFont typeface="Arial"/>
              <a:buChar char="•"/>
              <a:defRPr sz="2800"/>
            </a:pPr>
            <a:r>
              <a:t>Awareness of training programs and other resources available regarding behavioral wellness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Title 1"/>
          <p:cNvSpPr txBox="1"/>
          <p:nvPr>
            <p:ph type="title"/>
          </p:nvPr>
        </p:nvSpPr>
        <p:spPr>
          <a:xfrm>
            <a:off x="457200" y="486679"/>
            <a:ext cx="8229600" cy="873123"/>
          </a:xfrm>
          <a:prstGeom prst="rect">
            <a:avLst/>
          </a:prstGeom>
        </p:spPr>
        <p:txBody>
          <a:bodyPr/>
          <a:lstStyle/>
          <a:p>
            <a:pPr/>
            <a:r>
              <a:t>Training Objectives</a:t>
            </a:r>
          </a:p>
        </p:txBody>
      </p:sp>
      <p:sp>
        <p:nvSpPr>
          <p:cNvPr id="282" name="Straight Connector 16"/>
          <p:cNvSpPr/>
          <p:nvPr/>
        </p:nvSpPr>
        <p:spPr>
          <a:xfrm>
            <a:off x="457200" y="1430338"/>
            <a:ext cx="8229600" cy="1"/>
          </a:xfrm>
          <a:prstGeom prst="line">
            <a:avLst/>
          </a:prstGeom>
          <a:ln w="57150">
            <a:solidFill>
              <a:srgbClr val="C00000"/>
            </a:solidFill>
          </a:ln>
        </p:spPr>
        <p:txBody>
          <a:bodyPr lIns="45718" tIns="45718" rIns="45718" bIns="45718"/>
          <a:lstStyle/>
          <a:p>
            <a:pPr/>
          </a:p>
        </p:txBody>
      </p:sp>
      <p:sp>
        <p:nvSpPr>
          <p:cNvPr id="283" name="Straight Connector 17"/>
          <p:cNvSpPr/>
          <p:nvPr/>
        </p:nvSpPr>
        <p:spPr>
          <a:xfrm>
            <a:off x="457200" y="477154"/>
            <a:ext cx="8229600" cy="1"/>
          </a:xfrm>
          <a:prstGeom prst="line">
            <a:avLst/>
          </a:prstGeom>
          <a:ln w="57150">
            <a:solidFill>
              <a:srgbClr val="C00000"/>
            </a:solidFill>
          </a:ln>
        </p:spPr>
        <p:txBody>
          <a:bodyPr lIns="45718" tIns="45718" rIns="45718" bIns="45718"/>
          <a:lstStyle/>
          <a:p>
            <a:pPr/>
          </a:p>
        </p:txBody>
      </p:sp>
      <p:pic>
        <p:nvPicPr>
          <p:cNvPr id="284" name="Picture 3" descr="Picture 3"/>
          <p:cNvPicPr>
            <a:picLocks noChangeAspect="1"/>
          </p:cNvPicPr>
          <p:nvPr/>
        </p:nvPicPr>
        <p:blipFill>
          <a:blip r:embed="rId3">
            <a:extLst/>
          </a:blip>
          <a:stretch>
            <a:fillRect/>
          </a:stretch>
        </p:blipFill>
        <p:spPr>
          <a:xfrm>
            <a:off x="457200" y="6654003"/>
            <a:ext cx="8229600" cy="12702"/>
          </a:xfrm>
          <a:prstGeom prst="rect">
            <a:avLst/>
          </a:prstGeom>
          <a:ln w="12700">
            <a:miter lim="400000"/>
          </a:ln>
        </p:spPr>
      </p:pic>
      <p:sp>
        <p:nvSpPr>
          <p:cNvPr id="285" name="Slide Number Placeholder 6"/>
          <p:cNvSpPr txBox="1"/>
          <p:nvPr>
            <p:ph type="sldNum" sz="quarter" idx="4294967295"/>
          </p:nvPr>
        </p:nvSpPr>
        <p:spPr>
          <a:xfrm>
            <a:off x="8502738" y="6404294"/>
            <a:ext cx="184060" cy="2692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 name="Rectangle 2"/>
          <p:cNvSpPr txBox="1"/>
          <p:nvPr/>
        </p:nvSpPr>
        <p:spPr>
          <a:xfrm>
            <a:off x="783531" y="1657456"/>
            <a:ext cx="8189798" cy="40436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lnSpc>
                <a:spcPct val="117999"/>
              </a:lnSpc>
              <a:defRPr sz="2800"/>
            </a:pPr>
            <a:r>
              <a:t>The student shall be able to define:</a:t>
            </a:r>
            <a:endParaRPr sz="4000"/>
          </a:p>
          <a:p>
            <a:pPr marL="555625" indent="-555625" defTabSz="457200">
              <a:lnSpc>
                <a:spcPct val="117999"/>
              </a:lnSpc>
              <a:buSzPct val="100000"/>
              <a:buFont typeface="Arial"/>
              <a:buChar char="•"/>
              <a:defRPr sz="2800"/>
            </a:pPr>
            <a:r>
              <a:t>Post Traumatic Stress </a:t>
            </a:r>
            <a:r>
              <a:rPr strike="sngStrike"/>
              <a:t>Disorder</a:t>
            </a:r>
            <a:r>
              <a:t> (PTS</a:t>
            </a:r>
            <a:r>
              <a:rPr strike="sngStrike"/>
              <a:t>D</a:t>
            </a:r>
            <a:r>
              <a:t>)</a:t>
            </a:r>
            <a:endParaRPr sz="4000"/>
          </a:p>
          <a:p>
            <a:pPr lvl="1" marL="1000125" indent="-555625" defTabSz="457200">
              <a:lnSpc>
                <a:spcPct val="117999"/>
              </a:lnSpc>
              <a:buSzPct val="100000"/>
              <a:buFont typeface="Arial"/>
              <a:buChar char="•"/>
              <a:defRPr sz="2400"/>
            </a:pPr>
            <a:r>
              <a:t>Know the symptoms of PTS.</a:t>
            </a:r>
            <a:endParaRPr sz="4000"/>
          </a:p>
          <a:p>
            <a:pPr marL="555625" indent="-555625" defTabSz="457200">
              <a:lnSpc>
                <a:spcPct val="117999"/>
              </a:lnSpc>
              <a:buSzPct val="100000"/>
              <a:buFont typeface="Arial"/>
              <a:buChar char="•"/>
              <a:defRPr sz="2800"/>
            </a:pPr>
            <a:r>
              <a:t>Suicide Prevention</a:t>
            </a:r>
            <a:endParaRPr sz="4000"/>
          </a:p>
          <a:p>
            <a:pPr lvl="1" marL="1000125" indent="-555625" defTabSz="457200">
              <a:lnSpc>
                <a:spcPct val="117999"/>
              </a:lnSpc>
              <a:buSzPct val="100000"/>
              <a:buFont typeface="Arial"/>
              <a:buChar char="•"/>
              <a:defRPr sz="2400"/>
            </a:pPr>
            <a:r>
              <a:t>Know the actions to take related to preventing suicide.</a:t>
            </a:r>
            <a:endParaRPr sz="4000"/>
          </a:p>
          <a:p>
            <a:pPr marL="555625" indent="-555625" defTabSz="457200">
              <a:lnSpc>
                <a:spcPct val="117999"/>
              </a:lnSpc>
              <a:buSzPct val="100000"/>
              <a:buFont typeface="Arial"/>
              <a:buChar char="•"/>
              <a:defRPr sz="2800"/>
            </a:pPr>
            <a:r>
              <a:t>Suicide Intervention</a:t>
            </a:r>
            <a:endParaRPr sz="4000"/>
          </a:p>
          <a:p>
            <a:pPr lvl="1" marL="1000125" indent="-555625" defTabSz="457200">
              <a:lnSpc>
                <a:spcPct val="117999"/>
              </a:lnSpc>
              <a:buSzPct val="100000"/>
              <a:buFont typeface="Arial"/>
              <a:buChar char="•"/>
              <a:defRPr sz="2400"/>
            </a:pPr>
            <a:r>
              <a:t>Know the actions to take related to suicide intervention.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930A733B05F2478D565F8D8D5AD1F0" ma:contentTypeVersion="15" ma:contentTypeDescription="Create a new document." ma:contentTypeScope="" ma:versionID="355a54d24b16fadf403430fb79366597">
  <xsd:schema xmlns:xsd="http://www.w3.org/2001/XMLSchema" xmlns:xs="http://www.w3.org/2001/XMLSchema" xmlns:p="http://schemas.microsoft.com/office/2006/metadata/properties" xmlns:ns1="http://schemas.microsoft.com/sharepoint/v3" xmlns:ns2="2bb033dc-14f6-44ec-8581-bd3e535a8dca" xmlns:ns3="e43497ac-4548-4bb0-a7e3-9b3b851084cf" targetNamespace="http://schemas.microsoft.com/office/2006/metadata/properties" ma:root="true" ma:fieldsID="97c5a8a8097b7352c2386e2b2bd5feff" ns1:_="" ns2:_="" ns3:_="">
    <xsd:import namespace="http://schemas.microsoft.com/sharepoint/v3"/>
    <xsd:import namespace="2bb033dc-14f6-44ec-8581-bd3e535a8dca"/>
    <xsd:import namespace="e43497ac-4548-4bb0-a7e3-9b3b851084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1:_ip_UnifiedCompliancePolicyProperties" minOccurs="0"/>
                <xsd:element ref="ns1:_ip_UnifiedCompliancePolicyUIAction" minOccurs="0"/>
                <xsd:element ref="ns2:MediaServiceEventHashCode" minOccurs="0"/>
                <xsd:element ref="ns2:MediaServiceGenerationTime" minOccurs="0"/>
                <xsd:element ref="ns2:Dat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b033dc-14f6-44ec-8581-bd3e535a8d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Date" ma:index="20" nillable="true" ma:displayName="Date" ma:format="DateOnly" ma:internalName="Date">
      <xsd:simpleType>
        <xsd:restriction base="dms:DateTim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3497ac-4548-4bb0-a7e3-9b3b851084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2bb033dc-14f6-44ec-8581-bd3e535a8dca"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D06B54C-C964-4B45-BA3D-7E27AC26FA8A}"/>
</file>

<file path=customXml/itemProps2.xml><?xml version="1.0" encoding="utf-8"?>
<ds:datastoreItem xmlns:ds="http://schemas.openxmlformats.org/officeDocument/2006/customXml" ds:itemID="{B049ABC9-F898-4B06-8719-D46567634CFC}"/>
</file>

<file path=customXml/itemProps3.xml><?xml version="1.0" encoding="utf-8"?>
<ds:datastoreItem xmlns:ds="http://schemas.openxmlformats.org/officeDocument/2006/customXml" ds:itemID="{F2985600-264A-45DC-87DD-F2DDF5695D96}"/>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0x01010040930A733B05F2478D565F8D8D5AD1F0</vt:lpwstr>
  </property>
</Properties>
</file>