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88" autoAdjust="0"/>
  </p:normalViewPr>
  <p:slideViewPr>
    <p:cSldViewPr snapToGrid="0">
      <p:cViewPr varScale="1">
        <p:scale>
          <a:sx n="68" d="100"/>
          <a:sy n="68" d="100"/>
        </p:scale>
        <p:origin x="18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a:defRPr sz="1400"/>
            </a:pPr>
            <a:r>
              <a:t>Instructor Notes:</a:t>
            </a:r>
          </a:p>
          <a:p>
            <a:pPr>
              <a:defRPr sz="1400"/>
            </a:pPr>
            <a:endParaRPr/>
          </a:p>
          <a:p>
            <a:pPr>
              <a:defRPr sz="1400"/>
            </a:pPr>
            <a:r>
              <a:t>See it.</a:t>
            </a:r>
          </a:p>
          <a:p>
            <a:pPr>
              <a:defRPr sz="1400"/>
            </a:pPr>
            <a:r>
              <a:t>Hear it.</a:t>
            </a:r>
          </a:p>
          <a:p>
            <a:pPr>
              <a:defRPr sz="1400"/>
            </a:pPr>
            <a:r>
              <a:t>Say it.</a:t>
            </a:r>
          </a:p>
          <a:p>
            <a:pPr>
              <a:defRPr sz="1400"/>
            </a:pPr>
            <a:r>
              <a:t>Write it.</a:t>
            </a:r>
          </a:p>
          <a:p>
            <a:pPr>
              <a:defRPr sz="1400"/>
            </a:pPr>
            <a:r>
              <a:t>Reinforce the lessons in this program.</a:t>
            </a:r>
          </a:p>
          <a:p>
            <a:pPr>
              <a:defRPr sz="1400" b="1"/>
            </a:pPr>
            <a:endParaRPr/>
          </a:p>
          <a:p>
            <a:pPr marL="285750" indent="-285750">
              <a:buSzPct val="100000"/>
              <a:buFont typeface="Arial"/>
              <a:buChar char="•"/>
              <a:defRPr sz="1400"/>
            </a:pPr>
            <a:r>
              <a:t>Discuss briefly the history of the Yellow Ribbon Report, how VCOS developed it (workshop November 2016 with compiling, editing, authors from fire service, chaplaincy, clinician, and an academic)</a:t>
            </a:r>
          </a:p>
          <a:p>
            <a:pPr marL="285750" indent="-285750">
              <a:buSzPct val="100000"/>
              <a:buFont typeface="Arial"/>
              <a:buChar char="•"/>
              <a:defRPr sz="1400"/>
            </a:pPr>
            <a:r>
              <a:t>YRR released at FRI in July 2017—positive reaction, but chiefs wanted more on HOW to develop and implement behavioral health programs for their departments.  </a:t>
            </a:r>
          </a:p>
          <a:p>
            <a:pPr marL="285750" indent="-285750">
              <a:buSzPct val="100000"/>
              <a:buFont typeface="Arial"/>
              <a:buChar char="•"/>
              <a:defRPr sz="1400"/>
            </a:pPr>
            <a:r>
              <a:t>Discuss how that led to the development of this training, mention focus group November 2017 (specifics on 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What events...</a:t>
            </a:r>
          </a:p>
          <a:p>
            <a:r>
              <a:t>MVA’s with multiple trauma events</a:t>
            </a:r>
          </a:p>
          <a:p>
            <a:r>
              <a:t>Birth of a baby</a:t>
            </a:r>
          </a:p>
          <a:p>
            <a:r>
              <a:t>Death of a child?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a:defRPr sz="1400"/>
            </a:pPr>
            <a:r>
              <a:t>Leslie Dangerfield’s interview on WGN Chicago</a:t>
            </a:r>
          </a:p>
          <a:p>
            <a:pPr>
              <a:defRPr sz="1400"/>
            </a:pPr>
            <a:r>
              <a:t>https://www.youtube.com/watch?v=qngleqS5dts</a:t>
            </a:r>
          </a:p>
          <a:p>
            <a:pPr>
              <a:defRPr sz="1400"/>
            </a:pPr>
            <a:r>
              <a:t>Why is “Families” plural?</a:t>
            </a:r>
          </a:p>
          <a:p>
            <a:pPr>
              <a:defRPr sz="1400"/>
            </a:pPr>
            <a:r>
              <a:t>The home family – Lisa Dangerfield, wife and sons Christopher and Bryce </a:t>
            </a:r>
          </a:p>
          <a:p>
            <a:pPr>
              <a:defRPr sz="1400"/>
            </a:pPr>
            <a:r>
              <a:t>The fire family – Indian River County Fire Rescue:  Station 8 (current Battalion Chief), Station 1 (Captain 3 years), Station 2 (Lieutenant for most of his 24-year career)</a:t>
            </a:r>
          </a:p>
          <a:p>
            <a:pPr>
              <a:defRPr sz="1400"/>
            </a:pPr>
            <a:endParaRPr/>
          </a:p>
          <a:p>
            <a:pPr>
              <a:defRPr sz="1400"/>
            </a:pPr>
            <a:r>
              <a:t>Why is “Families” plural?</a:t>
            </a:r>
          </a:p>
          <a:p>
            <a:pPr>
              <a:defRPr sz="1400"/>
            </a:pPr>
            <a:r>
              <a:t>Home family</a:t>
            </a:r>
          </a:p>
          <a:p>
            <a:pPr>
              <a:defRPr sz="1400"/>
            </a:pPr>
            <a:r>
              <a:t>Fire family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pPr>
              <a:defRPr sz="1400"/>
            </a:pPr>
            <a:r>
              <a:t>Chronic (Cumulative) Stress</a:t>
            </a:r>
          </a:p>
          <a:p>
            <a:pPr>
              <a:defRPr sz="1400"/>
            </a:pPr>
            <a:r>
              <a:t>Unprocessed and stuffed down results in chronic stress.</a:t>
            </a:r>
          </a:p>
          <a:p>
            <a:pPr>
              <a:defRPr sz="1400"/>
            </a:pPr>
            <a:r>
              <a:t>We have not been taught how to process personal and professional stress.</a:t>
            </a:r>
          </a:p>
          <a:p>
            <a:pPr>
              <a:defRPr sz="1400"/>
            </a:pPr>
            <a:r>
              <a:t>Emotions can manifest themselves</a:t>
            </a:r>
          </a:p>
          <a:p>
            <a:pPr>
              <a:defRPr sz="1400"/>
            </a:pPr>
            <a:r>
              <a:t>Leading to anxiety, depression, substance abuse, and addiction</a:t>
            </a:r>
          </a:p>
          <a:p>
            <a:pPr>
              <a:defRPr sz="1400"/>
            </a:pPr>
            <a:r>
              <a:t>Suicide</a:t>
            </a:r>
          </a:p>
          <a:p>
            <a:pPr>
              <a:defRPr sz="1400"/>
            </a:pPr>
            <a:endParaRPr/>
          </a:p>
          <a:p>
            <a:pPr>
              <a:defRPr sz="1400"/>
            </a:pPr>
            <a:endParaRPr/>
          </a:p>
          <a:p>
            <a:pPr>
              <a:defRPr sz="1400"/>
            </a:pPr>
            <a:r>
              <a:t>There’s is no additional information other than the words on the slide?</a:t>
            </a:r>
          </a:p>
          <a:p>
            <a:pPr>
              <a:defRPr sz="1400"/>
            </a:pPr>
            <a:r>
              <a:t>What does this mean?</a:t>
            </a:r>
          </a:p>
          <a:p>
            <a:pPr>
              <a:defRPr sz="1400"/>
            </a:pPr>
            <a:r>
              <a:t>“fight, flight, or freeze” response—some people actually shut down and become incapacitated.</a:t>
            </a:r>
          </a:p>
          <a:p>
            <a:pPr>
              <a:defRPr sz="1400"/>
            </a:pPr>
            <a:r>
              <a:t>Need more explanation of the material</a:t>
            </a:r>
          </a:p>
          <a:p>
            <a:pPr>
              <a:defRPr sz="1400"/>
            </a:pPr>
            <a:r>
              <a:t>This stress response Impacts your job performance.</a:t>
            </a:r>
          </a:p>
          <a:p>
            <a:pPr>
              <a:defRPr sz="1400"/>
            </a:pPr>
            <a:endParaRPr/>
          </a:p>
          <a:p>
            <a:pPr>
              <a:defRPr sz="1400"/>
            </a:pPr>
            <a:r>
              <a:t>The mind does not know the difference between a real threat and a perceived threat. What comes into the mind the body reacts. </a:t>
            </a:r>
          </a:p>
          <a:p>
            <a:pPr>
              <a:defRPr sz="1400"/>
            </a:pPr>
            <a:r>
              <a:t>“Fight or Flight” Response</a:t>
            </a:r>
          </a:p>
          <a:p>
            <a:pPr>
              <a:defRPr sz="1400"/>
            </a:pPr>
            <a:r>
              <a:t>Four Mind-Body Changes:</a:t>
            </a:r>
          </a:p>
          <a:p>
            <a:pPr>
              <a:defRPr sz="1400"/>
            </a:pPr>
            <a:r>
              <a:t>Redirection of blood to the brain and large muscle groups from extremities</a:t>
            </a:r>
          </a:p>
          <a:p>
            <a:pPr>
              <a:defRPr sz="1400"/>
            </a:pPr>
            <a:r>
              <a:t>Heightened sense of alertness (e.g., vision and hearing sharpen)</a:t>
            </a:r>
          </a:p>
          <a:p>
            <a:pPr>
              <a:defRPr sz="1400"/>
            </a:pPr>
            <a:r>
              <a:t>Release of glucose and fatty acids for fuel</a:t>
            </a:r>
          </a:p>
          <a:p>
            <a:pPr>
              <a:defRPr sz="1400"/>
            </a:pPr>
            <a:r>
              <a:t>Shutting down of immune system and restorative processes (e.g., digestion)</a:t>
            </a:r>
          </a:p>
          <a:p>
            <a:pPr>
              <a:defRPr sz="1400"/>
            </a:pPr>
            <a:r>
              <a:t>Return to “Rest and Digest” when threat is over</a:t>
            </a:r>
          </a:p>
          <a:p>
            <a:pPr>
              <a:defRPr sz="1400"/>
            </a:pPr>
            <a:endParaRPr/>
          </a:p>
          <a:p>
            <a:pPr>
              <a:defRPr sz="1400"/>
            </a:pPr>
            <a:r>
              <a:t>Common short-term reactions:</a:t>
            </a:r>
          </a:p>
          <a:p>
            <a:pPr>
              <a:defRPr sz="1400"/>
            </a:pPr>
            <a:r>
              <a:t>Emotional responses</a:t>
            </a:r>
          </a:p>
          <a:p>
            <a:pPr>
              <a:defRPr sz="1400"/>
            </a:pPr>
            <a:r>
              <a:t>Disrupted sleep or insomnia</a:t>
            </a:r>
          </a:p>
          <a:p>
            <a:pPr>
              <a:defRPr sz="1400"/>
            </a:pPr>
            <a:r>
              <a:t>Confusion or lack of clarity</a:t>
            </a:r>
          </a:p>
          <a:p>
            <a:pPr>
              <a:defRPr sz="1400"/>
            </a:pPr>
            <a:r>
              <a:t>Appetite changes</a:t>
            </a:r>
          </a:p>
          <a:p>
            <a:pPr>
              <a:defRPr sz="1400"/>
            </a:pPr>
            <a:r>
              <a:t>Denying or minimizing the event’s (or events’) impact on us</a:t>
            </a:r>
          </a:p>
          <a:p>
            <a:pPr>
              <a:defRPr sz="1400"/>
            </a:pPr>
            <a:endParaRPr/>
          </a:p>
          <a:p>
            <a:pPr>
              <a:defRPr sz="1400"/>
            </a:pPr>
            <a:r>
              <a:t>Possible Long-term reactions:</a:t>
            </a:r>
          </a:p>
          <a:p>
            <a:pPr>
              <a:defRPr sz="1400"/>
            </a:pPr>
            <a:r>
              <a:t>Worry and anxiety</a:t>
            </a:r>
          </a:p>
          <a:p>
            <a:pPr>
              <a:defRPr sz="1400"/>
            </a:pPr>
            <a:r>
              <a:t>Lowered frustration tolerance and impatience</a:t>
            </a:r>
          </a:p>
          <a:p>
            <a:pPr>
              <a:defRPr sz="1400"/>
            </a:pPr>
            <a:r>
              <a:t>Irritability</a:t>
            </a:r>
          </a:p>
          <a:p>
            <a:pPr>
              <a:defRPr sz="1400"/>
            </a:pPr>
            <a:r>
              <a:t>Withdrawal</a:t>
            </a:r>
          </a:p>
          <a:p>
            <a:pPr>
              <a:defRPr sz="1400"/>
            </a:pPr>
            <a:r>
              <a:t>Depression or feelings of numbness</a:t>
            </a:r>
          </a:p>
          <a:p>
            <a:pPr>
              <a:defRPr sz="1400"/>
            </a:pPr>
            <a:r>
              <a:t>Denial or minimization of impact</a:t>
            </a:r>
          </a:p>
          <a:p>
            <a:pPr>
              <a:defRPr sz="1400"/>
            </a:pPr>
            <a:r>
              <a:t>Sleep problems, insomnia</a:t>
            </a:r>
          </a:p>
          <a:p>
            <a:pPr>
              <a:defRPr sz="1400"/>
            </a:pPr>
            <a:r>
              <a:t>Nightmares, night sweats</a:t>
            </a:r>
          </a:p>
          <a:p>
            <a:pPr>
              <a:defRPr sz="1400"/>
            </a:pPr>
            <a:r>
              <a:t>Teeth grinding at night or even while awake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t>Page 28 and 29</a:t>
            </a:r>
          </a:p>
          <a:p>
            <a:r>
              <a:t>Refer to the checklist </a:t>
            </a:r>
          </a:p>
          <a:p>
            <a:r>
              <a:t>Have the students review the checklist</a:t>
            </a:r>
          </a:p>
          <a:p>
            <a:r>
              <a:t>Ask if there are any questions or comments about the checklist</a:t>
            </a:r>
          </a:p>
          <a:p>
            <a:r>
              <a:t>Can it be implemented at your company/FD?</a:t>
            </a:r>
          </a:p>
          <a:p>
            <a:r>
              <a:t>Page 29 Psychological First Aid</a:t>
            </a:r>
          </a:p>
          <a:p>
            <a:r>
              <a:t>Action Steps</a:t>
            </a:r>
          </a:p>
          <a:p>
            <a:r>
              <a:t>Review those actions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t>Page 28 and 29</a:t>
            </a:r>
          </a:p>
          <a:p>
            <a:r>
              <a:t>Refer to the checklist </a:t>
            </a:r>
          </a:p>
          <a:p>
            <a:r>
              <a:t>Have the students review the checklist</a:t>
            </a:r>
          </a:p>
          <a:p>
            <a:r>
              <a:t>Ask if there are any questions or comments about the checklist</a:t>
            </a:r>
          </a:p>
          <a:p>
            <a:r>
              <a:t>Can it be implemented at your company/FD?</a:t>
            </a:r>
          </a:p>
          <a:p>
            <a:r>
              <a:t>Page 29 Psychological First Aid</a:t>
            </a:r>
          </a:p>
          <a:p>
            <a:r>
              <a:t>Action Steps</a:t>
            </a:r>
          </a:p>
          <a:p>
            <a:r>
              <a:t>Review those actions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a:defRPr sz="1400"/>
            </a:pPr>
            <a:endParaRPr/>
          </a:p>
          <a:p>
            <a:pPr>
              <a:defRPr sz="1400"/>
            </a:pPr>
            <a:endParaRPr/>
          </a:p>
          <a:p>
            <a:pPr>
              <a:defRPr sz="1400"/>
            </a:pPr>
            <a:r>
              <a:t>The air filter keeps the bad stuff out and let’s the good air in.</a:t>
            </a:r>
            <a:endParaRPr sz="900"/>
          </a:p>
          <a:p>
            <a:pPr>
              <a:defRPr sz="900"/>
            </a:pPr>
            <a:endParaRPr sz="900"/>
          </a:p>
          <a:p>
            <a:pPr>
              <a:defRPr sz="1400"/>
            </a:pPr>
            <a:r>
              <a:t>Talking it out is the first step</a:t>
            </a:r>
            <a:endParaRPr sz="900"/>
          </a:p>
          <a:p>
            <a:pPr>
              <a:defRPr sz="1400"/>
            </a:pPr>
            <a:r>
              <a:t>Recognize the signs and symptoms of stress</a:t>
            </a:r>
            <a:endParaRPr sz="900"/>
          </a:p>
          <a:p>
            <a:pPr>
              <a:defRPr sz="1400"/>
            </a:pPr>
            <a:r>
              <a:t>Express your emotions, write or journal</a:t>
            </a:r>
            <a:endParaRPr sz="900"/>
          </a:p>
          <a:p>
            <a:pPr>
              <a:defRPr sz="1400"/>
            </a:pPr>
            <a:r>
              <a:t>Relaxation – yoga, meditation, tai chi</a:t>
            </a:r>
            <a:endParaRPr sz="900"/>
          </a:p>
          <a:p>
            <a:pPr>
              <a:defRPr sz="1400"/>
            </a:pPr>
            <a:r>
              <a:t>Breathe, unplug</a:t>
            </a:r>
            <a:endParaRPr sz="900"/>
          </a:p>
          <a:p>
            <a:pPr>
              <a:defRPr sz="1400"/>
            </a:pPr>
            <a:r>
              <a:t>Talk it out – stay connected with family, friends</a:t>
            </a:r>
            <a:endParaRPr sz="900"/>
          </a:p>
          <a:p>
            <a:pPr>
              <a:defRPr sz="1400"/>
            </a:pPr>
            <a:r>
              <a:t>Set goals and priorities (triage)</a:t>
            </a:r>
            <a:endParaRPr sz="900"/>
          </a:p>
          <a:p>
            <a:pPr>
              <a:defRPr sz="1400"/>
            </a:pPr>
            <a:r>
              <a:t>Be realistic, resist perfectionism</a:t>
            </a:r>
            <a:endParaRPr sz="900"/>
          </a:p>
          <a:p>
            <a:pPr>
              <a:defRPr sz="1400"/>
            </a:pPr>
            <a:r>
              <a:t>Cultivate gratitude and appreciation</a:t>
            </a:r>
            <a:endParaRPr sz="900"/>
          </a:p>
          <a:p>
            <a:pPr>
              <a:defRPr sz="1400"/>
            </a:pPr>
            <a:r>
              <a:t>Be in the present – practice mindfulness, meditation</a:t>
            </a:r>
            <a:endParaRPr sz="900"/>
          </a:p>
          <a:p>
            <a:pPr>
              <a:defRPr sz="1400"/>
            </a:pPr>
            <a:r>
              <a:t>Self-care...</a:t>
            </a:r>
            <a:endParaRPr sz="900"/>
          </a:p>
          <a:p>
            <a:pPr>
              <a:defRPr sz="1400"/>
            </a:pPr>
            <a:r>
              <a:t>Do something nice for yourself? We all use the excuse we are too busy to take better care of ourselves.</a:t>
            </a:r>
            <a:endParaRPr sz="900"/>
          </a:p>
          <a:p>
            <a:pPr>
              <a:defRPr sz="1400"/>
            </a:pPr>
            <a:r>
              <a:t>Important way of maintaining our well-being and allowing us to be more resilient in dealing with stress. </a:t>
            </a:r>
            <a:endParaRPr sz="900"/>
          </a:p>
          <a:p>
            <a:pPr>
              <a:defRPr sz="1400"/>
            </a:pPr>
            <a:r>
              <a:t>Self-care can be an important way to help cope with the distress or uncertainty you might feel.</a:t>
            </a:r>
            <a:endParaRPr sz="900"/>
          </a:p>
          <a:p>
            <a:pPr>
              <a:defRPr sz="1400"/>
            </a:pPr>
            <a:r>
              <a:t>Self care activities include:</a:t>
            </a:r>
            <a:endParaRPr sz="900"/>
          </a:p>
          <a:p>
            <a:pPr>
              <a:defRPr sz="1400"/>
            </a:pPr>
            <a:r>
              <a:t>Relaxation</a:t>
            </a:r>
            <a:endParaRPr sz="900"/>
          </a:p>
          <a:p>
            <a:pPr>
              <a:defRPr sz="1400"/>
            </a:pPr>
            <a:r>
              <a:t>Exercise - most common - good for our brain as well - lowers depression and improve cognitive skills</a:t>
            </a:r>
            <a:endParaRPr sz="900"/>
          </a:p>
          <a:p>
            <a:pPr>
              <a:defRPr sz="1400"/>
            </a:pPr>
            <a:r>
              <a:t>Eating well</a:t>
            </a:r>
            <a:endParaRPr sz="900"/>
          </a:p>
          <a:p>
            <a:pPr>
              <a:defRPr sz="1400"/>
            </a:pPr>
            <a:r>
              <a:t>Support from people close to us</a:t>
            </a:r>
            <a:endParaRPr sz="900"/>
          </a:p>
          <a:p>
            <a:pPr>
              <a:defRPr sz="1400"/>
            </a:pPr>
            <a:r>
              <a:t>Adequate sleep</a:t>
            </a:r>
            <a:endParaRPr sz="900"/>
          </a:p>
          <a:p>
            <a:pPr>
              <a:defRPr sz="1400"/>
            </a:pPr>
            <a:r>
              <a:t>Go home from work at a reasonable hour</a:t>
            </a:r>
            <a:endParaRPr sz="900"/>
          </a:p>
          <a:p>
            <a:pPr>
              <a:defRPr sz="1400"/>
            </a:pPr>
            <a:r>
              <a:t>Take self-care actions before you need it.</a:t>
            </a:r>
            <a:endParaRPr sz="900"/>
          </a:p>
          <a:p>
            <a:pPr>
              <a:defRPr sz="1400"/>
            </a:pPr>
            <a:r>
              <a:t>Self-care activities help us to handle stress.</a:t>
            </a:r>
            <a:endParaRPr sz="900"/>
          </a:p>
          <a:p>
            <a:pPr>
              <a:defRPr sz="1400"/>
            </a:pPr>
            <a:r>
              <a:t>Be nice to yourself</a:t>
            </a:r>
            <a:endParaRPr sz="900"/>
          </a:p>
          <a:p>
            <a:pPr>
              <a:defRPr sz="1400"/>
            </a:pPr>
            <a:r>
              <a:t>Self-care has demonstrated a positive effect on our overall health and wellness.</a:t>
            </a:r>
            <a:endParaRPr sz="900"/>
          </a:p>
          <a:p>
            <a:pPr>
              <a:defRPr sz="1400"/>
            </a:pPr>
            <a:r>
              <a:t>Self-care actions create a habit for what is best for us.</a:t>
            </a:r>
            <a:endParaRPr sz="900"/>
          </a:p>
          <a:p>
            <a:pPr>
              <a:defRPr sz="1400"/>
            </a:pPr>
            <a:r>
              <a:t>Does not have to require a lot of time.</a:t>
            </a:r>
          </a:p>
          <a:p>
            <a:pPr>
              <a:defRPr sz="1400"/>
            </a:pPr>
            <a:endParaRPr/>
          </a:p>
          <a:p>
            <a:pPr>
              <a:defRPr sz="1400"/>
            </a:pPr>
            <a:r>
              <a:t>Learning to take yourself lightly and your problems seriously may improve your quality of life only a little, but small changes can have great consequences.</a:t>
            </a:r>
          </a:p>
          <a:p>
            <a:pPr>
              <a:defRPr sz="1400"/>
            </a:pPr>
            <a:endParaRPr/>
          </a:p>
          <a:p>
            <a:pPr>
              <a:defRPr sz="1400"/>
            </a:pPr>
            <a:r>
              <a:t>Page 16 of the report</a:t>
            </a:r>
          </a:p>
          <a:p>
            <a:pPr>
              <a:defRPr sz="1400"/>
            </a:pPr>
            <a:r>
              <a:t>Let’s be clear, the “Suck it up, Buttercup” mentality is NOT the approach to take.</a:t>
            </a:r>
          </a:p>
          <a:p>
            <a:pPr>
              <a:defRPr sz="1400"/>
            </a:pPr>
            <a:r>
              <a:t>What does this statement mean to you.</a:t>
            </a:r>
          </a:p>
          <a:p>
            <a:pPr>
              <a:defRPr sz="1400"/>
            </a:pPr>
            <a:r>
              <a:t>What statements are used in today’s environment? “Not long ago, veteran firefighters derided comrades for wanting to put on air packs before walking into a burning structure. Even today, rookies might express their feelings after their first horrific scene, only to be told by the “seasoned veteran” to “Suck it up, Buttercup.” Let’s be clear, the “Suck it up, Buttercup,” mentality is NOT the approach to take.” </a:t>
            </a:r>
          </a:p>
          <a:p>
            <a:pPr>
              <a:defRPr sz="1400"/>
            </a:pPr>
            <a:endParaRPr/>
          </a:p>
          <a:p>
            <a:pPr>
              <a:defRPr sz="1400"/>
            </a:pPr>
            <a:r>
              <a:t>Page 24</a:t>
            </a:r>
          </a:p>
          <a:p>
            <a:pPr>
              <a:defRPr sz="1400"/>
            </a:pPr>
            <a:r>
              <a:t>Life is short.</a:t>
            </a:r>
          </a:p>
          <a:p>
            <a:pPr>
              <a:defRPr sz="1400"/>
            </a:pPr>
            <a:r>
              <a:t>Life is intended to be enjoyable.</a:t>
            </a:r>
          </a:p>
          <a:p>
            <a:pPr>
              <a:defRPr sz="1400"/>
            </a:pPr>
            <a:r>
              <a:t>Faith, family, work should be the priorities of life and our focus.</a:t>
            </a:r>
          </a:p>
          <a:p>
            <a:pPr>
              <a:defRPr sz="1400"/>
            </a:pPr>
            <a:r>
              <a:t>“Find the joy in your life” Lisa Greco PhD</a:t>
            </a:r>
          </a:p>
          <a:p>
            <a:pPr>
              <a:defRPr sz="1400"/>
            </a:pPr>
            <a:r>
              <a:t>Comedy is one way to deal with emotional issues - each of us our different and we will find the joy differently.</a:t>
            </a:r>
          </a:p>
          <a:p>
            <a:pPr>
              <a:defRPr sz="1400"/>
            </a:pPr>
            <a:r>
              <a:t>Kenny Cheney - Don’t blink song</a:t>
            </a:r>
          </a:p>
          <a:p>
            <a:pPr>
              <a:defRPr sz="1400"/>
            </a:pPr>
            <a:endParaRPr/>
          </a:p>
          <a:p>
            <a:pPr>
              <a:defRPr sz="1400"/>
            </a:pPr>
            <a:r>
              <a:t>Are you proud of how you lived your life (at least up till this point)?</a:t>
            </a:r>
          </a:p>
          <a:p>
            <a:pPr>
              <a:defRPr sz="1400"/>
            </a:pPr>
            <a:r>
              <a:t>If you can’t describe the reasons, the ideas and the life examples that make you feel alive, you might look back at your life realizing that you breeze though life without ever having lived.</a:t>
            </a:r>
          </a:p>
          <a:p>
            <a:pPr>
              <a:defRPr sz="1400"/>
            </a:pPr>
            <a:r>
              <a:t>“Don’t be scared of dying; Be scared of leaving without ever having lived.”</a:t>
            </a:r>
          </a:p>
          <a:p>
            <a:pPr>
              <a:defRPr sz="1400"/>
            </a:pPr>
            <a:r>
              <a:t>When you live a fulfilling life that’s abundant, the thought of dying becomes less scary because you are not focusing on the fact that you might die, but the wonders and the possibilities you built. Someday, in the future, inevitability will take place and your entire life will flash before your eyes. Make sure it’s a spectacle and majestic view worth watching.</a:t>
            </a:r>
          </a:p>
          <a:p>
            <a:pPr>
              <a:defRPr sz="1400"/>
            </a:pPr>
            <a:r>
              <a:t>Your Bucket List</a:t>
            </a:r>
          </a:p>
          <a:p>
            <a:pPr>
              <a:defRPr sz="1400"/>
            </a:pPr>
            <a:r>
              <a:t>In 2007, I watched this movie call “The Bucket List”. It’s about two terminally ill men (Jack Nicholson and Morgan Freeman) on their road trip with a wish list of things to do before they “kick the bucket”. There is this particular scene that I remembered vividly, when both of them are on top of a pyramid drinking and chatting, Morgan Freeman asked Jack Nicholson 2 questions after telling him some story about entering heaven’s gate;</a:t>
            </a:r>
          </a:p>
          <a:p>
            <a:pPr>
              <a:defRPr sz="1400"/>
            </a:pPr>
            <a:r>
              <a:t>1) Have you found joy in your life?</a:t>
            </a:r>
          </a:p>
          <a:p>
            <a:pPr>
              <a:defRPr sz="1400"/>
            </a:pPr>
            <a:r>
              <a:t>2) Has your life brought joy to others?</a:t>
            </a:r>
          </a:p>
          <a:p>
            <a:pPr>
              <a:defRPr sz="1400"/>
            </a:pPr>
            <a:r>
              <a:t>Isn’t it a tough question at times? As we frantically try to give a “politically” correct answer before we give up totally? And seriously, how much we weigh upon our answers? Or even provide an answer with a clear conscience?</a:t>
            </a:r>
          </a:p>
          <a:p>
            <a:pPr>
              <a:defRPr sz="1400"/>
            </a:pPr>
            <a:r>
              <a:t>I’m thinking hard, and I personally believe it’s never too early or too late to think about these 2 questions.</a:t>
            </a:r>
          </a:p>
          <a:p>
            <a:pPr>
              <a:defRPr sz="1400"/>
            </a:pPr>
            <a:r>
              <a:t>Have you found joy in your life? (Qn 1 of 2)</a:t>
            </a:r>
          </a:p>
          <a:p>
            <a:pPr>
              <a:defRPr sz="1400"/>
            </a:pPr>
            <a:r>
              <a:t>Early this year (2014) I saw an awesome video by someone who quitted his job, packed a bag, grabbed his camera and travelled around the world. His catchphrase caught my attention; 17 Countries. 343 Days. 6237 Photographs. One incredible journey.</a:t>
            </a:r>
          </a:p>
          <a:p>
            <a:pPr>
              <a:defRPr sz="1400"/>
            </a:pPr>
            <a:r>
              <a:t>He compiled a time lapse of the many amazing places he visited and uploaded this YouTube video.</a:t>
            </a:r>
          </a:p>
          <a:p>
            <a:pPr>
              <a:defRPr sz="1400"/>
            </a:pPr>
            <a:r>
              <a:t>The Good Life (2008)</a:t>
            </a:r>
          </a:p>
          <a:p>
            <a:pPr>
              <a:defRPr sz="1400"/>
            </a:pPr>
            <a:r>
              <a:t>What really matters in life? Truth be told, you may find that it is already much closer than you think! Here is my take on things that matters, and of which I will definitely find the joy I’m searching for in my life:</a:t>
            </a:r>
          </a:p>
          <a:p>
            <a:pPr>
              <a:defRPr sz="1400"/>
            </a:pPr>
            <a:r>
              <a:t>Health matters — Poor health will both reduce the time you have in this world and your capability to live the life you want to live. “Nuff Said”</a:t>
            </a:r>
          </a:p>
          <a:p>
            <a:pPr>
              <a:defRPr sz="1400"/>
            </a:pPr>
            <a:r>
              <a:t>Relationship with our loved ones — They appear in our lives for a reason, and that is to complete us. We complete one another’s lives. We are made that way.</a:t>
            </a:r>
          </a:p>
          <a:p>
            <a:pPr>
              <a:defRPr sz="1400"/>
            </a:pPr>
            <a:r>
              <a:t>Living a purpose-driven life — You can call it aspiration, life goals, whatever. What is the “YOU” in you? What makes you different to everyone else? Understanding your purpose is a journey that requires time and reflection. Personally, I feel I’ve only understood half of my own life-purpose and for all I know my life-purpose might even change in the near future! Find out what is it that truly makes you feel alive, and that is your life-purpose!</a:t>
            </a:r>
          </a:p>
          <a:p>
            <a:pPr>
              <a:defRPr sz="1400"/>
            </a:pPr>
            <a:r>
              <a:t>Have your life brought joy to others? (Qn 2 of 2)</a:t>
            </a:r>
          </a:p>
          <a:p>
            <a:pPr>
              <a:defRPr sz="1400"/>
            </a:pPr>
            <a:r>
              <a:t>This question is much harder to answer because it is a reflection, a third party thought. It is what we ultimately call a healthy relationship (with family, friends, colleagues and simply all humans). They need commitment to work, with lots of effort.</a:t>
            </a:r>
          </a:p>
          <a:p>
            <a:pPr>
              <a:defRPr sz="1400"/>
            </a:pPr>
            <a:r>
              <a:t>Forgive and forget — Forgiveness is the remedy. You have to let go of what’s behind you before you can hold onto the goodness in front of you.</a:t>
            </a:r>
          </a:p>
          <a:p>
            <a:pPr>
              <a:defRPr sz="1400"/>
            </a:pPr>
            <a:r>
              <a:t>Admit when you make a mistake — No one is “error-free”. Admitting to a mistake makes you more human anyway.</a:t>
            </a:r>
          </a:p>
          <a:p>
            <a:pPr>
              <a:defRPr sz="1400"/>
            </a:pPr>
            <a:r>
              <a:t>Be sincere — The greatest power you have in this world is the power of your own self-transformation. Be true to everyone as you would to yourself.</a:t>
            </a:r>
          </a:p>
          <a:p>
            <a:pPr>
              <a:defRPr sz="1400"/>
            </a:pPr>
            <a:r>
              <a:t>“No matter how rich you become, how famous or powerful, when you die the size of your funeral will still pretty much depend on the weather.” ( Click to Tweet)</a:t>
            </a:r>
          </a:p>
          <a:p>
            <a:pPr>
              <a:defRPr sz="1400"/>
            </a:pPr>
            <a:r>
              <a:t>Other Quotes from the Movie</a:t>
            </a:r>
          </a:p>
          <a:p>
            <a:pPr>
              <a:defRPr sz="1400"/>
            </a:pPr>
            <a:r>
              <a:t>There are also some other interesting “quotes” from the movie which I would like to provide here. So sit back and enjoy!</a:t>
            </a:r>
          </a:p>
          <a:p>
            <a:pPr>
              <a:defRPr sz="1400"/>
            </a:pPr>
            <a:r>
              <a:t>Quote No.1</a:t>
            </a:r>
          </a:p>
          <a:p>
            <a:pPr>
              <a:defRPr sz="1400"/>
            </a:pPr>
            <a:r>
              <a:t>Carter Chambers: You measure yourself by the people who measure themselves by you.</a:t>
            </a:r>
          </a:p>
          <a:p>
            <a:pPr>
              <a:defRPr sz="1400"/>
            </a:pPr>
            <a:r>
              <a:t>Quote No.2</a:t>
            </a:r>
          </a:p>
          <a:p>
            <a:pPr>
              <a:defRPr sz="1400"/>
            </a:pPr>
            <a:r>
              <a:t>Edward Cole: We live, we die, and the wheels on the bus go round and round.</a:t>
            </a:r>
          </a:p>
          <a:p>
            <a:pPr>
              <a:defRPr sz="1400"/>
            </a:pPr>
            <a:r>
              <a:t>Quote No.3</a:t>
            </a:r>
          </a:p>
          <a:p>
            <a:pPr>
              <a:defRPr sz="1400"/>
            </a:pPr>
            <a:r>
              <a:t>Carter Chambers: Forty-five years goes by pretty fast;</a:t>
            </a:r>
          </a:p>
          <a:p>
            <a:pPr>
              <a:defRPr sz="1400"/>
            </a:pPr>
            <a:r>
              <a:t>Edward Cole: Like smoke through a keyhole.</a:t>
            </a:r>
          </a:p>
          <a:p>
            <a:pPr>
              <a:defRPr sz="1400"/>
            </a:pPr>
            <a:r>
              <a:t>Quote No.4</a:t>
            </a:r>
          </a:p>
          <a:p>
            <a:pPr>
              <a:defRPr sz="1400"/>
            </a:pPr>
            <a:r>
              <a:t>Carter Chambers: Even now I cannot understand the measure of a life, but I can tell you this. I know that when he died, his eyes were closed and his heart was open. And I’m pretty sure he was happy with his final resting place, because he was buried on the mountain. And that was against the law.</a:t>
            </a:r>
          </a:p>
          <a:p>
            <a:pPr>
              <a:defRPr sz="1400"/>
            </a:pPr>
            <a:r>
              <a:t>Quote No.5</a:t>
            </a:r>
          </a:p>
          <a:p>
            <a:pPr>
              <a:defRPr sz="1400"/>
            </a:pPr>
            <a:r>
              <a:t>Edward Cole: The simplest thing is… I loved him. And I missed him. Carter and I saw the world together. Which is amazing… When you think that only three months ago, we were complete strangers! I hope that it doesn’t sound selfish of me but… the last months of his life were the best months of mine. He saved my life… And he knew it before I did.</a:t>
            </a:r>
          </a:p>
          <a:p>
            <a:pPr>
              <a:defRPr sz="1400"/>
            </a:pPr>
            <a:r>
              <a:t>Quote No.6</a:t>
            </a:r>
          </a:p>
          <a:p>
            <a:pPr>
              <a:defRPr sz="1400"/>
            </a:pPr>
            <a:r>
              <a:t>Carter Chambers: [in his letter to Edward] Dear Edward, I’ve gone back and forth the last few days trying to decide whether or not I should even write this. In the end, I realized I would regret it if I didn’t, so here it goes. I know the last time we saw each other, we weren’t exactly hitting the sweetest notes — certain wasn’t the way I wanted the trip to end. I suppose I’m responsible and for that, I’m sorry. But in all honestly, if I had the chance, I’d do it again. Virginia said I left a stranger and came back a husband; I owe that to you. There’s no way I can repay you for all you’ve done for me, so rather than try, I’m just going to ask you to do something else for me-find the joy in your life. You once said you’re not everyone. Well, that’s true-you’re certainly not everyone, but everyone is everyone. My pastor always says our lives are streams flowing into the same river towards whatever heaven lies in the mist beyond the falls. Find the joy in your life, Edward. My dear friend, close your eyes and let the waters take you home.</a:t>
            </a:r>
          </a:p>
          <a:p>
            <a:pPr>
              <a:defRPr sz="1400"/>
            </a:pPr>
            <a:r>
              <a:t>Quote No.7</a:t>
            </a:r>
          </a:p>
          <a:p>
            <a:pPr>
              <a:defRPr sz="1400"/>
            </a:pPr>
            <a:r>
              <a:t>Edward Cole: … He saved my life, and he knew it before I did. I’m deeply proud that this man found it worth his while to know me. In the end, I think it’s safe to say that we brought some joy to one another’s lives, so one day, when I go to some final resting place, if I happen to wake up next to a certain wall with a gate, I hope that Carter’s there to vouch for me and show me the ropes on the other side.</a:t>
            </a:r>
          </a:p>
          <a:p>
            <a:pPr>
              <a:defRPr sz="1400"/>
            </a:pPr>
            <a:r>
              <a:t>I do hope that you will be able to provide good answers to the above two questions, but as of now I’m still searching for mine. I sure hope that when the time comes I will have the answers.</a:t>
            </a:r>
          </a:p>
          <a:p>
            <a:pPr>
              <a:defRPr sz="1400"/>
            </a:pPr>
            <a:r>
              <a:t>“In the end, it’s not the years in your life that count. It’s the life in your years.” ( Click to Tweet)</a:t>
            </a:r>
          </a:p>
          <a:p>
            <a:pPr>
              <a:defRPr sz="1400"/>
            </a:pPr>
            <a:r>
              <a:t>2 Simple Questions to Ask Before We Die</a:t>
            </a:r>
            <a:br/>
            <a:r>
              <a:t>The Bucket list is a  great film. The two questions are very important</a:t>
            </a:r>
          </a:p>
          <a:p>
            <a:pPr>
              <a:defRPr sz="1400"/>
            </a:pPr>
            <a:endParaRPr/>
          </a:p>
          <a:p>
            <a:pPr>
              <a:defRPr sz="1400"/>
            </a:pPr>
            <a:r>
              <a:t>Slide for chiefs/recruits 22</a:t>
            </a:r>
          </a:p>
          <a:p>
            <a:pPr>
              <a:defRPr sz="1400"/>
            </a:pPr>
            <a:r>
              <a:t>Tim Conway oldest volunteer firefighters </a:t>
            </a:r>
          </a:p>
          <a:p>
            <a:pPr>
              <a:defRPr sz="1400"/>
            </a:pPr>
            <a:r>
              <a:t>https://youtu.be/3cIJ_2xttw4</a:t>
            </a:r>
          </a:p>
          <a:p>
            <a:pPr>
              <a:defRPr sz="1400"/>
            </a:pPr>
            <a:r>
              <a:t>Quote from page 24</a:t>
            </a:r>
          </a:p>
          <a:p>
            <a:pPr>
              <a:defRPr sz="1400"/>
            </a:pPr>
            <a:r>
              <a:t>Skip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a:defRPr sz="1400"/>
            </a:pPr>
            <a:r>
              <a:t>Help you make the right decision </a:t>
            </a:r>
          </a:p>
          <a:p>
            <a:pPr>
              <a:defRPr sz="1400"/>
            </a:pPr>
            <a:r>
              <a:t>What are you evaluating</a:t>
            </a:r>
          </a:p>
          <a:p>
            <a:pPr>
              <a:defRPr sz="1400"/>
            </a:pPr>
            <a:r>
              <a:t>Resources</a:t>
            </a:r>
          </a:p>
          <a:p>
            <a:pPr>
              <a:defRPr sz="1400"/>
            </a:pPr>
            <a:r>
              <a:t>Benchmarks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pPr>
              <a:defRPr sz="1400"/>
            </a:pPr>
            <a:r>
              <a:t>How do we help the message stick?</a:t>
            </a:r>
          </a:p>
          <a:p>
            <a:pPr>
              <a:defRPr sz="1400"/>
            </a:pPr>
            <a:r>
              <a:t>“Stickiness means that the message has an impact.” (Gladwell, 2002) </a:t>
            </a:r>
          </a:p>
          <a:p>
            <a:pPr>
              <a:defRPr sz="1400"/>
            </a:pPr>
            <a:r>
              <a:t>Stickiness can be created by:</a:t>
            </a:r>
          </a:p>
          <a:p>
            <a:pPr>
              <a:defRPr sz="1400"/>
            </a:pPr>
            <a:r>
              <a:t>Communicating with emphasis</a:t>
            </a:r>
          </a:p>
          <a:p>
            <a:pPr>
              <a:defRPr sz="1400"/>
            </a:pPr>
            <a:r>
              <a:t>Communicating repeatedly</a:t>
            </a:r>
          </a:p>
          <a:p>
            <a:pPr>
              <a:defRPr sz="1400"/>
            </a:pPr>
            <a:r>
              <a:t>Communicating with the right people</a:t>
            </a:r>
          </a:p>
          <a:p>
            <a:pPr>
              <a:defRPr sz="1400"/>
            </a:pPr>
            <a:r>
              <a:t>Make message practical, personal, and memorable</a:t>
            </a:r>
          </a:p>
          <a:p>
            <a:pPr>
              <a:defRPr sz="1400"/>
            </a:pPr>
            <a:r>
              <a:t>Structure and format information to maximize stickiness</a:t>
            </a:r>
          </a:p>
          <a:p>
            <a:endParaRPr sz="1400"/>
          </a:p>
          <a:p>
            <a:pPr>
              <a:defRPr sz="1400"/>
            </a:pPr>
            <a:r>
              <a:t>There is a simple way to packing information that, under the right circumstances, can make it irresistible.  All you have to do is find it.” (Gladwell, 2002)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a:defRPr sz="1400"/>
            </a:pPr>
            <a:r>
              <a:t>How do we help the message stick?</a:t>
            </a:r>
          </a:p>
          <a:p>
            <a:pPr>
              <a:defRPr sz="1400"/>
            </a:pPr>
            <a:r>
              <a:t>“Stickiness means that the message has an impact.” (Gladwell, 2002) </a:t>
            </a:r>
          </a:p>
          <a:p>
            <a:pPr>
              <a:defRPr sz="1400"/>
            </a:pPr>
            <a:r>
              <a:t>Stickiness can be created by:</a:t>
            </a:r>
          </a:p>
          <a:p>
            <a:pPr>
              <a:defRPr sz="1400"/>
            </a:pPr>
            <a:r>
              <a:t>Communicating with emphasis</a:t>
            </a:r>
          </a:p>
          <a:p>
            <a:pPr>
              <a:defRPr sz="1400"/>
            </a:pPr>
            <a:r>
              <a:t>Communicating repeatedly</a:t>
            </a:r>
          </a:p>
          <a:p>
            <a:pPr>
              <a:defRPr sz="1400"/>
            </a:pPr>
            <a:r>
              <a:t>Communicating with the right people</a:t>
            </a:r>
          </a:p>
          <a:p>
            <a:pPr>
              <a:defRPr sz="1400"/>
            </a:pPr>
            <a:r>
              <a:t>Make message practical, personal, and memorable</a:t>
            </a:r>
          </a:p>
          <a:p>
            <a:pPr>
              <a:defRPr sz="1400"/>
            </a:pPr>
            <a:r>
              <a:t>Structure and format information to maximize stickiness</a:t>
            </a:r>
          </a:p>
          <a:p>
            <a:endParaRPr sz="1400"/>
          </a:p>
          <a:p>
            <a:pPr>
              <a:defRPr sz="1400"/>
            </a:pPr>
            <a:r>
              <a:t>There is a simple way to packing information that, under the right circumstances, can make it irresistible.  All you have to do is find it.” (Gladwell, 2002)</a:t>
            </a:r>
          </a:p>
          <a:p>
            <a:pPr>
              <a:defRPr sz="1400"/>
            </a:pPr>
            <a:endParaRPr/>
          </a:p>
          <a:p>
            <a:pPr>
              <a:defRPr sz="1400"/>
            </a:pPr>
            <a:r>
              <a:t>use of this website for reporting is “anonymous”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prstGeom prst="rect">
            <a:avLst/>
          </a:prstGeom>
        </p:spPr>
        <p:txBody>
          <a:bodyPr/>
          <a:lstStyle/>
          <a:p>
            <a:endParaRPr/>
          </a:p>
        </p:txBody>
      </p:sp>
      <p:sp>
        <p:nvSpPr>
          <p:cNvPr id="559" name="Shape 559"/>
          <p:cNvSpPr>
            <a:spLocks noGrp="1"/>
          </p:cNvSpPr>
          <p:nvPr>
            <p:ph type="body" sz="quarter" idx="1"/>
          </p:nvPr>
        </p:nvSpPr>
        <p:spPr>
          <a:prstGeom prst="rect">
            <a:avLst/>
          </a:prstGeom>
        </p:spPr>
        <p:txBody>
          <a:bodyPr/>
          <a:lstStyle/>
          <a:p>
            <a:pPr>
              <a:defRPr sz="1400"/>
            </a:pPr>
            <a:r>
              <a:t>How do we help the message stick?</a:t>
            </a:r>
          </a:p>
          <a:p>
            <a:pPr>
              <a:defRPr sz="1400"/>
            </a:pPr>
            <a:r>
              <a:t>“Stickiness means that the message has an impact.” (Gladwell, 2002) </a:t>
            </a:r>
          </a:p>
          <a:p>
            <a:pPr>
              <a:defRPr sz="1400"/>
            </a:pPr>
            <a:r>
              <a:t>Stickiness can be created by:</a:t>
            </a:r>
          </a:p>
          <a:p>
            <a:pPr>
              <a:defRPr sz="1400"/>
            </a:pPr>
            <a:r>
              <a:t>Communicating with emphasis</a:t>
            </a:r>
          </a:p>
          <a:p>
            <a:pPr>
              <a:defRPr sz="1400"/>
            </a:pPr>
            <a:r>
              <a:t>Communicating repeatedly</a:t>
            </a:r>
          </a:p>
          <a:p>
            <a:pPr>
              <a:defRPr sz="1400"/>
            </a:pPr>
            <a:r>
              <a:t>Communicating with the right people</a:t>
            </a:r>
          </a:p>
          <a:p>
            <a:pPr>
              <a:defRPr sz="1400"/>
            </a:pPr>
            <a:r>
              <a:t>Make message practical, personal, and memorable</a:t>
            </a:r>
          </a:p>
          <a:p>
            <a:pPr>
              <a:defRPr sz="1400"/>
            </a:pPr>
            <a:r>
              <a:t>Structure and format information to maximize stickiness</a:t>
            </a:r>
          </a:p>
          <a:p>
            <a:endParaRPr sz="1400"/>
          </a:p>
          <a:p>
            <a:pPr>
              <a:defRPr sz="1400"/>
            </a:pPr>
            <a:r>
              <a:t>There is a simple way to packing information that, under the right circumstances, can make it irresistible.  All you have to do is find it.” (Gladwell, 2002)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a:defRPr sz="1400"/>
            </a:pPr>
            <a:r>
              <a:t>Explain the levels of training and use comments from the report </a:t>
            </a:r>
          </a:p>
          <a:p>
            <a:pPr>
              <a:defRPr sz="1400"/>
            </a:pPr>
            <a:endParaRPr/>
          </a:p>
          <a:p>
            <a:pPr>
              <a:defRPr sz="1400"/>
            </a:pPr>
            <a:r>
              <a:t>Awareness - basic information about the issue</a:t>
            </a:r>
          </a:p>
          <a:p>
            <a:pPr>
              <a:defRPr sz="1400"/>
            </a:pPr>
            <a:r>
              <a:t>Operations - programs and actions </a:t>
            </a:r>
          </a:p>
          <a:p>
            <a:pPr>
              <a:defRPr sz="1400"/>
            </a:pPr>
            <a:r>
              <a:t>Technician - professional services integration</a:t>
            </a:r>
          </a:p>
          <a:p>
            <a:pPr>
              <a:defRPr sz="1400"/>
            </a:pPr>
            <a:r>
              <a:t>Chief Level - leadership responsibilities </a:t>
            </a:r>
          </a:p>
          <a:p>
            <a:pPr>
              <a:defRPr sz="1400"/>
            </a:pPr>
            <a:endParaRPr/>
          </a:p>
          <a:p>
            <a:pPr>
              <a:defRPr sz="1400"/>
            </a:pPr>
            <a:r>
              <a:t>Build the sandwich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pPr>
              <a:defRPr sz="1400"/>
            </a:pPr>
            <a:r>
              <a:t>SHARE THE LOAD PROGRAM</a:t>
            </a:r>
          </a:p>
          <a:p>
            <a:pPr>
              <a:defRPr sz="1400"/>
            </a:pPr>
            <a:endParaRPr/>
          </a:p>
          <a:p>
            <a:pPr>
              <a:defRPr sz="1400"/>
            </a:pPr>
            <a:r>
              <a:t>ShareTheLoad_programs@2X</a:t>
            </a:r>
          </a:p>
          <a:p>
            <a:pPr>
              <a:defRPr sz="1400"/>
            </a:pPr>
            <a:r>
              <a:t>Share the Load™ Support Program for Fire and EMS</a:t>
            </a:r>
          </a:p>
          <a:p>
            <a:pPr>
              <a:defRPr sz="1400"/>
            </a:pPr>
            <a:endParaRPr/>
          </a:p>
          <a:p>
            <a:pPr>
              <a:defRPr sz="1400"/>
            </a:pPr>
            <a:r>
              <a:t>Most people are aware of the physical demands that first response activities place on firefighters and EMS providers. But it is important to also realize the impact that fighting fires and responding to emergencies has on the mental wellbeing of emergency personnel. Firefighters and EMS providers face the risk of many behavioral health concerns such as anxiety, depression, burnout, post-traumatic stress disorder, and addiction among others.</a:t>
            </a:r>
          </a:p>
          <a:p>
            <a:pPr>
              <a:defRPr sz="1400"/>
            </a:pPr>
            <a:endParaRPr/>
          </a:p>
          <a:p>
            <a:pPr>
              <a:defRPr sz="1400"/>
            </a:pPr>
            <a:r>
              <a:t>Taking care of your mental health is as important as managing your physical health. The NVFC’s Share the Load™ program provides access to critical resources and information to help first responders and their families manage and overcome personal and work-related problems. This includes the Fire/EMS Helpline, which offers free 24-hour assistance with issues such as stress, depression, addiction, PTSD, and more.</a:t>
            </a:r>
          </a:p>
          <a:p>
            <a:pPr>
              <a:defRPr sz="1400"/>
            </a:pPr>
            <a:endParaRPr/>
          </a:p>
          <a:p>
            <a:pPr>
              <a:defRPr sz="1400"/>
            </a:pPr>
            <a:r>
              <a:t>The resources in this section can assist individuals seeking help for a behavioral health issue as well as departments looking to implement or enhance a behavioral health program.</a:t>
            </a:r>
          </a:p>
          <a:p>
            <a:pPr>
              <a:defRPr sz="1400"/>
            </a:pPr>
            <a:endParaRPr/>
          </a:p>
          <a:p>
            <a:pPr>
              <a:defRPr sz="1400"/>
            </a:pPr>
            <a:r>
              <a:t>Fire/EMS Helpline – 1-888-731-FIRE (3473)</a:t>
            </a:r>
          </a:p>
          <a:p>
            <a:pPr>
              <a:defRPr sz="1400"/>
            </a:pPr>
            <a:r>
              <a:t>Share the Load™ Resources (Helpletter, poster, ads, family guide, suicide prevention report, training)</a:t>
            </a:r>
          </a:p>
          <a:p>
            <a:pPr>
              <a:defRPr sz="1400"/>
            </a:pPr>
            <a:r>
              <a:t>Share the Load Videos featuring warning signs to watch for, personal stories, how to talk to someone who needs help, and resources that are available.</a:t>
            </a:r>
          </a:p>
          <a:p>
            <a:pPr>
              <a:defRPr sz="1400"/>
            </a:pPr>
            <a:r>
              <a:t>Additional Fire Service and EMS Behavioral Health Resources  (organizations, helplines, reports, courses and webinars)</a:t>
            </a:r>
          </a:p>
          <a:p>
            <a:pPr>
              <a:defRPr sz="1400"/>
            </a:pPr>
            <a:r>
              <a:t>Articles and news on behavioral health topics</a:t>
            </a:r>
          </a:p>
          <a:p>
            <a:pPr>
              <a:defRPr sz="1400"/>
            </a:pPr>
            <a:r>
              <a:t>National Fire Service Suicide Reporting System</a:t>
            </a:r>
          </a:p>
          <a:p>
            <a:pPr>
              <a:defRPr sz="1400"/>
            </a:pPr>
            <a:endParaRPr/>
          </a:p>
          <a:p>
            <a:pPr>
              <a:defRPr sz="1400"/>
            </a:pPr>
            <a:r>
              <a:t>We tragically lose dozens of firefighters and EMTs each year to suicide. The Firefighter Behavioral Health Alliance is the nationally recognized reporting system for collecting data about firefighter suicide. The reporting system is confidential and the data is used to identify trends and prevent future instances of firefighter and EMT suicide. To report a suicide, go to www.ffbha.org and click on “FF Suicide Report” in the left menu.</a:t>
            </a:r>
          </a:p>
          <a:p>
            <a:pPr>
              <a:defRPr sz="1400"/>
            </a:pPr>
            <a:endParaRPr/>
          </a:p>
          <a:p>
            <a:pPr>
              <a:defRPr sz="1400"/>
            </a:pP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r>
              <a:t>Instructor Note</a:t>
            </a:r>
          </a:p>
          <a:p>
            <a:r>
              <a:t>True or False</a:t>
            </a:r>
          </a:p>
          <a:p>
            <a:r>
              <a:t>Why?</a:t>
            </a:r>
          </a:p>
          <a:p>
            <a:r>
              <a:t>The mind does not know the difference between right and wrong. </a:t>
            </a:r>
          </a:p>
          <a:p>
            <a:r>
              <a:t>Your thoughts that enter your mind can poison your personality if you allow those thoughts to dominate your ind.</a:t>
            </a:r>
          </a:p>
          <a:p>
            <a:endParaRPr/>
          </a:p>
          <a:p>
            <a:r>
              <a:t>Page 21 Review the tips for dealing with stress write the words below on a easel pad or white board</a:t>
            </a:r>
          </a:p>
          <a:p>
            <a:r>
              <a:t>Exercise</a:t>
            </a:r>
          </a:p>
          <a:p>
            <a:r>
              <a:t>Respect your body</a:t>
            </a:r>
          </a:p>
          <a:p>
            <a:r>
              <a:t>Breathe</a:t>
            </a:r>
          </a:p>
          <a:p>
            <a:r>
              <a:t>Talk it out</a:t>
            </a:r>
          </a:p>
          <a:p>
            <a:r>
              <a:t>Get control over your life</a:t>
            </a:r>
          </a:p>
          <a:p>
            <a:r>
              <a:t>Practice mindfulness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pPr>
              <a:defRPr sz="1400"/>
            </a:pPr>
            <a:r>
              <a:t>Here's eight ways you can feed your brain and increase your intelligence.</a:t>
            </a:r>
          </a:p>
          <a:p>
            <a:pPr>
              <a:defRPr sz="1400"/>
            </a:pPr>
            <a:r>
              <a:t>	1	Be curious. Instead of taking everything at face value, get into the habit of questioning everything. ...</a:t>
            </a:r>
          </a:p>
          <a:p>
            <a:pPr>
              <a:defRPr sz="1400"/>
            </a:pPr>
            <a:r>
              <a:t>	2	Exercise regularly. ...</a:t>
            </a:r>
          </a:p>
          <a:p>
            <a:pPr>
              <a:defRPr sz="1400"/>
            </a:pPr>
            <a:r>
              <a:t>	3	Do something new. ...</a:t>
            </a:r>
          </a:p>
          <a:p>
            <a:pPr>
              <a:defRPr sz="1400"/>
            </a:pPr>
            <a:r>
              <a:t>	4	Train your memory. ...</a:t>
            </a:r>
          </a:p>
          <a:p>
            <a:pPr>
              <a:defRPr sz="1400"/>
            </a:pPr>
            <a:r>
              <a:t>	5	Think positive. ...</a:t>
            </a:r>
          </a:p>
          <a:p>
            <a:pPr>
              <a:defRPr sz="1400"/>
            </a:pPr>
            <a:r>
              <a:t>	6	Eat healthy. ...</a:t>
            </a:r>
          </a:p>
          <a:p>
            <a:pPr>
              <a:defRPr sz="1400"/>
            </a:pPr>
            <a:r>
              <a:t>	7	Read a book. ...</a:t>
            </a:r>
          </a:p>
          <a:p>
            <a:pPr>
              <a:defRPr sz="1400"/>
            </a:pPr>
            <a:r>
              <a:t>	8	8 Get enough sleep.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Refer students to page 8 of the YRR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Page 16 / bottom paragraph</a:t>
            </a:r>
          </a:p>
          <a:p>
            <a:r>
              <a:t>Page 27 organizational size up questions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pPr>
              <a:defRPr sz="1400"/>
            </a:pPr>
            <a:r>
              <a:t>From the Yellow Ribbon Report page 15</a:t>
            </a:r>
          </a:p>
          <a:p>
            <a:pPr>
              <a:defRPr sz="1400"/>
            </a:pPr>
            <a:r>
              <a:t>Page 24 Education and Training discuss with students what kind of education they received and what they believe they need.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Page 14 YRR</a:t>
            </a:r>
          </a:p>
          <a:p>
            <a:r>
              <a:t>Able to deal on the job stressors, plus all the parts of daily life everyone else faces, but dealing with our own internal stress “bucket” is not always a priority.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a:defRPr sz="1400"/>
            </a:pPr>
            <a:r>
              <a:t>Instructor note:</a:t>
            </a:r>
          </a:p>
          <a:p>
            <a:pPr>
              <a:defRPr sz="1400"/>
            </a:pPr>
            <a:r>
              <a:t>Based upon the question ask the students if the statement is true or false?</a:t>
            </a:r>
          </a:p>
          <a:p>
            <a:pPr>
              <a:defRPr sz="1400"/>
            </a:pPr>
            <a:r>
              <a:t>What are the consequences of telling new recruits of those “good” responses that usually involve trauma? What is the purpose of sharing the story? Lessons learned might be acceptable but telling the story to let others know how tough you are may not really be appropriate?</a:t>
            </a:r>
          </a:p>
          <a:p>
            <a:pPr>
              <a:defRPr sz="1400"/>
            </a:pPr>
            <a:r>
              <a:t>What we do is life and death. Life is good. Dealing with death is not good. Public Safety personnel have to learn how to deal with traumatic events up to death.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a:defRPr sz="1400"/>
            </a:pPr>
            <a:r>
              <a:t>Addressing behavioral wellness issues with firefighters will be an ongoing process requiring long-term commitment.</a:t>
            </a:r>
          </a:p>
          <a:p>
            <a:pPr>
              <a:defRPr sz="1400"/>
            </a:pPr>
            <a:endParaRPr/>
          </a:p>
          <a:p>
            <a:pPr>
              <a:defRPr sz="1400"/>
            </a:pPr>
            <a:r>
              <a:t>You can’t talk about a situation one time and wash away all of the dirt associated with that event.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a:defRPr sz="1400"/>
            </a:pPr>
            <a:r>
              <a:t>Instructor Note</a:t>
            </a:r>
          </a:p>
          <a:p>
            <a:pPr>
              <a:defRPr sz="1400"/>
            </a:pPr>
            <a:r>
              <a:t>Ask students the questions on the screen.</a:t>
            </a:r>
          </a:p>
          <a:p>
            <a:pPr>
              <a:defRPr sz="1400"/>
            </a:pPr>
            <a:r>
              <a:t>You might ask the students how trust is evident in a company? What actions show trust? </a:t>
            </a:r>
          </a:p>
          <a:p>
            <a:pPr>
              <a:defRPr sz="1400"/>
            </a:pPr>
            <a:r>
              <a:t>Write student responses on a white board/easel pad.</a:t>
            </a:r>
          </a:p>
          <a:p>
            <a:pPr>
              <a:defRPr sz="1400"/>
            </a:pPr>
            <a:r>
              <a:t>Page 14 YRR has several actions for establishing trust</a:t>
            </a:r>
          </a:p>
          <a:p>
            <a:pPr>
              <a:defRPr sz="1400"/>
            </a:pPr>
            <a:endParaRPr/>
          </a:p>
          <a:p>
            <a:pPr>
              <a:defRPr sz="1400"/>
            </a:pPr>
            <a:r>
              <a:t>Here are some additional examples of answers</a:t>
            </a:r>
          </a:p>
          <a:p>
            <a:pPr>
              <a:defRPr sz="1400"/>
            </a:pPr>
            <a:r>
              <a:t>Communicate often - listen more than talking</a:t>
            </a:r>
          </a:p>
          <a:p>
            <a:pPr>
              <a:defRPr sz="1400"/>
            </a:pPr>
            <a:r>
              <a:t>Recognize excellence</a:t>
            </a:r>
          </a:p>
          <a:p>
            <a:pPr>
              <a:defRPr sz="1400"/>
            </a:pPr>
            <a:r>
              <a:t>Show vulnerability</a:t>
            </a:r>
          </a:p>
          <a:p>
            <a:pPr>
              <a:defRPr sz="1400"/>
            </a:pPr>
            <a:r>
              <a:t>Trust is not optional within the company.</a:t>
            </a:r>
          </a:p>
          <a:p>
            <a:pPr>
              <a:defRPr sz="1400"/>
            </a:pPr>
            <a:r>
              <a:t>Expand the role of trust.</a:t>
            </a:r>
          </a:p>
          <a:p>
            <a:pPr>
              <a:defRPr sz="1400"/>
            </a:pPr>
            <a:r>
              <a:t>We trust each other during an emergency response.</a:t>
            </a:r>
          </a:p>
          <a:p>
            <a:pPr>
              <a:defRPr sz="1400"/>
            </a:pPr>
            <a:r>
              <a:t>Do they trust each other around the kitchen table.</a:t>
            </a:r>
          </a:p>
          <a:p>
            <a:pPr>
              <a:defRPr sz="1400"/>
            </a:pPr>
            <a:r>
              <a:t>Trust impacts your ability to recruit and retain the best for your company and department.</a:t>
            </a:r>
          </a:p>
          <a:p>
            <a:pPr>
              <a:defRPr sz="1400"/>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7"/>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9"/>
            <a:ext cx="2057400" cy="5851527"/>
          </a:xfrm>
          <a:prstGeom prst="rect">
            <a:avLst/>
          </a:prstGeom>
        </p:spPr>
        <p:txBody>
          <a:bodyPr/>
          <a:lstStyle/>
          <a:p>
            <a:r>
              <a:t>Title Text</a:t>
            </a:r>
          </a:p>
        </p:txBody>
      </p:sp>
      <p:sp>
        <p:nvSpPr>
          <p:cNvPr id="102" name="Body Level One…"/>
          <p:cNvSpPr txBox="1">
            <a:spLocks noGrp="1"/>
          </p:cNvSpPr>
          <p:nvPr>
            <p:ph type="body" idx="1"/>
          </p:nvPr>
        </p:nvSpPr>
        <p:spPr>
          <a:xfrm>
            <a:off x="457200" y="274639"/>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110" name="Line"/>
          <p:cNvSpPr/>
          <p:nvPr/>
        </p:nvSpPr>
        <p:spPr>
          <a:xfrm flipV="1">
            <a:off x="285750" y="698314"/>
            <a:ext cx="8572500" cy="187"/>
          </a:xfrm>
          <a:prstGeom prst="line">
            <a:avLst/>
          </a:prstGeom>
          <a:ln w="12700">
            <a:solidFill>
              <a:srgbClr val="A6AAA9"/>
            </a:solidFill>
            <a:miter lim="400000"/>
          </a:ln>
        </p:spPr>
        <p:txBody>
          <a:bodyPr lIns="45718" tIns="45718" rIns="45718" bIns="45718"/>
          <a:lstStyle/>
          <a:p>
            <a:endParaRPr/>
          </a:p>
        </p:txBody>
      </p:sp>
      <p:sp>
        <p:nvSpPr>
          <p:cNvPr id="111" name="Body Level One…"/>
          <p:cNvSpPr txBox="1">
            <a:spLocks noGrp="1"/>
          </p:cNvSpPr>
          <p:nvPr>
            <p:ph type="body" sz="quarter" idx="1"/>
          </p:nvPr>
        </p:nvSpPr>
        <p:spPr>
          <a:xfrm>
            <a:off x="285750" y="321467"/>
            <a:ext cx="7858125" cy="321472"/>
          </a:xfrm>
          <a:prstGeom prst="rect">
            <a:avLst/>
          </a:prstGeom>
        </p:spPr>
        <p:txBody>
          <a:bodyPr lIns="35717" tIns="35717" rIns="35717" bIns="35717" anchor="b"/>
          <a:lstStyle>
            <a:lvl1pPr marL="0" indent="0" defTabSz="321467">
              <a:lnSpc>
                <a:spcPct val="80000"/>
              </a:lnSpc>
              <a:spcBef>
                <a:spcPts val="0"/>
              </a:spcBef>
              <a:buSzTx/>
              <a:buFontTx/>
              <a:buNone/>
              <a:defRPr sz="1600" cap="all" spc="80">
                <a:solidFill>
                  <a:srgbClr val="838787"/>
                </a:solidFill>
                <a:latin typeface="DIN Alternate"/>
                <a:ea typeface="DIN Alternate"/>
                <a:cs typeface="DIN Alternate"/>
                <a:sym typeface="DIN Alternate"/>
              </a:defRPr>
            </a:lvl1pPr>
            <a:lvl2pPr marL="6536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2pPr>
            <a:lvl3pPr marL="10981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3pPr>
            <a:lvl4pPr marL="15426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4pPr>
            <a:lvl5pPr marL="19871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12" name="Image"/>
          <p:cNvSpPr>
            <a:spLocks noGrp="1"/>
          </p:cNvSpPr>
          <p:nvPr>
            <p:ph type="pic" sz="half" idx="13"/>
          </p:nvPr>
        </p:nvSpPr>
        <p:spPr>
          <a:xfrm>
            <a:off x="5000625" y="1080491"/>
            <a:ext cx="3857625" cy="5482830"/>
          </a:xfrm>
          <a:prstGeom prst="rect">
            <a:avLst/>
          </a:prstGeom>
        </p:spPr>
        <p:txBody>
          <a:bodyPr lIns="91439" tIns="45719" rIns="91439" bIns="45719">
            <a:noAutofit/>
          </a:bodyPr>
          <a:lstStyle/>
          <a:p>
            <a:endParaRPr/>
          </a:p>
        </p:txBody>
      </p:sp>
      <p:sp>
        <p:nvSpPr>
          <p:cNvPr id="113" name="Title Text"/>
          <p:cNvSpPr txBox="1">
            <a:spLocks noGrp="1"/>
          </p:cNvSpPr>
          <p:nvPr>
            <p:ph type="title"/>
          </p:nvPr>
        </p:nvSpPr>
        <p:spPr>
          <a:xfrm>
            <a:off x="285750" y="1080491"/>
            <a:ext cx="4429125" cy="508995"/>
          </a:xfrm>
          <a:prstGeom prst="rect">
            <a:avLst/>
          </a:prstGeom>
        </p:spPr>
        <p:txBody>
          <a:bodyPr lIns="35717" tIns="35717" rIns="35717" bIns="35717" anchor="t"/>
          <a:lstStyle>
            <a:lvl1pPr algn="l" defTabSz="410764">
              <a:lnSpc>
                <a:spcPct val="80000"/>
              </a:lnSpc>
              <a:spcBef>
                <a:spcPts val="1900"/>
              </a:spcBef>
              <a:defRPr sz="4200" cap="all">
                <a:solidFill>
                  <a:srgbClr val="34A5DA"/>
                </a:solidFill>
                <a:latin typeface="DIN Condensed"/>
                <a:ea typeface="DIN Condensed"/>
                <a:cs typeface="DIN Condensed"/>
                <a:sym typeface="DIN Condensed"/>
              </a:defRPr>
            </a:lvl1pPr>
          </a:lstStyle>
          <a:p>
            <a:r>
              <a:t>Title Text</a:t>
            </a:r>
          </a:p>
        </p:txBody>
      </p:sp>
      <p:sp>
        <p:nvSpPr>
          <p:cNvPr id="114" name="Body Level One…"/>
          <p:cNvSpPr txBox="1">
            <a:spLocks noGrp="1"/>
          </p:cNvSpPr>
          <p:nvPr>
            <p:ph type="body" sz="half" idx="14"/>
          </p:nvPr>
        </p:nvSpPr>
        <p:spPr>
          <a:xfrm>
            <a:off x="285750" y="1928811"/>
            <a:ext cx="4429125" cy="4295182"/>
          </a:xfrm>
          <a:prstGeom prst="rect">
            <a:avLst/>
          </a:prstGeom>
        </p:spPr>
        <p:txBody>
          <a:bodyPr lIns="35717" tIns="35717" rIns="35717" bIns="35717"/>
          <a:lstStyle/>
          <a:p>
            <a:endParaRPr/>
          </a:p>
        </p:txBody>
      </p:sp>
      <p:sp>
        <p:nvSpPr>
          <p:cNvPr id="115" name="20171011091941643.pdf"/>
          <p:cNvSpPr>
            <a:spLocks noGrp="1"/>
          </p:cNvSpPr>
          <p:nvPr>
            <p:ph type="pic" sz="quarter" idx="15"/>
          </p:nvPr>
        </p:nvSpPr>
        <p:spPr>
          <a:xfrm>
            <a:off x="229976" y="5309460"/>
            <a:ext cx="698353" cy="953352"/>
          </a:xfrm>
          <a:prstGeom prst="rect">
            <a:avLst/>
          </a:prstGeom>
        </p:spPr>
        <p:txBody>
          <a:bodyPr lIns="91439" tIns="45719" rIns="91439" bIns="45719">
            <a:noAutofit/>
          </a:bodyPr>
          <a:lstStyle/>
          <a:p>
            <a:endParaRPr/>
          </a:p>
        </p:txBody>
      </p:sp>
      <p:sp>
        <p:nvSpPr>
          <p:cNvPr id="116" name="Slide Number"/>
          <p:cNvSpPr txBox="1">
            <a:spLocks noGrp="1"/>
          </p:cNvSpPr>
          <p:nvPr>
            <p:ph type="sldNum" sz="quarter" idx="2"/>
          </p:nvPr>
        </p:nvSpPr>
        <p:spPr>
          <a:xfrm>
            <a:off x="8575618" y="303609"/>
            <a:ext cx="279201" cy="312737"/>
          </a:xfrm>
          <a:prstGeom prst="rect">
            <a:avLst/>
          </a:prstGeom>
        </p:spPr>
        <p:txBody>
          <a:bodyPr lIns="35717" tIns="35717" rIns="35717" bIns="35717" anchor="t"/>
          <a:lstStyle>
            <a:lvl1pPr defTabSz="410764">
              <a:lnSpc>
                <a:spcPct val="80000"/>
              </a:lnSpc>
              <a:defRPr sz="16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23" name="Line"/>
          <p:cNvSpPr/>
          <p:nvPr/>
        </p:nvSpPr>
        <p:spPr>
          <a:xfrm flipV="1">
            <a:off x="285750" y="698314"/>
            <a:ext cx="8572500" cy="187"/>
          </a:xfrm>
          <a:prstGeom prst="line">
            <a:avLst/>
          </a:prstGeom>
          <a:ln w="12700">
            <a:solidFill>
              <a:srgbClr val="A6AAA9"/>
            </a:solidFill>
            <a:miter lim="400000"/>
          </a:ln>
        </p:spPr>
        <p:txBody>
          <a:bodyPr lIns="45718" tIns="45718" rIns="45718" bIns="45718"/>
          <a:lstStyle/>
          <a:p>
            <a:endParaRPr/>
          </a:p>
        </p:txBody>
      </p:sp>
      <p:sp>
        <p:nvSpPr>
          <p:cNvPr id="124" name="Body Level One…"/>
          <p:cNvSpPr txBox="1">
            <a:spLocks noGrp="1"/>
          </p:cNvSpPr>
          <p:nvPr>
            <p:ph type="body" sz="quarter" idx="1"/>
          </p:nvPr>
        </p:nvSpPr>
        <p:spPr>
          <a:xfrm>
            <a:off x="285750" y="321467"/>
            <a:ext cx="7858125" cy="321472"/>
          </a:xfrm>
          <a:prstGeom prst="rect">
            <a:avLst/>
          </a:prstGeom>
        </p:spPr>
        <p:txBody>
          <a:bodyPr lIns="35717" tIns="35717" rIns="35717" bIns="35717" anchor="b"/>
          <a:lstStyle>
            <a:lvl1pPr marL="0" indent="0" defTabSz="321467">
              <a:lnSpc>
                <a:spcPct val="80000"/>
              </a:lnSpc>
              <a:spcBef>
                <a:spcPts val="0"/>
              </a:spcBef>
              <a:buSzTx/>
              <a:buFontTx/>
              <a:buNone/>
              <a:defRPr sz="1600" cap="all" spc="80">
                <a:solidFill>
                  <a:srgbClr val="838787"/>
                </a:solidFill>
                <a:latin typeface="DIN Alternate"/>
                <a:ea typeface="DIN Alternate"/>
                <a:cs typeface="DIN Alternate"/>
                <a:sym typeface="DIN Alternate"/>
              </a:defRPr>
            </a:lvl1pPr>
            <a:lvl2pPr marL="6536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2pPr>
            <a:lvl3pPr marL="10981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3pPr>
            <a:lvl4pPr marL="15426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4pPr>
            <a:lvl5pPr marL="1987175" indent="-209175" defTabSz="321467">
              <a:lnSpc>
                <a:spcPct val="80000"/>
              </a:lnSpc>
              <a:spcBef>
                <a:spcPts val="0"/>
              </a:spcBef>
              <a:buSzPct val="104999"/>
              <a:buFontTx/>
              <a:buChar char="‣"/>
              <a:defRPr sz="1600" cap="all" spc="80">
                <a:solidFill>
                  <a:srgbClr val="838787"/>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25" name="Body Level One…"/>
          <p:cNvSpPr txBox="1">
            <a:spLocks noGrp="1"/>
          </p:cNvSpPr>
          <p:nvPr>
            <p:ph type="body" idx="13"/>
          </p:nvPr>
        </p:nvSpPr>
        <p:spPr>
          <a:xfrm>
            <a:off x="285750" y="1928811"/>
            <a:ext cx="8572500" cy="4295182"/>
          </a:xfrm>
          <a:prstGeom prst="rect">
            <a:avLst/>
          </a:prstGeom>
        </p:spPr>
        <p:txBody>
          <a:bodyPr lIns="35717" tIns="35717" rIns="35717" bIns="35717"/>
          <a:lstStyle/>
          <a:p>
            <a:endParaRPr/>
          </a:p>
        </p:txBody>
      </p:sp>
      <p:sp>
        <p:nvSpPr>
          <p:cNvPr id="126" name="20171011091941643.pdf"/>
          <p:cNvSpPr>
            <a:spLocks noGrp="1"/>
          </p:cNvSpPr>
          <p:nvPr>
            <p:ph type="pic" sz="quarter" idx="14"/>
          </p:nvPr>
        </p:nvSpPr>
        <p:spPr>
          <a:xfrm>
            <a:off x="8079171" y="5434474"/>
            <a:ext cx="698354" cy="953352"/>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8575618" y="303609"/>
            <a:ext cx="279201" cy="312737"/>
          </a:xfrm>
          <a:prstGeom prst="rect">
            <a:avLst/>
          </a:prstGeom>
        </p:spPr>
        <p:txBody>
          <a:bodyPr lIns="35717" tIns="35717" rIns="35717" bIns="35717" anchor="t"/>
          <a:lstStyle>
            <a:lvl1pPr defTabSz="410764">
              <a:lnSpc>
                <a:spcPct val="80000"/>
              </a:lnSpc>
              <a:defRPr sz="1600">
                <a:solidFill>
                  <a:srgbClr val="838787"/>
                </a:solidFill>
                <a:latin typeface="DIN Alternate"/>
                <a:ea typeface="DIN Alternate"/>
                <a:cs typeface="DIN Alternate"/>
                <a:sym typeface="DIN Alternat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457198" y="274636"/>
            <a:ext cx="8229602" cy="1143002"/>
          </a:xfrm>
          <a:prstGeom prst="rect">
            <a:avLst/>
          </a:prstGeom>
        </p:spPr>
        <p:txBody>
          <a:bodyPr/>
          <a:lstStyle>
            <a:lvl1pPr>
              <a:defRPr sz="4200"/>
            </a:lvl1pPr>
          </a:lstStyle>
          <a:p>
            <a:r>
              <a:t>Title Text</a:t>
            </a:r>
          </a:p>
        </p:txBody>
      </p:sp>
      <p:sp>
        <p:nvSpPr>
          <p:cNvPr id="135" name="Body Level One…"/>
          <p:cNvSpPr txBox="1">
            <a:spLocks noGrp="1"/>
          </p:cNvSpPr>
          <p:nvPr>
            <p:ph type="body" idx="1"/>
          </p:nvPr>
        </p:nvSpPr>
        <p:spPr>
          <a:xfrm>
            <a:off x="457198" y="1600202"/>
            <a:ext cx="8229602" cy="4525965"/>
          </a:xfrm>
          <a:prstGeom prst="rect">
            <a:avLst/>
          </a:prstGeom>
        </p:spPr>
        <p:txBody>
          <a:bodyPr/>
          <a:lstStyle>
            <a:lvl1pPr marL="321467" indent="-321467">
              <a:defRPr sz="3000"/>
            </a:lvl1pPr>
            <a:lvl2pPr marL="763359" indent="-306159">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36140" y="6416995"/>
            <a:ext cx="250661" cy="243839"/>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457198" y="274636"/>
            <a:ext cx="8229604" cy="1143004"/>
          </a:xfrm>
          <a:prstGeom prst="rect">
            <a:avLst/>
          </a:prstGeom>
        </p:spPr>
        <p:txBody>
          <a:bodyPr/>
          <a:lstStyle>
            <a:lvl1pPr>
              <a:defRPr sz="4200"/>
            </a:lvl1pPr>
          </a:lstStyle>
          <a:p>
            <a:r>
              <a:t>Title Text</a:t>
            </a:r>
          </a:p>
        </p:txBody>
      </p:sp>
      <p:sp>
        <p:nvSpPr>
          <p:cNvPr id="144" name="Body Level One…"/>
          <p:cNvSpPr txBox="1">
            <a:spLocks noGrp="1"/>
          </p:cNvSpPr>
          <p:nvPr>
            <p:ph type="body" idx="1"/>
          </p:nvPr>
        </p:nvSpPr>
        <p:spPr>
          <a:xfrm>
            <a:off x="457198" y="1600200"/>
            <a:ext cx="8229604" cy="4525966"/>
          </a:xfrm>
          <a:prstGeom prst="rect">
            <a:avLst/>
          </a:prstGeom>
        </p:spPr>
        <p:txBody>
          <a:bodyPr/>
          <a:lstStyle>
            <a:lvl1pPr marL="321467" indent="-321467">
              <a:defRPr sz="3000"/>
            </a:lvl1pPr>
            <a:lvl2pPr marL="763359" indent="-306159">
              <a:defRPr sz="3000"/>
            </a:lvl2pPr>
            <a:lvl3pPr marL="1200150" indent="-285750">
              <a:defRPr sz="3000"/>
            </a:lvl3pPr>
            <a:lvl4pPr marL="1714500" indent="-342899">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8436141" y="6416995"/>
            <a:ext cx="250660" cy="243839"/>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1"/>
            <a:ext cx="7772401" cy="136207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535112"/>
            <a:ext cx="4041777"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2"/>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435102"/>
            <a:ext cx="3008316" cy="4691065"/>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21" y="6404295"/>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vimeo.com/28097616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qngleqS5d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noGrp="1"/>
          </p:cNvSpPr>
          <p:nvPr>
            <p:ph type="ctrTitle"/>
          </p:nvPr>
        </p:nvSpPr>
        <p:spPr>
          <a:xfrm>
            <a:off x="685800" y="2130425"/>
            <a:ext cx="7772400" cy="1470028"/>
          </a:xfrm>
          <a:prstGeom prst="rect">
            <a:avLst/>
          </a:prstGeom>
        </p:spPr>
        <p:txBody>
          <a:bodyPr/>
          <a:lstStyle/>
          <a:p>
            <a:pPr>
              <a:defRPr sz="5400" b="1">
                <a:solidFill>
                  <a:srgbClr val="002060"/>
                </a:solidFill>
              </a:defRPr>
            </a:pPr>
            <a:r>
              <a:t>Behavioral Wellness:</a:t>
            </a:r>
            <a:br/>
            <a:r>
              <a:rPr sz="3900" b="0">
                <a:solidFill>
                  <a:srgbClr val="000000"/>
                </a:solidFill>
              </a:rPr>
              <a:t>Firefighter Level Training</a:t>
            </a:r>
          </a:p>
        </p:txBody>
      </p:sp>
      <p:sp>
        <p:nvSpPr>
          <p:cNvPr id="155" name="Subtitle 2"/>
          <p:cNvSpPr txBox="1">
            <a:spLocks noGrp="1"/>
          </p:cNvSpPr>
          <p:nvPr>
            <p:ph type="subTitle" sz="quarter" idx="1"/>
          </p:nvPr>
        </p:nvSpPr>
        <p:spPr>
          <a:xfrm>
            <a:off x="2901461" y="4096915"/>
            <a:ext cx="5603803" cy="1825320"/>
          </a:xfrm>
          <a:prstGeom prst="rect">
            <a:avLst/>
          </a:prstGeom>
        </p:spPr>
        <p:txBody>
          <a:bodyPr/>
          <a:lstStyle>
            <a:lvl1pPr defTabSz="584200">
              <a:spcBef>
                <a:spcPts val="0"/>
              </a:spcBef>
              <a:defRPr sz="2800" b="1">
                <a:solidFill>
                  <a:srgbClr val="C00000"/>
                </a:solidFill>
                <a:latin typeface="Helvetica Neue"/>
                <a:ea typeface="Helvetica Neue"/>
                <a:cs typeface="Helvetica Neue"/>
                <a:sym typeface="Helvetica Neue"/>
              </a:defRPr>
            </a:lvl1pPr>
          </a:lstStyle>
          <a:p>
            <a:r>
              <a:t>Based on the Yellow Ribbon Report developed by the IAFC Volunteer Combination Officers Section</a:t>
            </a:r>
          </a:p>
        </p:txBody>
      </p:sp>
      <p:sp>
        <p:nvSpPr>
          <p:cNvPr id="156" name="Straight Connector 16"/>
          <p:cNvSpPr/>
          <p:nvPr/>
        </p:nvSpPr>
        <p:spPr>
          <a:xfrm>
            <a:off x="514350" y="3600451"/>
            <a:ext cx="8229600" cy="1"/>
          </a:xfrm>
          <a:prstGeom prst="line">
            <a:avLst/>
          </a:prstGeom>
          <a:ln w="57150">
            <a:solidFill>
              <a:srgbClr val="C00000"/>
            </a:solidFill>
          </a:ln>
        </p:spPr>
        <p:txBody>
          <a:bodyPr lIns="45718" tIns="45718" rIns="45718" bIns="45718"/>
          <a:lstStyle/>
          <a:p>
            <a:endParaRPr/>
          </a:p>
        </p:txBody>
      </p:sp>
      <p:sp>
        <p:nvSpPr>
          <p:cNvPr id="157" name="Straight Connector 17"/>
          <p:cNvSpPr/>
          <p:nvPr/>
        </p:nvSpPr>
        <p:spPr>
          <a:xfrm>
            <a:off x="514350" y="2038350"/>
            <a:ext cx="8229600" cy="0"/>
          </a:xfrm>
          <a:prstGeom prst="line">
            <a:avLst/>
          </a:prstGeom>
          <a:ln w="57150">
            <a:solidFill>
              <a:srgbClr val="C00000"/>
            </a:solidFill>
          </a:ln>
        </p:spPr>
        <p:txBody>
          <a:bodyPr lIns="45718" tIns="45718" rIns="45718" bIns="45718"/>
          <a:lstStyle/>
          <a:p>
            <a:endParaRPr/>
          </a:p>
        </p:txBody>
      </p:sp>
      <p:pic>
        <p:nvPicPr>
          <p:cNvPr id="158" name="Picture 3" descr="Picture 3"/>
          <p:cNvPicPr>
            <a:picLocks noChangeAspect="1"/>
          </p:cNvPicPr>
          <p:nvPr/>
        </p:nvPicPr>
        <p:blipFill>
          <a:blip r:embed="rId3"/>
          <a:stretch>
            <a:fillRect/>
          </a:stretch>
        </p:blipFill>
        <p:spPr>
          <a:xfrm>
            <a:off x="514350" y="6656389"/>
            <a:ext cx="8229600" cy="12702"/>
          </a:xfrm>
          <a:prstGeom prst="rect">
            <a:avLst/>
          </a:prstGeom>
          <a:ln w="12700">
            <a:miter lim="400000"/>
          </a:ln>
        </p:spPr>
      </p:pic>
      <p:pic>
        <p:nvPicPr>
          <p:cNvPr id="159" name="Picture 14" descr="Picture 14"/>
          <p:cNvPicPr>
            <a:picLocks noChangeAspect="1"/>
          </p:cNvPicPr>
          <p:nvPr/>
        </p:nvPicPr>
        <p:blipFill>
          <a:blip r:embed="rId4"/>
          <a:stretch>
            <a:fillRect/>
          </a:stretch>
        </p:blipFill>
        <p:spPr>
          <a:xfrm>
            <a:off x="2855990" y="172800"/>
            <a:ext cx="3546319" cy="1749269"/>
          </a:xfrm>
          <a:prstGeom prst="rect">
            <a:avLst/>
          </a:prstGeom>
          <a:ln w="12700">
            <a:miter lim="400000"/>
          </a:ln>
        </p:spPr>
      </p:pic>
      <p:pic>
        <p:nvPicPr>
          <p:cNvPr id="160" name="VCOSec_4clogo.jpg" descr="VCOSec_4clogo.jpg"/>
          <p:cNvPicPr>
            <a:picLocks noChangeAspect="1"/>
          </p:cNvPicPr>
          <p:nvPr/>
        </p:nvPicPr>
        <p:blipFill>
          <a:blip r:embed="rId5"/>
          <a:stretch>
            <a:fillRect/>
          </a:stretch>
        </p:blipFill>
        <p:spPr>
          <a:xfrm>
            <a:off x="514350" y="3923962"/>
            <a:ext cx="2139894" cy="197475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ontent Placeholder 3"/>
          <p:cNvSpPr txBox="1">
            <a:spLocks noGrp="1"/>
          </p:cNvSpPr>
          <p:nvPr>
            <p:ph type="body" sz="half" idx="1"/>
          </p:nvPr>
        </p:nvSpPr>
        <p:spPr>
          <a:xfrm>
            <a:off x="421426" y="1165490"/>
            <a:ext cx="4926505" cy="4525965"/>
          </a:xfrm>
          <a:prstGeom prst="rect">
            <a:avLst/>
          </a:prstGeom>
        </p:spPr>
        <p:txBody>
          <a:bodyPr/>
          <a:lstStyle/>
          <a:p>
            <a:pPr marL="336041" indent="-336041" defTabSz="896111">
              <a:defRPr sz="3100"/>
            </a:pPr>
            <a:r>
              <a:t>Video provided by the National Volunteer Fire Council</a:t>
            </a:r>
          </a:p>
          <a:p>
            <a:pPr marL="336041" indent="-336041" defTabSz="896111">
              <a:defRPr sz="3100"/>
            </a:pPr>
            <a:r>
              <a:t>Introduction to Behavioral Wellness Action Items</a:t>
            </a:r>
          </a:p>
          <a:p>
            <a:pPr marL="336041" indent="-336041" defTabSz="896111">
              <a:defRPr sz="3100" u="sng"/>
            </a:pPr>
            <a:endParaRPr/>
          </a:p>
          <a:p>
            <a:pPr marL="336041" indent="-336041" defTabSz="896111">
              <a:defRPr sz="3100" u="sng">
                <a:solidFill>
                  <a:srgbClr val="0000FF"/>
                </a:solidFill>
                <a:uFill>
                  <a:solidFill>
                    <a:srgbClr val="0000FF"/>
                  </a:solidFill>
                </a:uFill>
              </a:defRPr>
            </a:pPr>
            <a:r>
              <a:rPr>
                <a:hlinkClick r:id="rId2"/>
              </a:rPr>
              <a:t>https://vimeo.com/280976161</a:t>
            </a:r>
          </a:p>
        </p:txBody>
      </p:sp>
      <p:sp>
        <p:nvSpPr>
          <p:cNvPr id="306" name="Slide Number Placeholder 6"/>
          <p:cNvSpPr txBox="1">
            <a:spLocks noGrp="1"/>
          </p:cNvSpPr>
          <p:nvPr>
            <p:ph type="sldNum" sz="quarter" idx="4294967295"/>
          </p:nvPr>
        </p:nvSpPr>
        <p:spPr>
          <a:xfrm>
            <a:off x="8422820" y="6404295"/>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07" name="Image" descr="Image"/>
          <p:cNvPicPr>
            <a:picLocks noChangeAspect="1"/>
          </p:cNvPicPr>
          <p:nvPr/>
        </p:nvPicPr>
        <p:blipFill>
          <a:blip r:embed="rId3"/>
          <a:stretch>
            <a:fillRect/>
          </a:stretch>
        </p:blipFill>
        <p:spPr>
          <a:xfrm>
            <a:off x="5346987" y="1183317"/>
            <a:ext cx="3681037" cy="384772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itle 1"/>
          <p:cNvSpPr txBox="1">
            <a:spLocks noGrp="1"/>
          </p:cNvSpPr>
          <p:nvPr>
            <p:ph type="title"/>
          </p:nvPr>
        </p:nvSpPr>
        <p:spPr>
          <a:xfrm>
            <a:off x="457200" y="486679"/>
            <a:ext cx="8229600" cy="873123"/>
          </a:xfrm>
          <a:prstGeom prst="rect">
            <a:avLst/>
          </a:prstGeom>
        </p:spPr>
        <p:txBody>
          <a:bodyPr/>
          <a:lstStyle>
            <a:lvl1pPr>
              <a:defRPr sz="4000"/>
            </a:lvl1pPr>
          </a:lstStyle>
          <a:p>
            <a:r>
              <a:t>As firefighters, you will…</a:t>
            </a:r>
          </a:p>
        </p:txBody>
      </p:sp>
      <p:sp>
        <p:nvSpPr>
          <p:cNvPr id="310"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311"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12" name="Picture 3" descr="Picture 3"/>
          <p:cNvPicPr>
            <a:picLocks noChangeAspect="1"/>
          </p:cNvPicPr>
          <p:nvPr/>
        </p:nvPicPr>
        <p:blipFill>
          <a:blip r:embed="rId2"/>
          <a:stretch>
            <a:fillRect/>
          </a:stretch>
        </p:blipFill>
        <p:spPr>
          <a:xfrm>
            <a:off x="457200" y="6654003"/>
            <a:ext cx="8229600" cy="12702"/>
          </a:xfrm>
          <a:prstGeom prst="rect">
            <a:avLst/>
          </a:prstGeom>
          <a:ln w="12700">
            <a:miter lim="400000"/>
          </a:ln>
        </p:spPr>
      </p:pic>
      <p:sp>
        <p:nvSpPr>
          <p:cNvPr id="313"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314" name="VCOSec_4clogo.jpg" descr="VCOSec_4clogo.jpg"/>
          <p:cNvPicPr>
            <a:picLocks noChangeAspect="1"/>
          </p:cNvPicPr>
          <p:nvPr/>
        </p:nvPicPr>
        <p:blipFill>
          <a:blip r:embed="rId3"/>
          <a:stretch>
            <a:fillRect/>
          </a:stretch>
        </p:blipFill>
        <p:spPr>
          <a:xfrm>
            <a:off x="567339" y="5700822"/>
            <a:ext cx="973542" cy="898414"/>
          </a:xfrm>
          <a:prstGeom prst="rect">
            <a:avLst/>
          </a:prstGeom>
          <a:ln w="12700">
            <a:miter lim="400000"/>
          </a:ln>
        </p:spPr>
      </p:pic>
      <p:pic>
        <p:nvPicPr>
          <p:cNvPr id="315" name="20171011091941643.pdf" descr="20171011091941643.pdf"/>
          <p:cNvPicPr>
            <a:picLocks noChangeAspect="1"/>
          </p:cNvPicPr>
          <p:nvPr/>
        </p:nvPicPr>
        <p:blipFill>
          <a:blip r:embed="rId4"/>
          <a:srcRect l="3566" t="1912" r="5257" b="1909"/>
          <a:stretch>
            <a:fillRect/>
          </a:stretch>
        </p:blipFill>
        <p:spPr>
          <a:xfrm>
            <a:off x="7712330" y="5558178"/>
            <a:ext cx="672388" cy="1025292"/>
          </a:xfrm>
          <a:prstGeom prst="rect">
            <a:avLst/>
          </a:prstGeom>
          <a:ln w="12700">
            <a:miter lim="400000"/>
          </a:ln>
        </p:spPr>
      </p:pic>
      <p:sp>
        <p:nvSpPr>
          <p:cNvPr id="316" name="Rectangle 2"/>
          <p:cNvSpPr txBox="1"/>
          <p:nvPr/>
        </p:nvSpPr>
        <p:spPr>
          <a:xfrm>
            <a:off x="457200" y="1482362"/>
            <a:ext cx="8358200" cy="3888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2000">
                <a:latin typeface="+mn-lt"/>
                <a:ea typeface="+mn-ea"/>
                <a:cs typeface="+mn-cs"/>
                <a:sym typeface="Calibri"/>
              </a:defRPr>
            </a:pPr>
            <a:r>
              <a:t>witness the miracle of birth</a:t>
            </a:r>
          </a:p>
          <a:p>
            <a:pPr marL="342900" indent="-342900">
              <a:buSzPct val="100000"/>
              <a:buFont typeface="Arial"/>
              <a:buChar char="•"/>
              <a:defRPr sz="2000">
                <a:latin typeface="+mn-lt"/>
                <a:ea typeface="+mn-ea"/>
                <a:cs typeface="+mn-cs"/>
                <a:sym typeface="Calibri"/>
              </a:defRPr>
            </a:pPr>
            <a:r>
              <a:t>cry with your patients</a:t>
            </a:r>
          </a:p>
          <a:p>
            <a:pPr marL="342900" indent="-342900">
              <a:buSzPct val="100000"/>
              <a:buFont typeface="Arial"/>
              <a:buChar char="•"/>
              <a:defRPr sz="2000">
                <a:latin typeface="+mn-lt"/>
                <a:ea typeface="+mn-ea"/>
                <a:cs typeface="+mn-cs"/>
                <a:sym typeface="Calibri"/>
              </a:defRPr>
            </a:pPr>
            <a:r>
              <a:t>hold a baby in your arms as it takes it’s last breath</a:t>
            </a:r>
          </a:p>
          <a:p>
            <a:pPr marL="342900" indent="-342900">
              <a:buSzPct val="100000"/>
              <a:buFont typeface="Arial"/>
              <a:buChar char="•"/>
              <a:defRPr sz="2000">
                <a:latin typeface="+mn-lt"/>
                <a:ea typeface="+mn-ea"/>
                <a:cs typeface="+mn-cs"/>
                <a:sym typeface="Calibri"/>
              </a:defRPr>
            </a:pPr>
            <a:r>
              <a:t>be vomited upon </a:t>
            </a:r>
          </a:p>
          <a:p>
            <a:pPr marL="342900" indent="-342900">
              <a:buSzPct val="100000"/>
              <a:buFont typeface="Arial"/>
              <a:buChar char="•"/>
              <a:defRPr sz="2000">
                <a:latin typeface="+mn-lt"/>
                <a:ea typeface="+mn-ea"/>
                <a:cs typeface="+mn-cs"/>
                <a:sym typeface="Calibri"/>
              </a:defRPr>
            </a:pPr>
            <a:r>
              <a:t>Have cookies brought to the fire station</a:t>
            </a:r>
          </a:p>
          <a:p>
            <a:pPr marL="342900" indent="-342900">
              <a:buSzPct val="100000"/>
              <a:buFont typeface="Arial"/>
              <a:buChar char="•"/>
              <a:defRPr sz="2000">
                <a:latin typeface="+mn-lt"/>
                <a:ea typeface="+mn-ea"/>
                <a:cs typeface="+mn-cs"/>
                <a:sym typeface="Calibri"/>
              </a:defRPr>
            </a:pPr>
            <a:r>
              <a:t>control bleeding</a:t>
            </a:r>
          </a:p>
          <a:p>
            <a:pPr marL="342900" indent="-342900">
              <a:buSzPct val="100000"/>
              <a:buFont typeface="Arial"/>
              <a:buChar char="•"/>
              <a:defRPr sz="2000">
                <a:latin typeface="+mn-lt"/>
                <a:ea typeface="+mn-ea"/>
                <a:cs typeface="+mn-cs"/>
                <a:sym typeface="Calibri"/>
              </a:defRPr>
            </a:pPr>
            <a:r>
              <a:t>Receive a thank you card from a grateful resident</a:t>
            </a:r>
          </a:p>
          <a:p>
            <a:pPr marL="342900" indent="-342900">
              <a:buSzPct val="100000"/>
              <a:buFont typeface="Arial"/>
              <a:buChar char="•"/>
              <a:defRPr sz="2000">
                <a:latin typeface="+mn-lt"/>
                <a:ea typeface="+mn-ea"/>
                <a:cs typeface="+mn-cs"/>
                <a:sym typeface="Calibri"/>
              </a:defRPr>
            </a:pPr>
            <a:r>
              <a:t>say a short, silent prayer for a patient</a:t>
            </a:r>
          </a:p>
          <a:p>
            <a:pPr marL="342900" indent="-342900">
              <a:buSzPct val="100000"/>
              <a:buFont typeface="Arial"/>
              <a:buChar char="•"/>
              <a:defRPr sz="2000">
                <a:latin typeface="+mn-lt"/>
                <a:ea typeface="+mn-ea"/>
                <a:cs typeface="+mn-cs"/>
                <a:sym typeface="Calibri"/>
              </a:defRPr>
            </a:pPr>
            <a:r>
              <a:t>Have a kid come up to you and hug your leg</a:t>
            </a:r>
          </a:p>
          <a:p>
            <a:pPr marL="342900" indent="-342900">
              <a:buSzPct val="100000"/>
              <a:buFont typeface="Arial"/>
              <a:buChar char="•"/>
              <a:defRPr sz="2000">
                <a:latin typeface="+mn-lt"/>
                <a:ea typeface="+mn-ea"/>
                <a:cs typeface="+mn-cs"/>
                <a:sym typeface="Calibri"/>
              </a:defRPr>
            </a:pPr>
            <a:r>
              <a:t>comfort a father who held his dead son in his arms and grieved with the greatest sorrow</a:t>
            </a:r>
          </a:p>
          <a:p>
            <a:pPr marL="342900" indent="-342900">
              <a:buSzPct val="100000"/>
              <a:buFont typeface="Arial"/>
              <a:buChar char="•"/>
              <a:defRPr sz="2000">
                <a:latin typeface="+mn-lt"/>
                <a:ea typeface="+mn-ea"/>
                <a:cs typeface="+mn-cs"/>
                <a:sym typeface="Calibri"/>
              </a:defRPr>
            </a:pPr>
            <a:r>
              <a:t>Be promoted to an officer rank</a:t>
            </a:r>
          </a:p>
          <a:p>
            <a:pPr marL="342900" indent="-342900">
              <a:buSzPct val="100000"/>
              <a:buFont typeface="Arial"/>
              <a:buChar char="•"/>
              <a:defRPr sz="2000">
                <a:latin typeface="+mn-lt"/>
                <a:ea typeface="+mn-ea"/>
                <a:cs typeface="+mn-cs"/>
                <a:sym typeface="Calibri"/>
              </a:defRPr>
            </a:pPr>
            <a:r>
              <a:t>Carry valuables out of a house after putting the fire out</a:t>
            </a:r>
          </a:p>
        </p:txBody>
      </p:sp>
      <p:sp>
        <p:nvSpPr>
          <p:cNvPr id="317" name="TextBox 3"/>
          <p:cNvSpPr txBox="1"/>
          <p:nvPr/>
        </p:nvSpPr>
        <p:spPr>
          <a:xfrm>
            <a:off x="1865708" y="5656624"/>
            <a:ext cx="5754293"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600">
                <a:latin typeface="+mn-lt"/>
                <a:ea typeface="+mn-ea"/>
                <a:cs typeface="+mn-cs"/>
                <a:sym typeface="Calibri"/>
              </a:defRPr>
            </a:pPr>
            <a:r>
              <a:t>Chief Gary Ludwig, Champaign, IL Fire Dept., author, excerpted from </a:t>
            </a:r>
            <a:r>
              <a:rPr i="1"/>
              <a:t>Blood, Sweat, Tears, and Prayers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
        <p:nvSpPr>
          <p:cNvPr id="320"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grpSp>
        <p:nvGrpSpPr>
          <p:cNvPr id="323" name="Action Statement 2…"/>
          <p:cNvGrpSpPr/>
          <p:nvPr/>
        </p:nvGrpSpPr>
        <p:grpSpPr>
          <a:xfrm>
            <a:off x="114623" y="308476"/>
            <a:ext cx="4478309" cy="6241048"/>
            <a:chOff x="0" y="0"/>
            <a:chExt cx="4478308" cy="6241046"/>
          </a:xfrm>
        </p:grpSpPr>
        <p:sp>
          <p:nvSpPr>
            <p:cNvPr id="321" name="Shape"/>
            <p:cNvSpPr/>
            <p:nvPr/>
          </p:nvSpPr>
          <p:spPr>
            <a:xfrm>
              <a:off x="-1" y="-1"/>
              <a:ext cx="4478309" cy="6241048"/>
            </a:xfrm>
            <a:custGeom>
              <a:avLst/>
              <a:gdLst/>
              <a:ahLst/>
              <a:cxnLst>
                <a:cxn ang="0">
                  <a:pos x="wd2" y="hd2"/>
                </a:cxn>
                <a:cxn ang="5400000">
                  <a:pos x="wd2" y="hd2"/>
                </a:cxn>
                <a:cxn ang="10800000">
                  <a:pos x="wd2" y="hd2"/>
                </a:cxn>
                <a:cxn ang="16200000">
                  <a:pos x="wd2" y="hd2"/>
                </a:cxn>
              </a:cxnLst>
              <a:rect l="0" t="0" r="r" b="b"/>
              <a:pathLst>
                <a:path w="21600" h="21600" extrusionOk="0">
                  <a:moveTo>
                    <a:pt x="2429" y="0"/>
                  </a:moveTo>
                  <a:cubicBezTo>
                    <a:pt x="1090" y="0"/>
                    <a:pt x="0" y="782"/>
                    <a:pt x="0" y="1743"/>
                  </a:cubicBezTo>
                  <a:lnTo>
                    <a:pt x="0" y="19857"/>
                  </a:lnTo>
                  <a:cubicBezTo>
                    <a:pt x="0" y="20818"/>
                    <a:pt x="1090" y="21600"/>
                    <a:pt x="2429" y="21600"/>
                  </a:cubicBezTo>
                  <a:lnTo>
                    <a:pt x="19171" y="21600"/>
                  </a:lnTo>
                  <a:cubicBezTo>
                    <a:pt x="20510" y="21600"/>
                    <a:pt x="21600" y="20818"/>
                    <a:pt x="21600" y="19857"/>
                  </a:cubicBezTo>
                  <a:lnTo>
                    <a:pt x="21600" y="1743"/>
                  </a:lnTo>
                  <a:cubicBezTo>
                    <a:pt x="21600" y="782"/>
                    <a:pt x="20510" y="0"/>
                    <a:pt x="19171" y="0"/>
                  </a:cubicBezTo>
                  <a:lnTo>
                    <a:pt x="2429" y="0"/>
                  </a:lnTo>
                  <a:close/>
                  <a:moveTo>
                    <a:pt x="2429" y="755"/>
                  </a:moveTo>
                  <a:lnTo>
                    <a:pt x="19171" y="755"/>
                  </a:lnTo>
                  <a:cubicBezTo>
                    <a:pt x="19930" y="755"/>
                    <a:pt x="20547" y="1199"/>
                    <a:pt x="20547" y="1743"/>
                  </a:cubicBezTo>
                  <a:lnTo>
                    <a:pt x="20547" y="19857"/>
                  </a:lnTo>
                  <a:cubicBezTo>
                    <a:pt x="20547" y="20401"/>
                    <a:pt x="19930" y="20845"/>
                    <a:pt x="19171" y="20845"/>
                  </a:cubicBezTo>
                  <a:lnTo>
                    <a:pt x="2429" y="20845"/>
                  </a:lnTo>
                  <a:cubicBezTo>
                    <a:pt x="1670" y="20845"/>
                    <a:pt x="1053" y="20401"/>
                    <a:pt x="1053" y="19857"/>
                  </a:cubicBezTo>
                  <a:lnTo>
                    <a:pt x="1053" y="1743"/>
                  </a:lnTo>
                  <a:cubicBezTo>
                    <a:pt x="1053" y="1199"/>
                    <a:pt x="1670" y="755"/>
                    <a:pt x="2429" y="755"/>
                  </a:cubicBezTo>
                  <a:close/>
                  <a:moveTo>
                    <a:pt x="2429" y="1277"/>
                  </a:moveTo>
                  <a:cubicBezTo>
                    <a:pt x="2072" y="1277"/>
                    <a:pt x="1782" y="1486"/>
                    <a:pt x="1782" y="1743"/>
                  </a:cubicBezTo>
                  <a:lnTo>
                    <a:pt x="1782" y="19857"/>
                  </a:lnTo>
                  <a:cubicBezTo>
                    <a:pt x="1782" y="20114"/>
                    <a:pt x="2072" y="20323"/>
                    <a:pt x="2429" y="20323"/>
                  </a:cubicBezTo>
                  <a:lnTo>
                    <a:pt x="19171" y="20323"/>
                  </a:lnTo>
                  <a:cubicBezTo>
                    <a:pt x="19528" y="20323"/>
                    <a:pt x="19818" y="20114"/>
                    <a:pt x="19818" y="19857"/>
                  </a:cubicBezTo>
                  <a:lnTo>
                    <a:pt x="19818" y="1743"/>
                  </a:lnTo>
                  <a:cubicBezTo>
                    <a:pt x="19818" y="1486"/>
                    <a:pt x="19528" y="1277"/>
                    <a:pt x="19171" y="1277"/>
                  </a:cubicBezTo>
                  <a:lnTo>
                    <a:pt x="2429" y="1277"/>
                  </a:lnTo>
                  <a:close/>
                </a:path>
              </a:pathLst>
            </a:cu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just">
                <a:defRPr sz="3000" b="1">
                  <a:latin typeface="+mn-lt"/>
                  <a:ea typeface="+mn-ea"/>
                  <a:cs typeface="+mn-cs"/>
                  <a:sym typeface="Calibri"/>
                </a:defRPr>
              </a:pPr>
              <a:endParaRPr/>
            </a:p>
          </p:txBody>
        </p:sp>
        <p:sp>
          <p:nvSpPr>
            <p:cNvPr id="322" name="Action Statement 2…"/>
            <p:cNvSpPr txBox="1"/>
            <p:nvPr/>
          </p:nvSpPr>
          <p:spPr>
            <a:xfrm>
              <a:off x="496920" y="515754"/>
              <a:ext cx="3572846" cy="5209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3800" b="1">
                  <a:solidFill>
                    <a:srgbClr val="E22400"/>
                  </a:solidFill>
                  <a:latin typeface="+mn-lt"/>
                  <a:ea typeface="+mn-ea"/>
                  <a:cs typeface="+mn-cs"/>
                  <a:sym typeface="Calibri"/>
                </a:defRPr>
              </a:pPr>
              <a:r>
                <a:t>Action Statement 2</a:t>
              </a:r>
              <a:r>
                <a:rPr>
                  <a:solidFill>
                    <a:srgbClr val="000000"/>
                  </a:solidFill>
                </a:rPr>
                <a:t> </a:t>
              </a:r>
            </a:p>
            <a:p>
              <a:pPr algn="just">
                <a:defRPr sz="3000" b="1">
                  <a:latin typeface="+mn-lt"/>
                  <a:ea typeface="+mn-ea"/>
                  <a:cs typeface="+mn-cs"/>
                  <a:sym typeface="Calibri"/>
                </a:defRPr>
              </a:pPr>
              <a:r>
                <a:t>Fire departments need to become familiar with emotional and behavioral health issues and methods of reducing their impact on members.</a:t>
              </a:r>
            </a:p>
          </p:txBody>
        </p:sp>
      </p:grpSp>
      <p:grpSp>
        <p:nvGrpSpPr>
          <p:cNvPr id="326" name="Little written…"/>
          <p:cNvGrpSpPr/>
          <p:nvPr/>
        </p:nvGrpSpPr>
        <p:grpSpPr>
          <a:xfrm>
            <a:off x="4537604" y="308476"/>
            <a:ext cx="4478309" cy="6241048"/>
            <a:chOff x="0" y="0"/>
            <a:chExt cx="4478308" cy="6241046"/>
          </a:xfrm>
        </p:grpSpPr>
        <p:sp>
          <p:nvSpPr>
            <p:cNvPr id="324" name="Shape"/>
            <p:cNvSpPr/>
            <p:nvPr/>
          </p:nvSpPr>
          <p:spPr>
            <a:xfrm>
              <a:off x="-1" y="-1"/>
              <a:ext cx="4478309" cy="6241048"/>
            </a:xfrm>
            <a:custGeom>
              <a:avLst/>
              <a:gdLst/>
              <a:ahLst/>
              <a:cxnLst>
                <a:cxn ang="0">
                  <a:pos x="wd2" y="hd2"/>
                </a:cxn>
                <a:cxn ang="5400000">
                  <a:pos x="wd2" y="hd2"/>
                </a:cxn>
                <a:cxn ang="10800000">
                  <a:pos x="wd2" y="hd2"/>
                </a:cxn>
                <a:cxn ang="16200000">
                  <a:pos x="wd2" y="hd2"/>
                </a:cxn>
              </a:cxnLst>
              <a:rect l="0" t="0" r="r" b="b"/>
              <a:pathLst>
                <a:path w="21600" h="21600" extrusionOk="0">
                  <a:moveTo>
                    <a:pt x="2429" y="0"/>
                  </a:moveTo>
                  <a:cubicBezTo>
                    <a:pt x="1090" y="0"/>
                    <a:pt x="0" y="782"/>
                    <a:pt x="0" y="1743"/>
                  </a:cubicBezTo>
                  <a:lnTo>
                    <a:pt x="0" y="19857"/>
                  </a:lnTo>
                  <a:cubicBezTo>
                    <a:pt x="0" y="20818"/>
                    <a:pt x="1090" y="21600"/>
                    <a:pt x="2429" y="21600"/>
                  </a:cubicBezTo>
                  <a:lnTo>
                    <a:pt x="19171" y="21600"/>
                  </a:lnTo>
                  <a:cubicBezTo>
                    <a:pt x="20510" y="21600"/>
                    <a:pt x="21600" y="20818"/>
                    <a:pt x="21600" y="19857"/>
                  </a:cubicBezTo>
                  <a:lnTo>
                    <a:pt x="21600" y="1743"/>
                  </a:lnTo>
                  <a:cubicBezTo>
                    <a:pt x="21600" y="782"/>
                    <a:pt x="20510" y="0"/>
                    <a:pt x="19171" y="0"/>
                  </a:cubicBezTo>
                  <a:lnTo>
                    <a:pt x="2429" y="0"/>
                  </a:lnTo>
                  <a:close/>
                  <a:moveTo>
                    <a:pt x="2429" y="755"/>
                  </a:moveTo>
                  <a:lnTo>
                    <a:pt x="19171" y="755"/>
                  </a:lnTo>
                  <a:cubicBezTo>
                    <a:pt x="19930" y="755"/>
                    <a:pt x="20547" y="1199"/>
                    <a:pt x="20547" y="1743"/>
                  </a:cubicBezTo>
                  <a:lnTo>
                    <a:pt x="20547" y="19857"/>
                  </a:lnTo>
                  <a:cubicBezTo>
                    <a:pt x="20547" y="20401"/>
                    <a:pt x="19930" y="20845"/>
                    <a:pt x="19171" y="20845"/>
                  </a:cubicBezTo>
                  <a:lnTo>
                    <a:pt x="2429" y="20845"/>
                  </a:lnTo>
                  <a:cubicBezTo>
                    <a:pt x="1670" y="20845"/>
                    <a:pt x="1053" y="20401"/>
                    <a:pt x="1053" y="19857"/>
                  </a:cubicBezTo>
                  <a:lnTo>
                    <a:pt x="1053" y="1743"/>
                  </a:lnTo>
                  <a:cubicBezTo>
                    <a:pt x="1053" y="1199"/>
                    <a:pt x="1670" y="755"/>
                    <a:pt x="2429" y="755"/>
                  </a:cubicBezTo>
                  <a:close/>
                  <a:moveTo>
                    <a:pt x="2429" y="1277"/>
                  </a:moveTo>
                  <a:cubicBezTo>
                    <a:pt x="2072" y="1277"/>
                    <a:pt x="1782" y="1486"/>
                    <a:pt x="1782" y="1743"/>
                  </a:cubicBezTo>
                  <a:lnTo>
                    <a:pt x="1782" y="19857"/>
                  </a:lnTo>
                  <a:cubicBezTo>
                    <a:pt x="1782" y="20114"/>
                    <a:pt x="2072" y="20323"/>
                    <a:pt x="2429" y="20323"/>
                  </a:cubicBezTo>
                  <a:lnTo>
                    <a:pt x="19171" y="20323"/>
                  </a:lnTo>
                  <a:cubicBezTo>
                    <a:pt x="19528" y="20323"/>
                    <a:pt x="19818" y="20114"/>
                    <a:pt x="19818" y="19857"/>
                  </a:cubicBezTo>
                  <a:lnTo>
                    <a:pt x="19818" y="1743"/>
                  </a:lnTo>
                  <a:cubicBezTo>
                    <a:pt x="19818" y="1486"/>
                    <a:pt x="19528" y="1277"/>
                    <a:pt x="19171" y="1277"/>
                  </a:cubicBezTo>
                  <a:lnTo>
                    <a:pt x="2429" y="1277"/>
                  </a:lnTo>
                  <a:close/>
                </a:path>
              </a:pathLst>
            </a:cu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just">
                <a:defRPr sz="3100" b="1">
                  <a:solidFill>
                    <a:srgbClr val="D38301"/>
                  </a:solidFill>
                  <a:latin typeface="+mn-lt"/>
                  <a:ea typeface="+mn-ea"/>
                  <a:cs typeface="+mn-cs"/>
                  <a:sym typeface="Calibri"/>
                </a:defRPr>
              </a:pPr>
              <a:endParaRPr/>
            </a:p>
          </p:txBody>
        </p:sp>
        <p:sp>
          <p:nvSpPr>
            <p:cNvPr id="325" name="Little written…"/>
            <p:cNvSpPr txBox="1"/>
            <p:nvPr/>
          </p:nvSpPr>
          <p:spPr>
            <a:xfrm>
              <a:off x="433990" y="331604"/>
              <a:ext cx="3602740" cy="5577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310814" indent="-310814" algn="just">
                <a:buSzPct val="100000"/>
                <a:buChar char="•"/>
                <a:defRPr sz="3100" b="1">
                  <a:solidFill>
                    <a:srgbClr val="D38301"/>
                  </a:solidFill>
                  <a:latin typeface="+mn-lt"/>
                  <a:ea typeface="+mn-ea"/>
                  <a:cs typeface="+mn-cs"/>
                  <a:sym typeface="Calibri"/>
                </a:defRPr>
              </a:pPr>
              <a:r>
                <a:t>Little written</a:t>
              </a:r>
            </a:p>
            <a:p>
              <a:pPr marL="310814" indent="-310814" algn="just">
                <a:buSzPct val="100000"/>
                <a:buChar char="•"/>
                <a:defRPr sz="3100" b="1">
                  <a:solidFill>
                    <a:srgbClr val="D38301"/>
                  </a:solidFill>
                  <a:latin typeface="+mn-lt"/>
                  <a:ea typeface="+mn-ea"/>
                  <a:cs typeface="+mn-cs"/>
                  <a:sym typeface="Calibri"/>
                </a:defRPr>
              </a:pPr>
              <a:r>
                <a:t>Minimal education</a:t>
              </a:r>
            </a:p>
            <a:p>
              <a:pPr marL="310814" indent="-310814" algn="just">
                <a:buSzPct val="100000"/>
                <a:buChar char="•"/>
                <a:defRPr sz="3100" b="1">
                  <a:solidFill>
                    <a:srgbClr val="D38301"/>
                  </a:solidFill>
                  <a:latin typeface="+mn-lt"/>
                  <a:ea typeface="+mn-ea"/>
                  <a:cs typeface="+mn-cs"/>
                  <a:sym typeface="Calibri"/>
                </a:defRPr>
              </a:pPr>
              <a:r>
                <a:t>Don’t know how to deal with depression, anxiety, substance abuse and addiction.</a:t>
              </a:r>
            </a:p>
            <a:p>
              <a:pPr marL="310814" indent="-310814" algn="just">
                <a:buSzPct val="100000"/>
                <a:buChar char="•"/>
                <a:defRPr sz="3100" b="1">
                  <a:solidFill>
                    <a:srgbClr val="D38301"/>
                  </a:solidFill>
                  <a:latin typeface="+mn-lt"/>
                  <a:ea typeface="+mn-ea"/>
                  <a:cs typeface="+mn-cs"/>
                  <a:sym typeface="Calibri"/>
                </a:defRPr>
              </a:pPr>
              <a:r>
                <a:t>Don’t have knowledge or resources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26"/>
                                        </p:tgtEl>
                                        <p:attrNameLst>
                                          <p:attrName>style.visibility</p:attrName>
                                        </p:attrNameLst>
                                      </p:cBhvr>
                                      <p:to>
                                        <p:strVal val="visible"/>
                                      </p:to>
                                    </p:set>
                                    <p:animEffect transition="in" filter="dissolve">
                                      <p:cBhvr>
                                        <p:cTn id="7"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le 1"/>
          <p:cNvSpPr txBox="1">
            <a:spLocks noGrp="1"/>
          </p:cNvSpPr>
          <p:nvPr>
            <p:ph type="title"/>
          </p:nvPr>
        </p:nvSpPr>
        <p:spPr>
          <a:xfrm>
            <a:off x="457200" y="486679"/>
            <a:ext cx="8229600" cy="873123"/>
          </a:xfrm>
          <a:prstGeom prst="rect">
            <a:avLst/>
          </a:prstGeom>
        </p:spPr>
        <p:txBody>
          <a:bodyPr/>
          <a:lstStyle>
            <a:lvl1pPr>
              <a:defRPr sz="3800" b="1">
                <a:solidFill>
                  <a:srgbClr val="0056D6"/>
                </a:solidFill>
              </a:defRPr>
            </a:lvl1pPr>
          </a:lstStyle>
          <a:p>
            <a:r>
              <a:t>Stress Management</a:t>
            </a:r>
          </a:p>
        </p:txBody>
      </p:sp>
      <p:sp>
        <p:nvSpPr>
          <p:cNvPr id="331"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332"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33"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
        <p:nvSpPr>
          <p:cNvPr id="334"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35" name="Rectangle 2"/>
          <p:cNvSpPr txBox="1"/>
          <p:nvPr/>
        </p:nvSpPr>
        <p:spPr>
          <a:xfrm>
            <a:off x="567342" y="1579609"/>
            <a:ext cx="8119458" cy="3380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572516">
              <a:defRPr sz="3200">
                <a:latin typeface="+mn-lt"/>
                <a:ea typeface="+mn-ea"/>
                <a:cs typeface="+mn-cs"/>
                <a:sym typeface="Calibri"/>
              </a:defRPr>
            </a:pPr>
            <a:r>
              <a:t>Your reaction to the stress of life will impact your long-term health and wellness. You will experience events on the job that will be overwhelming and will create a stress-related reaction.</a:t>
            </a:r>
          </a:p>
          <a:p>
            <a:pPr defTabSz="572516">
              <a:defRPr sz="3200">
                <a:latin typeface="+mn-lt"/>
                <a:ea typeface="+mn-ea"/>
                <a:cs typeface="+mn-cs"/>
                <a:sym typeface="Calibri"/>
              </a:defRPr>
            </a:pPr>
            <a:r>
              <a:t>Recognize this job is not always fun and when it hurts ask for help.</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40" name="The tone at the kitchen table will impact behavioral wellness."/>
          <p:cNvSpPr txBox="1">
            <a:spLocks noGrp="1"/>
          </p:cNvSpPr>
          <p:nvPr>
            <p:ph type="title" idx="4294967295"/>
          </p:nvPr>
        </p:nvSpPr>
        <p:spPr>
          <a:xfrm>
            <a:off x="744785" y="3956361"/>
            <a:ext cx="7850242" cy="2772549"/>
          </a:xfrm>
          <a:prstGeom prst="rect">
            <a:avLst/>
          </a:prstGeom>
          <a:solidFill>
            <a:srgbClr val="E22400"/>
          </a:solidFill>
          <a:ln w="76200">
            <a:solidFill>
              <a:srgbClr val="8C3A38"/>
            </a:solidFill>
            <a:round/>
          </a:ln>
          <a:effectLst>
            <a:outerShdw blurRad="38100" dist="23000" dir="5400000" rotWithShape="0">
              <a:srgbClr val="000000">
                <a:alpha val="35000"/>
              </a:srgbClr>
            </a:outerShdw>
          </a:effectLst>
        </p:spPr>
        <p:txBody>
          <a:bodyPr lIns="35717" tIns="35717" rIns="35717" bIns="35717"/>
          <a:lstStyle/>
          <a:p>
            <a:pPr lvl="1" indent="457200" algn="l">
              <a:defRPr sz="4600" b="1">
                <a:solidFill>
                  <a:srgbClr val="FFFFFF"/>
                </a:solidFill>
              </a:defRPr>
            </a:pPr>
            <a:r>
              <a:t>The tone at the kitchen table will impact behavioral wellness.</a:t>
            </a:r>
          </a:p>
        </p:txBody>
      </p:sp>
      <p:sp>
        <p:nvSpPr>
          <p:cNvPr id="341" name="Fire Truck"/>
          <p:cNvSpPr/>
          <p:nvPr/>
        </p:nvSpPr>
        <p:spPr>
          <a:xfrm>
            <a:off x="777639" y="369754"/>
            <a:ext cx="7784535" cy="3535883"/>
          </a:xfrm>
          <a:custGeom>
            <a:avLst/>
            <a:gdLst/>
            <a:ahLst/>
            <a:cxnLst>
              <a:cxn ang="0">
                <a:pos x="wd2" y="hd2"/>
              </a:cxn>
              <a:cxn ang="5400000">
                <a:pos x="wd2" y="hd2"/>
              </a:cxn>
              <a:cxn ang="10800000">
                <a:pos x="wd2" y="hd2"/>
              </a:cxn>
              <a:cxn ang="16200000">
                <a:pos x="wd2" y="hd2"/>
              </a:cxn>
            </a:cxnLst>
            <a:rect l="0" t="0" r="r" b="b"/>
            <a:pathLst>
              <a:path w="21600" h="21600" extrusionOk="0">
                <a:moveTo>
                  <a:pt x="1760" y="0"/>
                </a:moveTo>
                <a:cubicBezTo>
                  <a:pt x="1749" y="0"/>
                  <a:pt x="1738" y="10"/>
                  <a:pt x="1733" y="22"/>
                </a:cubicBezTo>
                <a:lnTo>
                  <a:pt x="324" y="3006"/>
                </a:lnTo>
                <a:cubicBezTo>
                  <a:pt x="319" y="3017"/>
                  <a:pt x="308" y="3032"/>
                  <a:pt x="297" y="3032"/>
                </a:cubicBezTo>
                <a:lnTo>
                  <a:pt x="39" y="3032"/>
                </a:lnTo>
                <a:cubicBezTo>
                  <a:pt x="17" y="3032"/>
                  <a:pt x="0" y="3066"/>
                  <a:pt x="0" y="3113"/>
                </a:cubicBezTo>
                <a:lnTo>
                  <a:pt x="0" y="4540"/>
                </a:lnTo>
                <a:cubicBezTo>
                  <a:pt x="0" y="4587"/>
                  <a:pt x="17" y="4622"/>
                  <a:pt x="39" y="4622"/>
                </a:cubicBezTo>
                <a:lnTo>
                  <a:pt x="1858" y="4622"/>
                </a:lnTo>
                <a:cubicBezTo>
                  <a:pt x="1890" y="4622"/>
                  <a:pt x="1912" y="4681"/>
                  <a:pt x="1912" y="4741"/>
                </a:cubicBezTo>
                <a:lnTo>
                  <a:pt x="1912" y="5372"/>
                </a:lnTo>
                <a:cubicBezTo>
                  <a:pt x="1912" y="5372"/>
                  <a:pt x="1912" y="5371"/>
                  <a:pt x="1912" y="5394"/>
                </a:cubicBezTo>
                <a:lnTo>
                  <a:pt x="6782" y="5394"/>
                </a:lnTo>
                <a:lnTo>
                  <a:pt x="6782" y="4741"/>
                </a:lnTo>
                <a:cubicBezTo>
                  <a:pt x="6782" y="4681"/>
                  <a:pt x="6804" y="4622"/>
                  <a:pt x="6836" y="4622"/>
                </a:cubicBezTo>
                <a:lnTo>
                  <a:pt x="21536" y="4622"/>
                </a:lnTo>
                <a:cubicBezTo>
                  <a:pt x="21573" y="4622"/>
                  <a:pt x="21600" y="4564"/>
                  <a:pt x="21600" y="4480"/>
                </a:cubicBezTo>
                <a:lnTo>
                  <a:pt x="21600" y="3173"/>
                </a:lnTo>
                <a:cubicBezTo>
                  <a:pt x="21600" y="3101"/>
                  <a:pt x="21573" y="3032"/>
                  <a:pt x="21536" y="3032"/>
                </a:cubicBezTo>
                <a:lnTo>
                  <a:pt x="21357" y="3032"/>
                </a:lnTo>
                <a:cubicBezTo>
                  <a:pt x="21308" y="3032"/>
                  <a:pt x="21266" y="2996"/>
                  <a:pt x="21233" y="2913"/>
                </a:cubicBezTo>
                <a:lnTo>
                  <a:pt x="19926" y="22"/>
                </a:lnTo>
                <a:cubicBezTo>
                  <a:pt x="19920" y="10"/>
                  <a:pt x="19909" y="0"/>
                  <a:pt x="19899" y="0"/>
                </a:cubicBezTo>
                <a:lnTo>
                  <a:pt x="1760" y="0"/>
                </a:lnTo>
                <a:close/>
                <a:moveTo>
                  <a:pt x="2123" y="747"/>
                </a:moveTo>
                <a:lnTo>
                  <a:pt x="2889" y="747"/>
                </a:lnTo>
                <a:cubicBezTo>
                  <a:pt x="2921" y="747"/>
                  <a:pt x="2943" y="844"/>
                  <a:pt x="2916" y="892"/>
                </a:cubicBezTo>
                <a:lnTo>
                  <a:pt x="2150" y="2649"/>
                </a:lnTo>
                <a:cubicBezTo>
                  <a:pt x="2128" y="2708"/>
                  <a:pt x="2084" y="2661"/>
                  <a:pt x="2084" y="2589"/>
                </a:cubicBezTo>
                <a:lnTo>
                  <a:pt x="2084" y="832"/>
                </a:lnTo>
                <a:cubicBezTo>
                  <a:pt x="2084" y="785"/>
                  <a:pt x="2101" y="747"/>
                  <a:pt x="2123" y="747"/>
                </a:cubicBezTo>
                <a:close/>
                <a:moveTo>
                  <a:pt x="3770" y="747"/>
                </a:moveTo>
                <a:lnTo>
                  <a:pt x="4536" y="747"/>
                </a:lnTo>
                <a:cubicBezTo>
                  <a:pt x="4568" y="747"/>
                  <a:pt x="4590" y="844"/>
                  <a:pt x="4563" y="892"/>
                </a:cubicBezTo>
                <a:lnTo>
                  <a:pt x="3797" y="2649"/>
                </a:lnTo>
                <a:cubicBezTo>
                  <a:pt x="3775" y="2708"/>
                  <a:pt x="3731" y="2661"/>
                  <a:pt x="3731" y="2589"/>
                </a:cubicBezTo>
                <a:lnTo>
                  <a:pt x="3731" y="832"/>
                </a:lnTo>
                <a:cubicBezTo>
                  <a:pt x="3731" y="785"/>
                  <a:pt x="3748" y="747"/>
                  <a:pt x="3770" y="747"/>
                </a:cubicBezTo>
                <a:close/>
                <a:moveTo>
                  <a:pt x="5378" y="747"/>
                </a:moveTo>
                <a:lnTo>
                  <a:pt x="6146" y="747"/>
                </a:lnTo>
                <a:cubicBezTo>
                  <a:pt x="6178" y="747"/>
                  <a:pt x="6200" y="844"/>
                  <a:pt x="6173" y="892"/>
                </a:cubicBezTo>
                <a:lnTo>
                  <a:pt x="5405" y="2649"/>
                </a:lnTo>
                <a:cubicBezTo>
                  <a:pt x="5383" y="2708"/>
                  <a:pt x="5341" y="2661"/>
                  <a:pt x="5341" y="2589"/>
                </a:cubicBezTo>
                <a:lnTo>
                  <a:pt x="5341" y="832"/>
                </a:lnTo>
                <a:cubicBezTo>
                  <a:pt x="5341" y="785"/>
                  <a:pt x="5356" y="747"/>
                  <a:pt x="5378" y="747"/>
                </a:cubicBezTo>
                <a:close/>
                <a:moveTo>
                  <a:pt x="6993" y="747"/>
                </a:moveTo>
                <a:lnTo>
                  <a:pt x="7761" y="747"/>
                </a:lnTo>
                <a:cubicBezTo>
                  <a:pt x="7793" y="747"/>
                  <a:pt x="7815" y="844"/>
                  <a:pt x="7788" y="892"/>
                </a:cubicBezTo>
                <a:lnTo>
                  <a:pt x="7020" y="2649"/>
                </a:lnTo>
                <a:cubicBezTo>
                  <a:pt x="6998" y="2708"/>
                  <a:pt x="6956" y="2661"/>
                  <a:pt x="6956" y="2589"/>
                </a:cubicBezTo>
                <a:lnTo>
                  <a:pt x="6956" y="832"/>
                </a:lnTo>
                <a:cubicBezTo>
                  <a:pt x="6956" y="785"/>
                  <a:pt x="6971" y="747"/>
                  <a:pt x="6993" y="747"/>
                </a:cubicBezTo>
                <a:close/>
                <a:moveTo>
                  <a:pt x="8603" y="747"/>
                </a:moveTo>
                <a:lnTo>
                  <a:pt x="9369" y="747"/>
                </a:lnTo>
                <a:cubicBezTo>
                  <a:pt x="9401" y="747"/>
                  <a:pt x="9423" y="844"/>
                  <a:pt x="9396" y="892"/>
                </a:cubicBezTo>
                <a:lnTo>
                  <a:pt x="8630" y="2649"/>
                </a:lnTo>
                <a:cubicBezTo>
                  <a:pt x="8608" y="2708"/>
                  <a:pt x="8564" y="2661"/>
                  <a:pt x="8564" y="2589"/>
                </a:cubicBezTo>
                <a:lnTo>
                  <a:pt x="8564" y="832"/>
                </a:lnTo>
                <a:cubicBezTo>
                  <a:pt x="8564" y="785"/>
                  <a:pt x="8581" y="747"/>
                  <a:pt x="8603" y="747"/>
                </a:cubicBezTo>
                <a:close/>
                <a:moveTo>
                  <a:pt x="10218" y="747"/>
                </a:moveTo>
                <a:lnTo>
                  <a:pt x="10984" y="747"/>
                </a:lnTo>
                <a:cubicBezTo>
                  <a:pt x="11016" y="747"/>
                  <a:pt x="11038" y="844"/>
                  <a:pt x="11011" y="892"/>
                </a:cubicBezTo>
                <a:lnTo>
                  <a:pt x="10245" y="2649"/>
                </a:lnTo>
                <a:cubicBezTo>
                  <a:pt x="10223" y="2708"/>
                  <a:pt x="10179" y="2661"/>
                  <a:pt x="10179" y="2589"/>
                </a:cubicBezTo>
                <a:lnTo>
                  <a:pt x="10179" y="832"/>
                </a:lnTo>
                <a:cubicBezTo>
                  <a:pt x="10179" y="785"/>
                  <a:pt x="10196" y="747"/>
                  <a:pt x="10218" y="747"/>
                </a:cubicBezTo>
                <a:close/>
                <a:moveTo>
                  <a:pt x="11826" y="747"/>
                </a:moveTo>
                <a:lnTo>
                  <a:pt x="12594" y="747"/>
                </a:lnTo>
                <a:cubicBezTo>
                  <a:pt x="12626" y="747"/>
                  <a:pt x="12648" y="844"/>
                  <a:pt x="12621" y="892"/>
                </a:cubicBezTo>
                <a:lnTo>
                  <a:pt x="11853" y="2649"/>
                </a:lnTo>
                <a:cubicBezTo>
                  <a:pt x="11831" y="2708"/>
                  <a:pt x="11789" y="2661"/>
                  <a:pt x="11789" y="2589"/>
                </a:cubicBezTo>
                <a:lnTo>
                  <a:pt x="11789" y="832"/>
                </a:lnTo>
                <a:cubicBezTo>
                  <a:pt x="11789" y="785"/>
                  <a:pt x="11804" y="747"/>
                  <a:pt x="11826" y="747"/>
                </a:cubicBezTo>
                <a:close/>
                <a:moveTo>
                  <a:pt x="13441" y="747"/>
                </a:moveTo>
                <a:lnTo>
                  <a:pt x="14207" y="747"/>
                </a:lnTo>
                <a:cubicBezTo>
                  <a:pt x="14239" y="747"/>
                  <a:pt x="14261" y="844"/>
                  <a:pt x="14234" y="892"/>
                </a:cubicBezTo>
                <a:lnTo>
                  <a:pt x="13468" y="2649"/>
                </a:lnTo>
                <a:cubicBezTo>
                  <a:pt x="13446" y="2708"/>
                  <a:pt x="13404" y="2661"/>
                  <a:pt x="13404" y="2589"/>
                </a:cubicBezTo>
                <a:lnTo>
                  <a:pt x="13404" y="832"/>
                </a:lnTo>
                <a:cubicBezTo>
                  <a:pt x="13404" y="785"/>
                  <a:pt x="13419" y="747"/>
                  <a:pt x="13441" y="747"/>
                </a:cubicBezTo>
                <a:close/>
                <a:moveTo>
                  <a:pt x="15056" y="747"/>
                </a:moveTo>
                <a:lnTo>
                  <a:pt x="15822" y="747"/>
                </a:lnTo>
                <a:cubicBezTo>
                  <a:pt x="15854" y="747"/>
                  <a:pt x="15876" y="844"/>
                  <a:pt x="15849" y="892"/>
                </a:cubicBezTo>
                <a:lnTo>
                  <a:pt x="15083" y="2649"/>
                </a:lnTo>
                <a:cubicBezTo>
                  <a:pt x="15061" y="2708"/>
                  <a:pt x="15017" y="2661"/>
                  <a:pt x="15017" y="2589"/>
                </a:cubicBezTo>
                <a:lnTo>
                  <a:pt x="15017" y="832"/>
                </a:lnTo>
                <a:cubicBezTo>
                  <a:pt x="15011" y="785"/>
                  <a:pt x="15034" y="747"/>
                  <a:pt x="15056" y="747"/>
                </a:cubicBezTo>
                <a:close/>
                <a:moveTo>
                  <a:pt x="16664" y="747"/>
                </a:moveTo>
                <a:lnTo>
                  <a:pt x="17432" y="747"/>
                </a:lnTo>
                <a:cubicBezTo>
                  <a:pt x="17464" y="747"/>
                  <a:pt x="17486" y="844"/>
                  <a:pt x="17459" y="892"/>
                </a:cubicBezTo>
                <a:lnTo>
                  <a:pt x="16691" y="2649"/>
                </a:lnTo>
                <a:cubicBezTo>
                  <a:pt x="16669" y="2708"/>
                  <a:pt x="16627" y="2661"/>
                  <a:pt x="16627" y="2589"/>
                </a:cubicBezTo>
                <a:lnTo>
                  <a:pt x="16627" y="832"/>
                </a:lnTo>
                <a:cubicBezTo>
                  <a:pt x="16627" y="785"/>
                  <a:pt x="16642" y="747"/>
                  <a:pt x="16664" y="747"/>
                </a:cubicBezTo>
                <a:close/>
                <a:moveTo>
                  <a:pt x="18279" y="747"/>
                </a:moveTo>
                <a:lnTo>
                  <a:pt x="19047" y="747"/>
                </a:lnTo>
                <a:cubicBezTo>
                  <a:pt x="19079" y="747"/>
                  <a:pt x="19101" y="844"/>
                  <a:pt x="19074" y="892"/>
                </a:cubicBezTo>
                <a:lnTo>
                  <a:pt x="18306" y="2649"/>
                </a:lnTo>
                <a:cubicBezTo>
                  <a:pt x="18284" y="2708"/>
                  <a:pt x="18242" y="2661"/>
                  <a:pt x="18242" y="2589"/>
                </a:cubicBezTo>
                <a:lnTo>
                  <a:pt x="18242" y="832"/>
                </a:lnTo>
                <a:cubicBezTo>
                  <a:pt x="18236" y="785"/>
                  <a:pt x="18257" y="747"/>
                  <a:pt x="18279" y="747"/>
                </a:cubicBezTo>
                <a:close/>
                <a:moveTo>
                  <a:pt x="3367" y="1014"/>
                </a:moveTo>
                <a:cubicBezTo>
                  <a:pt x="3380" y="1028"/>
                  <a:pt x="3392" y="1057"/>
                  <a:pt x="3392" y="1092"/>
                </a:cubicBezTo>
                <a:lnTo>
                  <a:pt x="3392" y="2946"/>
                </a:lnTo>
                <a:cubicBezTo>
                  <a:pt x="3392" y="2994"/>
                  <a:pt x="3375" y="3032"/>
                  <a:pt x="3353" y="3032"/>
                </a:cubicBezTo>
                <a:lnTo>
                  <a:pt x="2550" y="3032"/>
                </a:lnTo>
                <a:cubicBezTo>
                  <a:pt x="2517" y="3032"/>
                  <a:pt x="2496" y="2934"/>
                  <a:pt x="2523" y="2887"/>
                </a:cubicBezTo>
                <a:lnTo>
                  <a:pt x="3326" y="1033"/>
                </a:lnTo>
                <a:cubicBezTo>
                  <a:pt x="3337" y="1003"/>
                  <a:pt x="3353" y="1001"/>
                  <a:pt x="3367" y="1014"/>
                </a:cubicBezTo>
                <a:close/>
                <a:moveTo>
                  <a:pt x="19875" y="1048"/>
                </a:moveTo>
                <a:cubicBezTo>
                  <a:pt x="19889" y="1034"/>
                  <a:pt x="19905" y="1040"/>
                  <a:pt x="19916" y="1070"/>
                </a:cubicBezTo>
                <a:lnTo>
                  <a:pt x="20736" y="2887"/>
                </a:lnTo>
                <a:cubicBezTo>
                  <a:pt x="20763" y="2946"/>
                  <a:pt x="20741" y="3032"/>
                  <a:pt x="20709" y="3032"/>
                </a:cubicBezTo>
                <a:lnTo>
                  <a:pt x="19889" y="3032"/>
                </a:lnTo>
                <a:cubicBezTo>
                  <a:pt x="19867" y="3032"/>
                  <a:pt x="19850" y="2994"/>
                  <a:pt x="19850" y="2946"/>
                </a:cubicBezTo>
                <a:lnTo>
                  <a:pt x="19850" y="1129"/>
                </a:lnTo>
                <a:cubicBezTo>
                  <a:pt x="19850" y="1094"/>
                  <a:pt x="19862" y="1061"/>
                  <a:pt x="19875" y="1048"/>
                </a:cubicBezTo>
                <a:close/>
                <a:moveTo>
                  <a:pt x="4976" y="1096"/>
                </a:moveTo>
                <a:cubicBezTo>
                  <a:pt x="4990" y="1109"/>
                  <a:pt x="5000" y="1138"/>
                  <a:pt x="5000" y="1174"/>
                </a:cubicBezTo>
                <a:lnTo>
                  <a:pt x="5000" y="2946"/>
                </a:lnTo>
                <a:cubicBezTo>
                  <a:pt x="5005" y="2994"/>
                  <a:pt x="4984" y="3032"/>
                  <a:pt x="4963" y="3032"/>
                </a:cubicBezTo>
                <a:lnTo>
                  <a:pt x="4190" y="3032"/>
                </a:lnTo>
                <a:cubicBezTo>
                  <a:pt x="4158" y="3032"/>
                  <a:pt x="4136" y="2934"/>
                  <a:pt x="4163" y="2887"/>
                </a:cubicBezTo>
                <a:lnTo>
                  <a:pt x="4936" y="1115"/>
                </a:lnTo>
                <a:cubicBezTo>
                  <a:pt x="4947" y="1085"/>
                  <a:pt x="4963" y="1083"/>
                  <a:pt x="4976" y="1096"/>
                </a:cubicBezTo>
                <a:close/>
                <a:moveTo>
                  <a:pt x="6591" y="1096"/>
                </a:moveTo>
                <a:cubicBezTo>
                  <a:pt x="6605" y="1109"/>
                  <a:pt x="6615" y="1138"/>
                  <a:pt x="6615" y="1174"/>
                </a:cubicBezTo>
                <a:lnTo>
                  <a:pt x="6615" y="2946"/>
                </a:lnTo>
                <a:cubicBezTo>
                  <a:pt x="6615" y="2994"/>
                  <a:pt x="6599" y="3032"/>
                  <a:pt x="6578" y="3032"/>
                </a:cubicBezTo>
                <a:lnTo>
                  <a:pt x="5805" y="3032"/>
                </a:lnTo>
                <a:cubicBezTo>
                  <a:pt x="5773" y="3032"/>
                  <a:pt x="5751" y="2934"/>
                  <a:pt x="5778" y="2887"/>
                </a:cubicBezTo>
                <a:lnTo>
                  <a:pt x="6551" y="1115"/>
                </a:lnTo>
                <a:cubicBezTo>
                  <a:pt x="6562" y="1085"/>
                  <a:pt x="6578" y="1083"/>
                  <a:pt x="6591" y="1096"/>
                </a:cubicBezTo>
                <a:close/>
                <a:moveTo>
                  <a:pt x="8199" y="1096"/>
                </a:moveTo>
                <a:cubicBezTo>
                  <a:pt x="8213" y="1109"/>
                  <a:pt x="8225" y="1138"/>
                  <a:pt x="8225" y="1174"/>
                </a:cubicBezTo>
                <a:lnTo>
                  <a:pt x="8225" y="2946"/>
                </a:lnTo>
                <a:cubicBezTo>
                  <a:pt x="8230" y="2994"/>
                  <a:pt x="8208" y="3032"/>
                  <a:pt x="8186" y="3032"/>
                </a:cubicBezTo>
                <a:lnTo>
                  <a:pt x="7415" y="3032"/>
                </a:lnTo>
                <a:cubicBezTo>
                  <a:pt x="7382" y="3032"/>
                  <a:pt x="7361" y="2934"/>
                  <a:pt x="7388" y="2887"/>
                </a:cubicBezTo>
                <a:lnTo>
                  <a:pt x="8159" y="1115"/>
                </a:lnTo>
                <a:cubicBezTo>
                  <a:pt x="8170" y="1085"/>
                  <a:pt x="8186" y="1083"/>
                  <a:pt x="8199" y="1096"/>
                </a:cubicBezTo>
                <a:close/>
                <a:moveTo>
                  <a:pt x="9814" y="1096"/>
                </a:moveTo>
                <a:cubicBezTo>
                  <a:pt x="9828" y="1109"/>
                  <a:pt x="9840" y="1138"/>
                  <a:pt x="9840" y="1174"/>
                </a:cubicBezTo>
                <a:lnTo>
                  <a:pt x="9840" y="2946"/>
                </a:lnTo>
                <a:cubicBezTo>
                  <a:pt x="9840" y="2994"/>
                  <a:pt x="9822" y="3032"/>
                  <a:pt x="9801" y="3032"/>
                </a:cubicBezTo>
                <a:lnTo>
                  <a:pt x="9030" y="3032"/>
                </a:lnTo>
                <a:cubicBezTo>
                  <a:pt x="8997" y="3032"/>
                  <a:pt x="8976" y="2934"/>
                  <a:pt x="9003" y="2887"/>
                </a:cubicBezTo>
                <a:lnTo>
                  <a:pt x="9774" y="1115"/>
                </a:lnTo>
                <a:cubicBezTo>
                  <a:pt x="9785" y="1085"/>
                  <a:pt x="9801" y="1083"/>
                  <a:pt x="9814" y="1096"/>
                </a:cubicBezTo>
                <a:close/>
                <a:moveTo>
                  <a:pt x="11424" y="1096"/>
                </a:moveTo>
                <a:cubicBezTo>
                  <a:pt x="11438" y="1109"/>
                  <a:pt x="11448" y="1138"/>
                  <a:pt x="11448" y="1174"/>
                </a:cubicBezTo>
                <a:lnTo>
                  <a:pt x="11448" y="2946"/>
                </a:lnTo>
                <a:cubicBezTo>
                  <a:pt x="11453" y="2994"/>
                  <a:pt x="11432" y="3032"/>
                  <a:pt x="11411" y="3032"/>
                </a:cubicBezTo>
                <a:lnTo>
                  <a:pt x="10638" y="3032"/>
                </a:lnTo>
                <a:cubicBezTo>
                  <a:pt x="10605" y="3032"/>
                  <a:pt x="10584" y="2934"/>
                  <a:pt x="10611" y="2887"/>
                </a:cubicBezTo>
                <a:lnTo>
                  <a:pt x="11384" y="1115"/>
                </a:lnTo>
                <a:cubicBezTo>
                  <a:pt x="11394" y="1085"/>
                  <a:pt x="11411" y="1083"/>
                  <a:pt x="11424" y="1096"/>
                </a:cubicBezTo>
                <a:close/>
                <a:moveTo>
                  <a:pt x="13039" y="1096"/>
                </a:moveTo>
                <a:cubicBezTo>
                  <a:pt x="13053" y="1109"/>
                  <a:pt x="13063" y="1138"/>
                  <a:pt x="13063" y="1174"/>
                </a:cubicBezTo>
                <a:lnTo>
                  <a:pt x="13063" y="2946"/>
                </a:lnTo>
                <a:cubicBezTo>
                  <a:pt x="13063" y="2994"/>
                  <a:pt x="13047" y="3032"/>
                  <a:pt x="13026" y="3032"/>
                </a:cubicBezTo>
                <a:lnTo>
                  <a:pt x="12253" y="3032"/>
                </a:lnTo>
                <a:cubicBezTo>
                  <a:pt x="12220" y="3032"/>
                  <a:pt x="12199" y="2934"/>
                  <a:pt x="12226" y="2887"/>
                </a:cubicBezTo>
                <a:lnTo>
                  <a:pt x="12999" y="1115"/>
                </a:lnTo>
                <a:cubicBezTo>
                  <a:pt x="13009" y="1085"/>
                  <a:pt x="13026" y="1083"/>
                  <a:pt x="13039" y="1096"/>
                </a:cubicBezTo>
                <a:close/>
                <a:moveTo>
                  <a:pt x="14647" y="1096"/>
                </a:moveTo>
                <a:cubicBezTo>
                  <a:pt x="14661" y="1109"/>
                  <a:pt x="14673" y="1138"/>
                  <a:pt x="14673" y="1174"/>
                </a:cubicBezTo>
                <a:lnTo>
                  <a:pt x="14673" y="2946"/>
                </a:lnTo>
                <a:cubicBezTo>
                  <a:pt x="14678" y="2994"/>
                  <a:pt x="14655" y="3032"/>
                  <a:pt x="14634" y="3032"/>
                </a:cubicBezTo>
                <a:lnTo>
                  <a:pt x="13863" y="3032"/>
                </a:lnTo>
                <a:cubicBezTo>
                  <a:pt x="13830" y="3032"/>
                  <a:pt x="13809" y="2934"/>
                  <a:pt x="13836" y="2887"/>
                </a:cubicBezTo>
                <a:lnTo>
                  <a:pt x="14607" y="1115"/>
                </a:lnTo>
                <a:cubicBezTo>
                  <a:pt x="14618" y="1085"/>
                  <a:pt x="14634" y="1083"/>
                  <a:pt x="14647" y="1096"/>
                </a:cubicBezTo>
                <a:close/>
                <a:moveTo>
                  <a:pt x="16262" y="1096"/>
                </a:moveTo>
                <a:cubicBezTo>
                  <a:pt x="16276" y="1109"/>
                  <a:pt x="16286" y="1138"/>
                  <a:pt x="16286" y="1174"/>
                </a:cubicBezTo>
                <a:lnTo>
                  <a:pt x="16286" y="2946"/>
                </a:lnTo>
                <a:cubicBezTo>
                  <a:pt x="16286" y="2994"/>
                  <a:pt x="16270" y="3032"/>
                  <a:pt x="16249" y="3032"/>
                </a:cubicBezTo>
                <a:lnTo>
                  <a:pt x="15476" y="3032"/>
                </a:lnTo>
                <a:cubicBezTo>
                  <a:pt x="15443" y="3032"/>
                  <a:pt x="15422" y="2934"/>
                  <a:pt x="15449" y="2887"/>
                </a:cubicBezTo>
                <a:lnTo>
                  <a:pt x="16222" y="1115"/>
                </a:lnTo>
                <a:cubicBezTo>
                  <a:pt x="16232" y="1085"/>
                  <a:pt x="16249" y="1083"/>
                  <a:pt x="16262" y="1096"/>
                </a:cubicBezTo>
                <a:close/>
                <a:moveTo>
                  <a:pt x="17872" y="1096"/>
                </a:moveTo>
                <a:cubicBezTo>
                  <a:pt x="17886" y="1109"/>
                  <a:pt x="17896" y="1138"/>
                  <a:pt x="17896" y="1174"/>
                </a:cubicBezTo>
                <a:lnTo>
                  <a:pt x="17896" y="2946"/>
                </a:lnTo>
                <a:cubicBezTo>
                  <a:pt x="17901" y="2994"/>
                  <a:pt x="17885" y="3032"/>
                  <a:pt x="17864" y="3032"/>
                </a:cubicBezTo>
                <a:lnTo>
                  <a:pt x="17086" y="3032"/>
                </a:lnTo>
                <a:cubicBezTo>
                  <a:pt x="17053" y="3032"/>
                  <a:pt x="17032" y="2934"/>
                  <a:pt x="17059" y="2887"/>
                </a:cubicBezTo>
                <a:lnTo>
                  <a:pt x="17832" y="1115"/>
                </a:lnTo>
                <a:cubicBezTo>
                  <a:pt x="17842" y="1085"/>
                  <a:pt x="17859" y="1083"/>
                  <a:pt x="17872" y="1096"/>
                </a:cubicBezTo>
                <a:close/>
                <a:moveTo>
                  <a:pt x="19485" y="1096"/>
                </a:moveTo>
                <a:cubicBezTo>
                  <a:pt x="19499" y="1109"/>
                  <a:pt x="19511" y="1138"/>
                  <a:pt x="19511" y="1174"/>
                </a:cubicBezTo>
                <a:lnTo>
                  <a:pt x="19511" y="2946"/>
                </a:lnTo>
                <a:cubicBezTo>
                  <a:pt x="19511" y="2994"/>
                  <a:pt x="19493" y="3032"/>
                  <a:pt x="19472" y="3032"/>
                </a:cubicBezTo>
                <a:lnTo>
                  <a:pt x="18701" y="3032"/>
                </a:lnTo>
                <a:cubicBezTo>
                  <a:pt x="18668" y="3032"/>
                  <a:pt x="18647" y="2934"/>
                  <a:pt x="18674" y="2887"/>
                </a:cubicBezTo>
                <a:lnTo>
                  <a:pt x="19445" y="1115"/>
                </a:lnTo>
                <a:cubicBezTo>
                  <a:pt x="19456" y="1085"/>
                  <a:pt x="19472" y="1083"/>
                  <a:pt x="19485" y="1096"/>
                </a:cubicBezTo>
                <a:close/>
                <a:moveTo>
                  <a:pt x="1723" y="1159"/>
                </a:moveTo>
                <a:cubicBezTo>
                  <a:pt x="1736" y="1171"/>
                  <a:pt x="1745" y="1198"/>
                  <a:pt x="1745" y="1233"/>
                </a:cubicBezTo>
                <a:lnTo>
                  <a:pt x="1745" y="2946"/>
                </a:lnTo>
                <a:cubicBezTo>
                  <a:pt x="1745" y="2994"/>
                  <a:pt x="1728" y="3032"/>
                  <a:pt x="1706" y="3032"/>
                </a:cubicBezTo>
                <a:lnTo>
                  <a:pt x="896" y="3032"/>
                </a:lnTo>
                <a:cubicBezTo>
                  <a:pt x="864" y="3032"/>
                  <a:pt x="842" y="2934"/>
                  <a:pt x="869" y="2887"/>
                </a:cubicBezTo>
                <a:lnTo>
                  <a:pt x="1679" y="1174"/>
                </a:lnTo>
                <a:cubicBezTo>
                  <a:pt x="1693" y="1150"/>
                  <a:pt x="1710" y="1147"/>
                  <a:pt x="1723" y="1159"/>
                </a:cubicBezTo>
                <a:close/>
                <a:moveTo>
                  <a:pt x="827" y="5989"/>
                </a:moveTo>
                <a:cubicBezTo>
                  <a:pt x="735" y="5989"/>
                  <a:pt x="665" y="6143"/>
                  <a:pt x="665" y="6346"/>
                </a:cubicBezTo>
                <a:lnTo>
                  <a:pt x="665" y="17120"/>
                </a:lnTo>
                <a:cubicBezTo>
                  <a:pt x="665" y="17215"/>
                  <a:pt x="632" y="17283"/>
                  <a:pt x="589" y="17283"/>
                </a:cubicBezTo>
                <a:lnTo>
                  <a:pt x="76" y="17283"/>
                </a:lnTo>
                <a:cubicBezTo>
                  <a:pt x="33" y="17283"/>
                  <a:pt x="0" y="17355"/>
                  <a:pt x="0" y="17450"/>
                </a:cubicBezTo>
                <a:lnTo>
                  <a:pt x="0" y="18320"/>
                </a:lnTo>
                <a:cubicBezTo>
                  <a:pt x="0" y="19009"/>
                  <a:pt x="254" y="19568"/>
                  <a:pt x="567" y="19568"/>
                </a:cubicBezTo>
                <a:lnTo>
                  <a:pt x="3974" y="19568"/>
                </a:lnTo>
                <a:lnTo>
                  <a:pt x="3974" y="18828"/>
                </a:lnTo>
                <a:cubicBezTo>
                  <a:pt x="3974" y="16950"/>
                  <a:pt x="4645" y="15369"/>
                  <a:pt x="5493" y="15321"/>
                </a:cubicBezTo>
                <a:cubicBezTo>
                  <a:pt x="6378" y="15274"/>
                  <a:pt x="7101" y="16832"/>
                  <a:pt x="7101" y="18758"/>
                </a:cubicBezTo>
                <a:lnTo>
                  <a:pt x="7101" y="19568"/>
                </a:lnTo>
                <a:lnTo>
                  <a:pt x="15974" y="19568"/>
                </a:lnTo>
                <a:lnTo>
                  <a:pt x="15974" y="18828"/>
                </a:lnTo>
                <a:cubicBezTo>
                  <a:pt x="15974" y="16950"/>
                  <a:pt x="16643" y="15369"/>
                  <a:pt x="17491" y="15321"/>
                </a:cubicBezTo>
                <a:cubicBezTo>
                  <a:pt x="18376" y="15274"/>
                  <a:pt x="19101" y="16832"/>
                  <a:pt x="19101" y="18758"/>
                </a:cubicBezTo>
                <a:lnTo>
                  <a:pt x="19101" y="19568"/>
                </a:lnTo>
                <a:lnTo>
                  <a:pt x="21028" y="19568"/>
                </a:lnTo>
                <a:cubicBezTo>
                  <a:pt x="21341" y="19568"/>
                  <a:pt x="21595" y="19009"/>
                  <a:pt x="21595" y="18320"/>
                </a:cubicBezTo>
                <a:lnTo>
                  <a:pt x="21595" y="17450"/>
                </a:lnTo>
                <a:cubicBezTo>
                  <a:pt x="21600" y="17379"/>
                  <a:pt x="21562" y="17298"/>
                  <a:pt x="21519" y="17298"/>
                </a:cubicBezTo>
                <a:lnTo>
                  <a:pt x="21087" y="17298"/>
                </a:lnTo>
                <a:cubicBezTo>
                  <a:pt x="21043" y="17298"/>
                  <a:pt x="21011" y="17226"/>
                  <a:pt x="21011" y="17131"/>
                </a:cubicBezTo>
                <a:lnTo>
                  <a:pt x="21001" y="12554"/>
                </a:lnTo>
                <a:cubicBezTo>
                  <a:pt x="21001" y="12447"/>
                  <a:pt x="20995" y="12352"/>
                  <a:pt x="20984" y="12245"/>
                </a:cubicBezTo>
                <a:lnTo>
                  <a:pt x="20628" y="8322"/>
                </a:lnTo>
                <a:cubicBezTo>
                  <a:pt x="20584" y="7846"/>
                  <a:pt x="20390" y="7501"/>
                  <a:pt x="20169" y="7501"/>
                </a:cubicBezTo>
                <a:lnTo>
                  <a:pt x="19408" y="7501"/>
                </a:lnTo>
                <a:cubicBezTo>
                  <a:pt x="19337" y="7501"/>
                  <a:pt x="19273" y="7417"/>
                  <a:pt x="19236" y="7274"/>
                </a:cubicBezTo>
                <a:lnTo>
                  <a:pt x="18981" y="6264"/>
                </a:lnTo>
                <a:cubicBezTo>
                  <a:pt x="18938" y="6097"/>
                  <a:pt x="18856" y="5989"/>
                  <a:pt x="18770" y="5989"/>
                </a:cubicBezTo>
                <a:lnTo>
                  <a:pt x="14214" y="5989"/>
                </a:lnTo>
                <a:cubicBezTo>
                  <a:pt x="14122" y="5989"/>
                  <a:pt x="14045" y="6158"/>
                  <a:pt x="14045" y="6360"/>
                </a:cubicBezTo>
                <a:lnTo>
                  <a:pt x="14045" y="17164"/>
                </a:lnTo>
                <a:cubicBezTo>
                  <a:pt x="14045" y="17235"/>
                  <a:pt x="14018" y="17298"/>
                  <a:pt x="13986" y="17298"/>
                </a:cubicBezTo>
                <a:lnTo>
                  <a:pt x="13775" y="17298"/>
                </a:lnTo>
                <a:cubicBezTo>
                  <a:pt x="13742" y="17298"/>
                  <a:pt x="13716" y="17235"/>
                  <a:pt x="13716" y="17164"/>
                </a:cubicBezTo>
                <a:lnTo>
                  <a:pt x="13716" y="8760"/>
                </a:lnTo>
                <a:cubicBezTo>
                  <a:pt x="13716" y="8641"/>
                  <a:pt x="13674" y="8545"/>
                  <a:pt x="13620" y="8545"/>
                </a:cubicBezTo>
                <a:lnTo>
                  <a:pt x="11426" y="8545"/>
                </a:lnTo>
                <a:cubicBezTo>
                  <a:pt x="11372" y="8545"/>
                  <a:pt x="11330" y="8641"/>
                  <a:pt x="11330" y="8760"/>
                </a:cubicBezTo>
                <a:lnTo>
                  <a:pt x="11330" y="17164"/>
                </a:lnTo>
                <a:cubicBezTo>
                  <a:pt x="11330" y="17235"/>
                  <a:pt x="11303" y="17298"/>
                  <a:pt x="11271" y="17298"/>
                </a:cubicBezTo>
                <a:lnTo>
                  <a:pt x="11060" y="17298"/>
                </a:lnTo>
                <a:cubicBezTo>
                  <a:pt x="11027" y="17298"/>
                  <a:pt x="11001" y="17235"/>
                  <a:pt x="11001" y="17164"/>
                </a:cubicBezTo>
                <a:lnTo>
                  <a:pt x="11001" y="6360"/>
                </a:lnTo>
                <a:cubicBezTo>
                  <a:pt x="11001" y="6158"/>
                  <a:pt x="10924" y="5989"/>
                  <a:pt x="10832" y="5989"/>
                </a:cubicBezTo>
                <a:lnTo>
                  <a:pt x="827" y="5989"/>
                </a:lnTo>
                <a:close/>
                <a:moveTo>
                  <a:pt x="14867" y="8404"/>
                </a:moveTo>
                <a:lnTo>
                  <a:pt x="16740" y="8404"/>
                </a:lnTo>
                <a:cubicBezTo>
                  <a:pt x="16869" y="8404"/>
                  <a:pt x="16973" y="8631"/>
                  <a:pt x="16973" y="8916"/>
                </a:cubicBezTo>
                <a:lnTo>
                  <a:pt x="16973" y="11543"/>
                </a:lnTo>
                <a:cubicBezTo>
                  <a:pt x="16973" y="11828"/>
                  <a:pt x="16869" y="12052"/>
                  <a:pt x="16740" y="12052"/>
                </a:cubicBezTo>
                <a:lnTo>
                  <a:pt x="14867" y="12052"/>
                </a:lnTo>
                <a:cubicBezTo>
                  <a:pt x="14737" y="12052"/>
                  <a:pt x="14634" y="11828"/>
                  <a:pt x="14634" y="11543"/>
                </a:cubicBezTo>
                <a:lnTo>
                  <a:pt x="14634" y="8916"/>
                </a:lnTo>
                <a:cubicBezTo>
                  <a:pt x="14634" y="8631"/>
                  <a:pt x="14737" y="8404"/>
                  <a:pt x="14867" y="8404"/>
                </a:cubicBezTo>
                <a:close/>
                <a:moveTo>
                  <a:pt x="18355" y="8404"/>
                </a:moveTo>
                <a:lnTo>
                  <a:pt x="20007" y="8404"/>
                </a:lnTo>
                <a:cubicBezTo>
                  <a:pt x="20115" y="8404"/>
                  <a:pt x="20213" y="8582"/>
                  <a:pt x="20234" y="8820"/>
                </a:cubicBezTo>
                <a:lnTo>
                  <a:pt x="20461" y="11446"/>
                </a:lnTo>
                <a:cubicBezTo>
                  <a:pt x="20488" y="11756"/>
                  <a:pt x="20380" y="12052"/>
                  <a:pt x="20234" y="12052"/>
                </a:cubicBezTo>
                <a:lnTo>
                  <a:pt x="18355" y="12052"/>
                </a:lnTo>
                <a:cubicBezTo>
                  <a:pt x="18225" y="12052"/>
                  <a:pt x="18122" y="11828"/>
                  <a:pt x="18122" y="11543"/>
                </a:cubicBezTo>
                <a:lnTo>
                  <a:pt x="18122" y="8916"/>
                </a:lnTo>
                <a:cubicBezTo>
                  <a:pt x="18122" y="8631"/>
                  <a:pt x="18225" y="8404"/>
                  <a:pt x="18355" y="8404"/>
                </a:cubicBezTo>
                <a:close/>
                <a:moveTo>
                  <a:pt x="11885" y="12030"/>
                </a:moveTo>
                <a:cubicBezTo>
                  <a:pt x="12009" y="12030"/>
                  <a:pt x="12113" y="12254"/>
                  <a:pt x="12113" y="12528"/>
                </a:cubicBezTo>
                <a:cubicBezTo>
                  <a:pt x="12113" y="12801"/>
                  <a:pt x="12009" y="13029"/>
                  <a:pt x="11885" y="13029"/>
                </a:cubicBezTo>
                <a:cubicBezTo>
                  <a:pt x="11761" y="13029"/>
                  <a:pt x="11659" y="12801"/>
                  <a:pt x="11659" y="12528"/>
                </a:cubicBezTo>
                <a:cubicBezTo>
                  <a:pt x="11659" y="12254"/>
                  <a:pt x="11761" y="12030"/>
                  <a:pt x="11885" y="12030"/>
                </a:cubicBezTo>
                <a:close/>
                <a:moveTo>
                  <a:pt x="12540" y="12041"/>
                </a:moveTo>
                <a:cubicBezTo>
                  <a:pt x="12664" y="12041"/>
                  <a:pt x="12766" y="12269"/>
                  <a:pt x="12766" y="12542"/>
                </a:cubicBezTo>
                <a:cubicBezTo>
                  <a:pt x="12766" y="12816"/>
                  <a:pt x="12664" y="13040"/>
                  <a:pt x="12540" y="13040"/>
                </a:cubicBezTo>
                <a:cubicBezTo>
                  <a:pt x="12415" y="13040"/>
                  <a:pt x="12312" y="12816"/>
                  <a:pt x="12312" y="12542"/>
                </a:cubicBezTo>
                <a:cubicBezTo>
                  <a:pt x="12317" y="12257"/>
                  <a:pt x="12415" y="12041"/>
                  <a:pt x="12540" y="12041"/>
                </a:cubicBezTo>
                <a:close/>
                <a:moveTo>
                  <a:pt x="13193" y="12041"/>
                </a:moveTo>
                <a:cubicBezTo>
                  <a:pt x="13317" y="12041"/>
                  <a:pt x="13419" y="12269"/>
                  <a:pt x="13419" y="12542"/>
                </a:cubicBezTo>
                <a:cubicBezTo>
                  <a:pt x="13419" y="12816"/>
                  <a:pt x="13317" y="13040"/>
                  <a:pt x="13193" y="13040"/>
                </a:cubicBezTo>
                <a:cubicBezTo>
                  <a:pt x="13068" y="13040"/>
                  <a:pt x="12965" y="12816"/>
                  <a:pt x="12965" y="12542"/>
                </a:cubicBezTo>
                <a:cubicBezTo>
                  <a:pt x="12970" y="12257"/>
                  <a:pt x="13074" y="12041"/>
                  <a:pt x="13193" y="12041"/>
                </a:cubicBezTo>
                <a:close/>
                <a:moveTo>
                  <a:pt x="13329" y="13523"/>
                </a:moveTo>
                <a:cubicBezTo>
                  <a:pt x="13344" y="13528"/>
                  <a:pt x="13357" y="13546"/>
                  <a:pt x="13365" y="13575"/>
                </a:cubicBezTo>
                <a:lnTo>
                  <a:pt x="13431" y="13765"/>
                </a:lnTo>
                <a:cubicBezTo>
                  <a:pt x="13452" y="13824"/>
                  <a:pt x="13446" y="13907"/>
                  <a:pt x="13419" y="13943"/>
                </a:cubicBezTo>
                <a:lnTo>
                  <a:pt x="13279" y="14181"/>
                </a:lnTo>
                <a:cubicBezTo>
                  <a:pt x="13263" y="14205"/>
                  <a:pt x="13251" y="14264"/>
                  <a:pt x="13257" y="14300"/>
                </a:cubicBezTo>
                <a:cubicBezTo>
                  <a:pt x="13289" y="14621"/>
                  <a:pt x="13241" y="14956"/>
                  <a:pt x="13112" y="15158"/>
                </a:cubicBezTo>
                <a:cubicBezTo>
                  <a:pt x="12993" y="15336"/>
                  <a:pt x="12841" y="15345"/>
                  <a:pt x="12722" y="15202"/>
                </a:cubicBezTo>
                <a:cubicBezTo>
                  <a:pt x="12700" y="15179"/>
                  <a:pt x="12679" y="15182"/>
                  <a:pt x="12663" y="15217"/>
                </a:cubicBezTo>
                <a:lnTo>
                  <a:pt x="12523" y="15455"/>
                </a:lnTo>
                <a:cubicBezTo>
                  <a:pt x="12496" y="15503"/>
                  <a:pt x="12458" y="15489"/>
                  <a:pt x="12442" y="15429"/>
                </a:cubicBezTo>
                <a:lnTo>
                  <a:pt x="12378" y="15240"/>
                </a:lnTo>
                <a:cubicBezTo>
                  <a:pt x="12356" y="15180"/>
                  <a:pt x="12361" y="15097"/>
                  <a:pt x="12388" y="15061"/>
                </a:cubicBezTo>
                <a:lnTo>
                  <a:pt x="12528" y="14824"/>
                </a:lnTo>
                <a:cubicBezTo>
                  <a:pt x="12544" y="14800"/>
                  <a:pt x="12555" y="14740"/>
                  <a:pt x="12550" y="14705"/>
                </a:cubicBezTo>
                <a:cubicBezTo>
                  <a:pt x="12517" y="14384"/>
                  <a:pt x="12565" y="14052"/>
                  <a:pt x="12695" y="13850"/>
                </a:cubicBezTo>
                <a:cubicBezTo>
                  <a:pt x="12814" y="13672"/>
                  <a:pt x="12966" y="13659"/>
                  <a:pt x="13085" y="13802"/>
                </a:cubicBezTo>
                <a:cubicBezTo>
                  <a:pt x="13106" y="13826"/>
                  <a:pt x="13128" y="13826"/>
                  <a:pt x="13144" y="13791"/>
                </a:cubicBezTo>
                <a:lnTo>
                  <a:pt x="13284" y="13553"/>
                </a:lnTo>
                <a:cubicBezTo>
                  <a:pt x="13297" y="13529"/>
                  <a:pt x="13315" y="13519"/>
                  <a:pt x="13329" y="13523"/>
                </a:cubicBezTo>
                <a:close/>
                <a:moveTo>
                  <a:pt x="11772" y="13635"/>
                </a:moveTo>
                <a:lnTo>
                  <a:pt x="11993" y="13635"/>
                </a:lnTo>
                <a:cubicBezTo>
                  <a:pt x="12025" y="13635"/>
                  <a:pt x="12054" y="13693"/>
                  <a:pt x="12054" y="13765"/>
                </a:cubicBezTo>
                <a:lnTo>
                  <a:pt x="12054" y="15228"/>
                </a:lnTo>
                <a:cubicBezTo>
                  <a:pt x="12054" y="15300"/>
                  <a:pt x="12025" y="15359"/>
                  <a:pt x="11993" y="15359"/>
                </a:cubicBezTo>
                <a:lnTo>
                  <a:pt x="11772" y="15359"/>
                </a:lnTo>
                <a:cubicBezTo>
                  <a:pt x="11739" y="15359"/>
                  <a:pt x="11713" y="15300"/>
                  <a:pt x="11713" y="15228"/>
                </a:cubicBezTo>
                <a:lnTo>
                  <a:pt x="11713" y="13765"/>
                </a:lnTo>
                <a:cubicBezTo>
                  <a:pt x="11713" y="13693"/>
                  <a:pt x="11739" y="13635"/>
                  <a:pt x="11772" y="13635"/>
                </a:cubicBezTo>
                <a:close/>
                <a:moveTo>
                  <a:pt x="5540" y="15964"/>
                </a:moveTo>
                <a:cubicBezTo>
                  <a:pt x="4833" y="15964"/>
                  <a:pt x="4261" y="17227"/>
                  <a:pt x="4261" y="18784"/>
                </a:cubicBezTo>
                <a:cubicBezTo>
                  <a:pt x="4261" y="20341"/>
                  <a:pt x="4833" y="21600"/>
                  <a:pt x="5540" y="21600"/>
                </a:cubicBezTo>
                <a:cubicBezTo>
                  <a:pt x="6247" y="21600"/>
                  <a:pt x="6821" y="20341"/>
                  <a:pt x="6821" y="18784"/>
                </a:cubicBezTo>
                <a:cubicBezTo>
                  <a:pt x="6821" y="17227"/>
                  <a:pt x="6242" y="15964"/>
                  <a:pt x="5540" y="15964"/>
                </a:cubicBezTo>
                <a:close/>
                <a:moveTo>
                  <a:pt x="17535" y="15964"/>
                </a:moveTo>
                <a:cubicBezTo>
                  <a:pt x="16827" y="15964"/>
                  <a:pt x="16254" y="17227"/>
                  <a:pt x="16254" y="18784"/>
                </a:cubicBezTo>
                <a:cubicBezTo>
                  <a:pt x="16254" y="20341"/>
                  <a:pt x="16827" y="21600"/>
                  <a:pt x="17535" y="21600"/>
                </a:cubicBezTo>
                <a:cubicBezTo>
                  <a:pt x="18242" y="21600"/>
                  <a:pt x="18814" y="20341"/>
                  <a:pt x="18814" y="18784"/>
                </a:cubicBezTo>
                <a:cubicBezTo>
                  <a:pt x="18814" y="17227"/>
                  <a:pt x="18242" y="15964"/>
                  <a:pt x="17535" y="15964"/>
                </a:cubicBezTo>
                <a:close/>
                <a:moveTo>
                  <a:pt x="5540" y="17309"/>
                </a:moveTo>
                <a:cubicBezTo>
                  <a:pt x="5913" y="17309"/>
                  <a:pt x="6210" y="17975"/>
                  <a:pt x="6210" y="18784"/>
                </a:cubicBezTo>
                <a:cubicBezTo>
                  <a:pt x="6210" y="19592"/>
                  <a:pt x="5907" y="20255"/>
                  <a:pt x="5540" y="20255"/>
                </a:cubicBezTo>
                <a:cubicBezTo>
                  <a:pt x="5167" y="20255"/>
                  <a:pt x="4872" y="19592"/>
                  <a:pt x="4872" y="18784"/>
                </a:cubicBezTo>
                <a:cubicBezTo>
                  <a:pt x="4872" y="17975"/>
                  <a:pt x="5173" y="17309"/>
                  <a:pt x="5540" y="17309"/>
                </a:cubicBezTo>
                <a:close/>
                <a:moveTo>
                  <a:pt x="17535" y="17309"/>
                </a:moveTo>
                <a:cubicBezTo>
                  <a:pt x="17907" y="17309"/>
                  <a:pt x="18203" y="17975"/>
                  <a:pt x="18203" y="18784"/>
                </a:cubicBezTo>
                <a:cubicBezTo>
                  <a:pt x="18203" y="19592"/>
                  <a:pt x="17907" y="20255"/>
                  <a:pt x="17535" y="20255"/>
                </a:cubicBezTo>
                <a:cubicBezTo>
                  <a:pt x="17162" y="20255"/>
                  <a:pt x="16865" y="19592"/>
                  <a:pt x="16865" y="18784"/>
                </a:cubicBezTo>
                <a:cubicBezTo>
                  <a:pt x="16865" y="17975"/>
                  <a:pt x="17167" y="17309"/>
                  <a:pt x="17535" y="17309"/>
                </a:cubicBez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42" name="“Everything good happens at the kitchen table”"/>
          <p:cNvSpPr txBox="1"/>
          <p:nvPr/>
        </p:nvSpPr>
        <p:spPr>
          <a:xfrm>
            <a:off x="1043429" y="1349025"/>
            <a:ext cx="3605586" cy="161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400" b="1">
                <a:solidFill>
                  <a:srgbClr val="E22400"/>
                </a:solidFill>
                <a:latin typeface="+mn-lt"/>
                <a:ea typeface="+mn-ea"/>
                <a:cs typeface="+mn-cs"/>
                <a:sym typeface="Calibri"/>
              </a:defRPr>
            </a:lvl1pPr>
          </a:lstStyle>
          <a:p>
            <a:r>
              <a:t>“Everything good happens at the kitchen table”</a:t>
            </a:r>
          </a:p>
        </p:txBody>
      </p:sp>
      <p:sp>
        <p:nvSpPr>
          <p:cNvPr id="343" name="Chief Alan Brunacini"/>
          <p:cNvSpPr txBox="1"/>
          <p:nvPr/>
        </p:nvSpPr>
        <p:spPr>
          <a:xfrm>
            <a:off x="5975227" y="2477263"/>
            <a:ext cx="2271485"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latin typeface="+mn-lt"/>
                <a:ea typeface="+mn-ea"/>
                <a:cs typeface="+mn-cs"/>
                <a:sym typeface="Calibri"/>
              </a:defRPr>
            </a:lvl1pPr>
          </a:lstStyle>
          <a:p>
            <a:r>
              <a:t>Chief Alan Brunacini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500"/>
                                  </p:stCondLst>
                                  <p:iterate>
                                    <p:tmAbs val="0"/>
                                  </p:iterate>
                                  <p:childTnLst>
                                    <p:set>
                                      <p:cBhvr>
                                        <p:cTn id="6" fill="hold"/>
                                        <p:tgtEl>
                                          <p:spTgt spid="340"/>
                                        </p:tgtEl>
                                        <p:attrNameLst>
                                          <p:attrName>style.visibility</p:attrName>
                                        </p:attrNameLst>
                                      </p:cBhvr>
                                      <p:to>
                                        <p:strVal val="visible"/>
                                      </p:to>
                                    </p:set>
                                    <p:animEffect transition="in" filter="dissolv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allout"/>
          <p:cNvSpPr/>
          <p:nvPr/>
        </p:nvSpPr>
        <p:spPr>
          <a:xfrm flipH="1">
            <a:off x="452878" y="860677"/>
            <a:ext cx="3916761" cy="5438380"/>
          </a:xfrm>
          <a:custGeom>
            <a:avLst/>
            <a:gdLst/>
            <a:ahLst/>
            <a:cxnLst>
              <a:cxn ang="0">
                <a:pos x="wd2" y="hd2"/>
              </a:cxn>
              <a:cxn ang="5400000">
                <a:pos x="wd2" y="hd2"/>
              </a:cxn>
              <a:cxn ang="10800000">
                <a:pos x="wd2" y="hd2"/>
              </a:cxn>
              <a:cxn ang="16200000">
                <a:pos x="wd2" y="hd2"/>
              </a:cxn>
            </a:cxnLst>
            <a:rect l="0" t="0" r="r" b="b"/>
            <a:pathLst>
              <a:path w="21600" h="21600" extrusionOk="0">
                <a:moveTo>
                  <a:pt x="2451" y="0"/>
                </a:moveTo>
                <a:cubicBezTo>
                  <a:pt x="2258" y="0"/>
                  <a:pt x="2101" y="113"/>
                  <a:pt x="2101" y="252"/>
                </a:cubicBezTo>
                <a:lnTo>
                  <a:pt x="2101" y="3026"/>
                </a:lnTo>
                <a:lnTo>
                  <a:pt x="0" y="3783"/>
                </a:lnTo>
                <a:lnTo>
                  <a:pt x="2101" y="4540"/>
                </a:lnTo>
                <a:lnTo>
                  <a:pt x="2101" y="21348"/>
                </a:lnTo>
                <a:cubicBezTo>
                  <a:pt x="2101" y="21487"/>
                  <a:pt x="2258" y="21600"/>
                  <a:pt x="2451" y="21600"/>
                </a:cubicBezTo>
                <a:lnTo>
                  <a:pt x="21250" y="21600"/>
                </a:lnTo>
                <a:cubicBezTo>
                  <a:pt x="21443" y="21600"/>
                  <a:pt x="21600" y="21487"/>
                  <a:pt x="21600" y="21348"/>
                </a:cubicBezTo>
                <a:lnTo>
                  <a:pt x="21600" y="252"/>
                </a:lnTo>
                <a:cubicBezTo>
                  <a:pt x="21600" y="113"/>
                  <a:pt x="21443" y="0"/>
                  <a:pt x="21250" y="0"/>
                </a:cubicBezTo>
                <a:lnTo>
                  <a:pt x="2451" y="0"/>
                </a:lnTo>
                <a:close/>
              </a:path>
            </a:pathLst>
          </a:custGeom>
          <a:gradFill>
            <a:gsLst>
              <a:gs pos="0">
                <a:schemeClr val="accent6">
                  <a:hueOff val="-456778"/>
                  <a:satOff val="8290"/>
                  <a:lumOff val="24503"/>
                </a:schemeClr>
              </a:gs>
              <a:gs pos="35000">
                <a:srgbClr val="FFDECF"/>
              </a:gs>
              <a:gs pos="100000">
                <a:schemeClr val="accent6">
                  <a:hueOff val="-556026"/>
                  <a:satOff val="8290"/>
                  <a:lumOff val="34267"/>
                </a:schemeClr>
              </a:gs>
            </a:gsLst>
            <a:lin ang="16200000"/>
          </a:gradFill>
          <a:ln w="76200">
            <a:solidFill>
              <a:schemeClr val="accent1"/>
            </a:solidFill>
          </a:ln>
          <a:effectLst>
            <a:outerShdw blurRad="38100" dist="23000" dir="5400000" rotWithShape="0">
              <a:srgbClr val="000000">
                <a:alpha val="35000"/>
              </a:srgbClr>
            </a:outerShdw>
          </a:effectLst>
        </p:spPr>
        <p:txBody>
          <a:bodyPr lIns="45718" tIns="45718" rIns="45718" bIns="45718" anchor="ctr"/>
          <a:lstStyle/>
          <a:p>
            <a:pPr>
              <a:spcBef>
                <a:spcPts val="1000"/>
              </a:spcBef>
              <a:defRPr sz="4400" b="1">
                <a:latin typeface="+mn-lt"/>
                <a:ea typeface="+mn-ea"/>
                <a:cs typeface="+mn-cs"/>
                <a:sym typeface="Calibri"/>
              </a:defRPr>
            </a:pPr>
            <a:endParaRPr/>
          </a:p>
        </p:txBody>
      </p:sp>
      <p:sp>
        <p:nvSpPr>
          <p:cNvPr id="346"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47" name="Difference between HELPING and FIXING."/>
          <p:cNvSpPr txBox="1">
            <a:spLocks noGrp="1"/>
          </p:cNvSpPr>
          <p:nvPr>
            <p:ph type="body" sz="half" idx="4294967295"/>
          </p:nvPr>
        </p:nvSpPr>
        <p:spPr>
          <a:xfrm>
            <a:off x="504937" y="1267617"/>
            <a:ext cx="3289475" cy="4525966"/>
          </a:xfrm>
          <a:prstGeom prst="rect">
            <a:avLst/>
          </a:prstGeom>
        </p:spPr>
        <p:txBody>
          <a:bodyPr/>
          <a:lstStyle>
            <a:lvl1pPr marL="0" indent="0">
              <a:spcBef>
                <a:spcPts val="1000"/>
              </a:spcBef>
              <a:buSzTx/>
              <a:buNone/>
              <a:defRPr sz="4900" b="1">
                <a:solidFill>
                  <a:srgbClr val="61187C"/>
                </a:solidFill>
              </a:defRPr>
            </a:lvl1pPr>
          </a:lstStyle>
          <a:p>
            <a:r>
              <a:t>Difference between HELPING and FIXING.</a:t>
            </a:r>
          </a:p>
        </p:txBody>
      </p:sp>
      <p:pic>
        <p:nvPicPr>
          <p:cNvPr id="348" name="Content Placeholder 4" descr="Content Placeholder 4"/>
          <p:cNvPicPr>
            <a:picLocks noChangeAspect="1"/>
          </p:cNvPicPr>
          <p:nvPr/>
        </p:nvPicPr>
        <p:blipFill>
          <a:blip r:embed="rId2"/>
          <a:srcRect t="14623" b="12166"/>
          <a:stretch>
            <a:fillRect/>
          </a:stretch>
        </p:blipFill>
        <p:spPr>
          <a:xfrm>
            <a:off x="4269023" y="613028"/>
            <a:ext cx="4505230" cy="5933708"/>
          </a:xfrm>
          <a:prstGeom prst="rect">
            <a:avLst/>
          </a:prstGeom>
          <a:ln w="12700">
            <a:miter lim="400000"/>
          </a:ln>
        </p:spPr>
      </p:pic>
      <p:sp>
        <p:nvSpPr>
          <p:cNvPr id="349"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50"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
        <p:nvSpPr>
          <p:cNvPr id="351"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r>
              <a:t>14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allout"/>
          <p:cNvSpPr/>
          <p:nvPr/>
        </p:nvSpPr>
        <p:spPr>
          <a:xfrm flipH="1">
            <a:off x="5044500" y="709810"/>
            <a:ext cx="3916761" cy="5740113"/>
          </a:xfrm>
          <a:custGeom>
            <a:avLst/>
            <a:gdLst/>
            <a:ahLst/>
            <a:cxnLst>
              <a:cxn ang="0">
                <a:pos x="wd2" y="hd2"/>
              </a:cxn>
              <a:cxn ang="5400000">
                <a:pos x="wd2" y="hd2"/>
              </a:cxn>
              <a:cxn ang="10800000">
                <a:pos x="wd2" y="hd2"/>
              </a:cxn>
              <a:cxn ang="16200000">
                <a:pos x="wd2" y="hd2"/>
              </a:cxn>
            </a:cxnLst>
            <a:rect l="0" t="0" r="r" b="b"/>
            <a:pathLst>
              <a:path w="21600" h="21600" extrusionOk="0">
                <a:moveTo>
                  <a:pt x="2451" y="0"/>
                </a:moveTo>
                <a:cubicBezTo>
                  <a:pt x="2258" y="0"/>
                  <a:pt x="2101" y="113"/>
                  <a:pt x="2101" y="252"/>
                </a:cubicBezTo>
                <a:lnTo>
                  <a:pt x="2101" y="3026"/>
                </a:lnTo>
                <a:lnTo>
                  <a:pt x="0" y="3783"/>
                </a:lnTo>
                <a:lnTo>
                  <a:pt x="2101" y="4540"/>
                </a:lnTo>
                <a:lnTo>
                  <a:pt x="2101" y="21348"/>
                </a:lnTo>
                <a:cubicBezTo>
                  <a:pt x="2101" y="21487"/>
                  <a:pt x="2258" y="21600"/>
                  <a:pt x="2451" y="21600"/>
                </a:cubicBezTo>
                <a:lnTo>
                  <a:pt x="21250" y="21600"/>
                </a:lnTo>
                <a:cubicBezTo>
                  <a:pt x="21443" y="21600"/>
                  <a:pt x="21600" y="21487"/>
                  <a:pt x="21600" y="21348"/>
                </a:cubicBezTo>
                <a:lnTo>
                  <a:pt x="21600" y="252"/>
                </a:lnTo>
                <a:cubicBezTo>
                  <a:pt x="21600" y="113"/>
                  <a:pt x="21443" y="0"/>
                  <a:pt x="21250" y="0"/>
                </a:cubicBezTo>
                <a:lnTo>
                  <a:pt x="2451" y="0"/>
                </a:lnTo>
                <a:close/>
              </a:path>
            </a:pathLst>
          </a:custGeom>
          <a:gradFill>
            <a:gsLst>
              <a:gs pos="0">
                <a:schemeClr val="accent6">
                  <a:hueOff val="-456778"/>
                  <a:satOff val="8290"/>
                  <a:lumOff val="24503"/>
                </a:schemeClr>
              </a:gs>
              <a:gs pos="35000">
                <a:srgbClr val="FFDECF"/>
              </a:gs>
              <a:gs pos="100000">
                <a:schemeClr val="accent6">
                  <a:hueOff val="-556026"/>
                  <a:satOff val="8290"/>
                  <a:lumOff val="34267"/>
                </a:schemeClr>
              </a:gs>
            </a:gsLst>
            <a:lin ang="16200000"/>
          </a:gradFill>
          <a:ln w="76200">
            <a:solidFill>
              <a:schemeClr val="accent1"/>
            </a:solidFill>
          </a:ln>
          <a:effectLst>
            <a:outerShdw blurRad="38100" dist="23000" dir="5400000" rotWithShape="0">
              <a:srgbClr val="000000">
                <a:alpha val="35000"/>
              </a:srgbClr>
            </a:outerShdw>
          </a:effectLst>
        </p:spPr>
        <p:txBody>
          <a:bodyPr lIns="45718" tIns="45718" rIns="45718" bIns="45718" anchor="ctr"/>
          <a:lstStyle/>
          <a:p>
            <a:pPr>
              <a:spcBef>
                <a:spcPts val="1000"/>
              </a:spcBef>
              <a:defRPr sz="4400" b="1">
                <a:latin typeface="+mn-lt"/>
                <a:ea typeface="+mn-ea"/>
                <a:cs typeface="+mn-cs"/>
                <a:sym typeface="Calibri"/>
              </a:defRPr>
            </a:pPr>
            <a:endParaRPr/>
          </a:p>
        </p:txBody>
      </p:sp>
      <p:sp>
        <p:nvSpPr>
          <p:cNvPr id="354"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55" name="Difference between HELPING and FIXING."/>
          <p:cNvSpPr txBox="1">
            <a:spLocks noGrp="1"/>
          </p:cNvSpPr>
          <p:nvPr>
            <p:ph type="body" sz="half" idx="4294967295"/>
          </p:nvPr>
        </p:nvSpPr>
        <p:spPr>
          <a:xfrm>
            <a:off x="5181542" y="871683"/>
            <a:ext cx="3289475" cy="5416368"/>
          </a:xfrm>
          <a:prstGeom prst="rect">
            <a:avLst/>
          </a:prstGeom>
        </p:spPr>
        <p:txBody>
          <a:bodyPr/>
          <a:lstStyle>
            <a:lvl1pPr marL="0" indent="0">
              <a:spcBef>
                <a:spcPts val="1000"/>
              </a:spcBef>
              <a:buSzTx/>
              <a:buNone/>
              <a:defRPr sz="4900" b="1">
                <a:solidFill>
                  <a:srgbClr val="61187C"/>
                </a:solidFill>
              </a:defRPr>
            </a:lvl1pPr>
          </a:lstStyle>
          <a:p>
            <a:r>
              <a:t>You are always in my mind…not real but like a ghost to me…</a:t>
            </a:r>
          </a:p>
        </p:txBody>
      </p:sp>
      <p:pic>
        <p:nvPicPr>
          <p:cNvPr id="356" name="Content Placeholder 4" descr="Content Placeholder 4"/>
          <p:cNvPicPr>
            <a:picLocks noChangeAspect="1"/>
          </p:cNvPicPr>
          <p:nvPr/>
        </p:nvPicPr>
        <p:blipFill>
          <a:blip r:embed="rId2"/>
          <a:srcRect t="14623" b="12166"/>
          <a:stretch>
            <a:fillRect/>
          </a:stretch>
        </p:blipFill>
        <p:spPr>
          <a:xfrm>
            <a:off x="364181" y="613027"/>
            <a:ext cx="4505230" cy="5933709"/>
          </a:xfrm>
          <a:prstGeom prst="rect">
            <a:avLst/>
          </a:prstGeom>
          <a:ln w="12700">
            <a:miter lim="400000"/>
          </a:ln>
        </p:spPr>
      </p:pic>
      <p:sp>
        <p:nvSpPr>
          <p:cNvPr id="357"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58"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
        <p:nvSpPr>
          <p:cNvPr id="359"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r>
              <a:t>14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Content Placeholder 15" descr="Content Placeholder 15"/>
          <p:cNvPicPr>
            <a:picLocks noChangeAspect="1"/>
          </p:cNvPicPr>
          <p:nvPr/>
        </p:nvPicPr>
        <p:blipFill>
          <a:blip r:embed="rId3"/>
          <a:stretch>
            <a:fillRect/>
          </a:stretch>
        </p:blipFill>
        <p:spPr>
          <a:xfrm>
            <a:off x="4357451" y="692503"/>
            <a:ext cx="4334177" cy="5774728"/>
          </a:xfrm>
          <a:prstGeom prst="rect">
            <a:avLst/>
          </a:prstGeom>
          <a:ln w="12700">
            <a:miter lim="400000"/>
          </a:ln>
        </p:spPr>
      </p:pic>
      <p:sp>
        <p:nvSpPr>
          <p:cNvPr id="362"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63"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64" name="Picture 3" descr="Picture 3"/>
          <p:cNvPicPr>
            <a:picLocks noChangeAspect="1"/>
          </p:cNvPicPr>
          <p:nvPr/>
        </p:nvPicPr>
        <p:blipFill>
          <a:blip r:embed="rId4"/>
          <a:stretch>
            <a:fillRect/>
          </a:stretch>
        </p:blipFill>
        <p:spPr>
          <a:xfrm>
            <a:off x="457200" y="6654003"/>
            <a:ext cx="8229600" cy="12702"/>
          </a:xfrm>
          <a:prstGeom prst="rect">
            <a:avLst/>
          </a:prstGeom>
          <a:ln w="12700">
            <a:miter lim="400000"/>
          </a:ln>
        </p:spPr>
      </p:pic>
      <p:grpSp>
        <p:nvGrpSpPr>
          <p:cNvPr id="367" name="Dramatizing What We Do May Not Be Healthy?"/>
          <p:cNvGrpSpPr/>
          <p:nvPr/>
        </p:nvGrpSpPr>
        <p:grpSpPr>
          <a:xfrm>
            <a:off x="301270" y="1402176"/>
            <a:ext cx="3956268" cy="4053648"/>
            <a:chOff x="0" y="0"/>
            <a:chExt cx="3956267" cy="4053647"/>
          </a:xfrm>
        </p:grpSpPr>
        <p:sp>
          <p:nvSpPr>
            <p:cNvPr id="365" name="Rounded Rectangle"/>
            <p:cNvSpPr/>
            <p:nvPr/>
          </p:nvSpPr>
          <p:spPr>
            <a:xfrm>
              <a:off x="0" y="0"/>
              <a:ext cx="3956268" cy="4053648"/>
            </a:xfrm>
            <a:prstGeom prst="roundRect">
              <a:avLst>
                <a:gd name="adj" fmla="val 4815"/>
              </a:avLst>
            </a:prstGeom>
            <a:gradFill flip="none" rotWithShape="1">
              <a:gsLst>
                <a:gs pos="0">
                  <a:schemeClr val="accent5">
                    <a:hueOff val="249502"/>
                    <a:satOff val="48101"/>
                    <a:lumOff val="28891"/>
                  </a:schemeClr>
                </a:gs>
                <a:gs pos="35000">
                  <a:srgbClr val="BFEDFF"/>
                </a:gs>
                <a:gs pos="100000">
                  <a:schemeClr val="accent5">
                    <a:hueOff val="308963"/>
                    <a:satOff val="48101"/>
                    <a:lumOff val="41680"/>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spcBef>
                  <a:spcPts val="900"/>
                </a:spcBef>
                <a:defRPr sz="5000" b="1">
                  <a:solidFill>
                    <a:srgbClr val="0042A9"/>
                  </a:solidFill>
                  <a:latin typeface="+mn-lt"/>
                  <a:ea typeface="+mn-ea"/>
                  <a:cs typeface="+mn-cs"/>
                  <a:sym typeface="Calibri"/>
                </a:defRPr>
              </a:pPr>
              <a:endParaRPr/>
            </a:p>
          </p:txBody>
        </p:sp>
        <p:sp>
          <p:nvSpPr>
            <p:cNvPr id="366" name="Dramatizing What We Do May Not Be Healthy?"/>
            <p:cNvSpPr txBox="1"/>
            <p:nvPr/>
          </p:nvSpPr>
          <p:spPr>
            <a:xfrm>
              <a:off x="55794" y="507904"/>
              <a:ext cx="3844679" cy="3037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spcBef>
                  <a:spcPts val="900"/>
                </a:spcBef>
                <a:defRPr sz="5000" b="1">
                  <a:solidFill>
                    <a:srgbClr val="0042A9"/>
                  </a:solidFill>
                  <a:latin typeface="+mn-lt"/>
                  <a:ea typeface="+mn-ea"/>
                  <a:cs typeface="+mn-cs"/>
                  <a:sym typeface="Calibri"/>
                </a:defRPr>
              </a:lvl1pPr>
            </a:lstStyle>
            <a:p>
              <a:r>
                <a:t>Dramatizing What We Do May Not Be Healthy?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7" presetClass="entr" presetSubtype="1" fill="hold" grpId="1" nodeType="clickEffect">
                                  <p:stCondLst>
                                    <p:cond delay="0"/>
                                  </p:stCondLst>
                                  <p:iterate>
                                    <p:tmAbs val="0"/>
                                  </p:iterate>
                                  <p:childTnLst>
                                    <p:set>
                                      <p:cBhvr>
                                        <p:cTn id="6" fill="hold"/>
                                        <p:tgtEl>
                                          <p:spTgt spid="367"/>
                                        </p:tgtEl>
                                        <p:attrNameLst>
                                          <p:attrName>style.visibility</p:attrName>
                                        </p:attrNameLst>
                                      </p:cBhvr>
                                      <p:to>
                                        <p:strVal val="visible"/>
                                      </p:to>
                                    </p:set>
                                    <p:anim calcmode="lin" valueType="num">
                                      <p:cBhvr>
                                        <p:cTn id="7" dur="1500" fill="hold"/>
                                        <p:tgtEl>
                                          <p:spTgt spid="367"/>
                                        </p:tgtEl>
                                        <p:attrNameLst>
                                          <p:attrName>ppt_x</p:attrName>
                                        </p:attrNameLst>
                                      </p:cBhvr>
                                      <p:tavLst>
                                        <p:tav tm="0">
                                          <p:val>
                                            <p:strVal val="#ppt_x"/>
                                          </p:val>
                                        </p:tav>
                                        <p:tav tm="100000">
                                          <p:val>
                                            <p:strVal val="#ppt_x"/>
                                          </p:val>
                                        </p:tav>
                                      </p:tavLst>
                                    </p:anim>
                                    <p:anim calcmode="lin" valueType="num">
                                      <p:cBhvr>
                                        <p:cTn id="8" dur="1500" fill="hold"/>
                                        <p:tgtEl>
                                          <p:spTgt spid="3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72"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73"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pic>
        <p:nvPicPr>
          <p:cNvPr id="374" name="20171011091941643.pdf" descr="20171011091941643.pdf"/>
          <p:cNvPicPr>
            <a:picLocks noChangeAspect="1"/>
          </p:cNvPicPr>
          <p:nvPr/>
        </p:nvPicPr>
        <p:blipFill>
          <a:blip r:embed="rId4"/>
          <a:srcRect l="3566" t="1912" r="5257" b="1909"/>
          <a:stretch>
            <a:fillRect/>
          </a:stretch>
        </p:blipFill>
        <p:spPr>
          <a:xfrm>
            <a:off x="7712330" y="5558178"/>
            <a:ext cx="672388" cy="1025292"/>
          </a:xfrm>
          <a:prstGeom prst="rect">
            <a:avLst/>
          </a:prstGeom>
          <a:ln w="12700">
            <a:miter lim="400000"/>
          </a:ln>
        </p:spPr>
      </p:pic>
      <p:pic>
        <p:nvPicPr>
          <p:cNvPr id="375" name="Image" descr="Image"/>
          <p:cNvPicPr>
            <a:picLocks noChangeAspect="1"/>
          </p:cNvPicPr>
          <p:nvPr/>
        </p:nvPicPr>
        <p:blipFill>
          <a:blip r:embed="rId5"/>
          <a:srcRect l="26521" r="26521"/>
          <a:stretch>
            <a:fillRect/>
          </a:stretch>
        </p:blipFill>
        <p:spPr>
          <a:xfrm>
            <a:off x="4594466" y="521509"/>
            <a:ext cx="4128044" cy="5867174"/>
          </a:xfrm>
          <a:prstGeom prst="rect">
            <a:avLst/>
          </a:prstGeom>
          <a:ln w="12700">
            <a:miter lim="400000"/>
          </a:ln>
        </p:spPr>
      </p:pic>
      <p:sp>
        <p:nvSpPr>
          <p:cNvPr id="376" name="Lamp"/>
          <p:cNvSpPr/>
          <p:nvPr/>
        </p:nvSpPr>
        <p:spPr>
          <a:xfrm>
            <a:off x="473598" y="592185"/>
            <a:ext cx="4060142" cy="6094734"/>
          </a:xfrm>
          <a:custGeom>
            <a:avLst/>
            <a:gdLst/>
            <a:ahLst/>
            <a:cxnLst>
              <a:cxn ang="0">
                <a:pos x="wd2" y="hd2"/>
              </a:cxn>
              <a:cxn ang="5400000">
                <a:pos x="wd2" y="hd2"/>
              </a:cxn>
              <a:cxn ang="10800000">
                <a:pos x="wd2" y="hd2"/>
              </a:cxn>
              <a:cxn ang="16200000">
                <a:pos x="wd2" y="hd2"/>
              </a:cxn>
            </a:cxnLst>
            <a:rect l="0" t="0" r="r" b="b"/>
            <a:pathLst>
              <a:path w="21600" h="21600" extrusionOk="0">
                <a:moveTo>
                  <a:pt x="1715" y="0"/>
                </a:moveTo>
                <a:lnTo>
                  <a:pt x="0" y="8534"/>
                </a:lnTo>
                <a:lnTo>
                  <a:pt x="9357" y="8534"/>
                </a:lnTo>
                <a:lnTo>
                  <a:pt x="9357" y="10258"/>
                </a:lnTo>
                <a:lnTo>
                  <a:pt x="10127" y="10258"/>
                </a:lnTo>
                <a:lnTo>
                  <a:pt x="10127" y="20706"/>
                </a:lnTo>
                <a:lnTo>
                  <a:pt x="1826" y="20706"/>
                </a:lnTo>
                <a:lnTo>
                  <a:pt x="1826" y="21600"/>
                </a:lnTo>
                <a:lnTo>
                  <a:pt x="19774" y="21600"/>
                </a:lnTo>
                <a:lnTo>
                  <a:pt x="19774" y="20706"/>
                </a:lnTo>
                <a:lnTo>
                  <a:pt x="11470" y="20706"/>
                </a:lnTo>
                <a:lnTo>
                  <a:pt x="11470" y="10258"/>
                </a:lnTo>
                <a:lnTo>
                  <a:pt x="12240" y="10258"/>
                </a:lnTo>
                <a:lnTo>
                  <a:pt x="12240" y="8534"/>
                </a:lnTo>
                <a:lnTo>
                  <a:pt x="21600" y="8534"/>
                </a:lnTo>
                <a:lnTo>
                  <a:pt x="19883" y="0"/>
                </a:lnTo>
                <a:lnTo>
                  <a:pt x="1715" y="0"/>
                </a:ln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77" name="Content Placeholder 4"/>
          <p:cNvSpPr txBox="1">
            <a:spLocks noGrp="1"/>
          </p:cNvSpPr>
          <p:nvPr>
            <p:ph type="body" sz="quarter" idx="1"/>
          </p:nvPr>
        </p:nvSpPr>
        <p:spPr>
          <a:xfrm>
            <a:off x="754693" y="760245"/>
            <a:ext cx="3494777" cy="2248124"/>
          </a:xfrm>
          <a:prstGeom prst="rect">
            <a:avLst/>
          </a:prstGeom>
        </p:spPr>
        <p:txBody>
          <a:bodyPr/>
          <a:lstStyle/>
          <a:p>
            <a:pPr marL="0" indent="0" algn="ctr" defTabSz="722376">
              <a:buSzTx/>
              <a:buNone/>
              <a:defRPr sz="3300" b="1">
                <a:solidFill>
                  <a:srgbClr val="B51A00"/>
                </a:solidFill>
              </a:defRPr>
            </a:pPr>
            <a:r>
              <a:t>“It’s Not As Easy As Cleaning Your Gear”</a:t>
            </a:r>
          </a:p>
          <a:p>
            <a:pPr marL="0" indent="0" defTabSz="722376">
              <a:buSzTx/>
              <a:buNone/>
              <a:defRPr b="1"/>
            </a:pPr>
            <a:r>
              <a:t>John M. Buckman III</a:t>
            </a:r>
          </a:p>
        </p:txBody>
      </p:sp>
      <p:grpSp>
        <p:nvGrpSpPr>
          <p:cNvPr id="380" name="You can’t talk about a situation one time and wash away all of the dirt..."/>
          <p:cNvGrpSpPr/>
          <p:nvPr/>
        </p:nvGrpSpPr>
        <p:grpSpPr>
          <a:xfrm>
            <a:off x="515943" y="3072383"/>
            <a:ext cx="3975452" cy="3692129"/>
            <a:chOff x="0" y="0"/>
            <a:chExt cx="3975451" cy="3692128"/>
          </a:xfrm>
        </p:grpSpPr>
        <p:sp>
          <p:nvSpPr>
            <p:cNvPr id="378" name="Rounded Rectangle"/>
            <p:cNvSpPr/>
            <p:nvPr/>
          </p:nvSpPr>
          <p:spPr>
            <a:xfrm>
              <a:off x="0" y="0"/>
              <a:ext cx="3975452" cy="3692129"/>
            </a:xfrm>
            <a:prstGeom prst="roundRect">
              <a:avLst>
                <a:gd name="adj" fmla="val 5160"/>
              </a:avLst>
            </a:prstGeom>
            <a:solidFill>
              <a:srgbClr val="FFFFFF"/>
            </a:soli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3600" b="1">
                  <a:latin typeface="+mn-lt"/>
                  <a:ea typeface="+mn-ea"/>
                  <a:cs typeface="+mn-cs"/>
                  <a:sym typeface="Calibri"/>
                </a:defRPr>
              </a:pPr>
              <a:endParaRPr/>
            </a:p>
          </p:txBody>
        </p:sp>
        <p:sp>
          <p:nvSpPr>
            <p:cNvPr id="379" name="You can’t talk about a situation one time and wash away all of the dirt..."/>
            <p:cNvSpPr txBox="1"/>
            <p:nvPr/>
          </p:nvSpPr>
          <p:spPr>
            <a:xfrm>
              <a:off x="55800" y="466845"/>
              <a:ext cx="3863851" cy="2758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3600" b="1">
                  <a:latin typeface="+mn-lt"/>
                  <a:ea typeface="+mn-ea"/>
                  <a:cs typeface="+mn-cs"/>
                  <a:sym typeface="Calibri"/>
                </a:defRPr>
              </a:lvl1pPr>
            </a:lstStyle>
            <a:p>
              <a:r>
                <a:t>You can’t talk about a situation one time and wash away all of the dirt...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3250"/>
                                  </p:stCondLst>
                                  <p:iterate>
                                    <p:tmAbs val="0"/>
                                  </p:iterate>
                                  <p:childTnLst>
                                    <p:set>
                                      <p:cBhvr>
                                        <p:cTn id="6" fill="hold"/>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itle 1"/>
          <p:cNvSpPr txBox="1">
            <a:spLocks noGrp="1"/>
          </p:cNvSpPr>
          <p:nvPr>
            <p:ph type="title"/>
          </p:nvPr>
        </p:nvSpPr>
        <p:spPr>
          <a:xfrm>
            <a:off x="457200" y="274638"/>
            <a:ext cx="8229600" cy="1143002"/>
          </a:xfrm>
          <a:prstGeom prst="rect">
            <a:avLst/>
          </a:prstGeom>
        </p:spPr>
        <p:txBody>
          <a:bodyPr/>
          <a:lstStyle/>
          <a:p>
            <a:r>
              <a:t>The Yellow Ribbon Report</a:t>
            </a:r>
          </a:p>
        </p:txBody>
      </p:sp>
      <p:pic>
        <p:nvPicPr>
          <p:cNvPr id="385" name="Content Placeholder 8" descr="Content Placeholder 8"/>
          <p:cNvPicPr>
            <a:picLocks noChangeAspect="1"/>
          </p:cNvPicPr>
          <p:nvPr/>
        </p:nvPicPr>
        <p:blipFill>
          <a:blip r:embed="rId3"/>
          <a:stretch>
            <a:fillRect/>
          </a:stretch>
        </p:blipFill>
        <p:spPr>
          <a:xfrm>
            <a:off x="780937" y="1600200"/>
            <a:ext cx="3391126" cy="4525963"/>
          </a:xfrm>
          <a:prstGeom prst="rect">
            <a:avLst/>
          </a:prstGeom>
          <a:ln w="12700">
            <a:miter lim="400000"/>
          </a:ln>
        </p:spPr>
      </p:pic>
      <p:sp>
        <p:nvSpPr>
          <p:cNvPr id="386"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87"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388"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389" name="Picture 3" descr="Picture 3"/>
          <p:cNvPicPr>
            <a:picLocks noChangeAspect="1"/>
          </p:cNvPicPr>
          <p:nvPr/>
        </p:nvPicPr>
        <p:blipFill>
          <a:blip r:embed="rId4"/>
          <a:stretch>
            <a:fillRect/>
          </a:stretch>
        </p:blipFill>
        <p:spPr>
          <a:xfrm>
            <a:off x="457200" y="6654003"/>
            <a:ext cx="8229600" cy="12702"/>
          </a:xfrm>
          <a:prstGeom prst="rect">
            <a:avLst/>
          </a:prstGeom>
          <a:ln w="12700">
            <a:miter lim="400000"/>
          </a:ln>
        </p:spPr>
      </p:pic>
      <p:grpSp>
        <p:nvGrpSpPr>
          <p:cNvPr id="392" name="How Do You Create a Culture of Trust?"/>
          <p:cNvGrpSpPr/>
          <p:nvPr/>
        </p:nvGrpSpPr>
        <p:grpSpPr>
          <a:xfrm>
            <a:off x="4212571" y="1617378"/>
            <a:ext cx="4275537" cy="4623993"/>
            <a:chOff x="0" y="0"/>
            <a:chExt cx="4275535" cy="4623992"/>
          </a:xfrm>
        </p:grpSpPr>
        <p:sp>
          <p:nvSpPr>
            <p:cNvPr id="390" name="Shape"/>
            <p:cNvSpPr/>
            <p:nvPr/>
          </p:nvSpPr>
          <p:spPr>
            <a:xfrm>
              <a:off x="0" y="0"/>
              <a:ext cx="4275536" cy="4623993"/>
            </a:xfrm>
            <a:custGeom>
              <a:avLst/>
              <a:gdLst/>
              <a:ahLst/>
              <a:cxnLst>
                <a:cxn ang="0">
                  <a:pos x="wd2" y="hd2"/>
                </a:cxn>
                <a:cxn ang="5400000">
                  <a:pos x="wd2" y="hd2"/>
                </a:cxn>
                <a:cxn ang="10800000">
                  <a:pos x="wd2" y="hd2"/>
                </a:cxn>
                <a:cxn ang="16200000">
                  <a:pos x="wd2" y="hd2"/>
                </a:cxn>
              </a:cxnLst>
              <a:rect l="0" t="0" r="r" b="b"/>
              <a:pathLst>
                <a:path w="21600" h="21600" extrusionOk="0">
                  <a:moveTo>
                    <a:pt x="2246" y="0"/>
                  </a:moveTo>
                  <a:cubicBezTo>
                    <a:pt x="2068" y="0"/>
                    <a:pt x="1925" y="133"/>
                    <a:pt x="1925" y="297"/>
                  </a:cubicBezTo>
                  <a:lnTo>
                    <a:pt x="1925" y="3560"/>
                  </a:lnTo>
                  <a:lnTo>
                    <a:pt x="0" y="4449"/>
                  </a:lnTo>
                  <a:lnTo>
                    <a:pt x="1925" y="5339"/>
                  </a:lnTo>
                  <a:lnTo>
                    <a:pt x="1925" y="21303"/>
                  </a:lnTo>
                  <a:cubicBezTo>
                    <a:pt x="1925" y="21467"/>
                    <a:pt x="2068" y="21600"/>
                    <a:pt x="2246" y="21600"/>
                  </a:cubicBezTo>
                  <a:lnTo>
                    <a:pt x="21279" y="21600"/>
                  </a:lnTo>
                  <a:cubicBezTo>
                    <a:pt x="21456" y="21600"/>
                    <a:pt x="21600" y="21467"/>
                    <a:pt x="21600" y="21303"/>
                  </a:cubicBezTo>
                  <a:lnTo>
                    <a:pt x="21600" y="297"/>
                  </a:lnTo>
                  <a:cubicBezTo>
                    <a:pt x="21600" y="133"/>
                    <a:pt x="21456" y="0"/>
                    <a:pt x="21279" y="0"/>
                  </a:cubicBezTo>
                  <a:lnTo>
                    <a:pt x="2246" y="0"/>
                  </a:lnTo>
                  <a:close/>
                </a:path>
              </a:pathLst>
            </a:cu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spcBef>
                  <a:spcPts val="600"/>
                </a:spcBef>
                <a:defRPr sz="5800" b="1">
                  <a:latin typeface="+mn-lt"/>
                  <a:ea typeface="+mn-ea"/>
                  <a:cs typeface="+mn-cs"/>
                  <a:sym typeface="Calibri"/>
                </a:defRPr>
              </a:pPr>
              <a:endParaRPr/>
            </a:p>
          </p:txBody>
        </p:sp>
        <p:sp>
          <p:nvSpPr>
            <p:cNvPr id="391" name="How Do You Create a Culture of Trust?"/>
            <p:cNvSpPr txBox="1"/>
            <p:nvPr/>
          </p:nvSpPr>
          <p:spPr>
            <a:xfrm>
              <a:off x="478217" y="139027"/>
              <a:ext cx="3797319" cy="4345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spcBef>
                  <a:spcPts val="600"/>
                </a:spcBef>
                <a:defRPr sz="5800" b="1">
                  <a:latin typeface="+mn-lt"/>
                  <a:ea typeface="+mn-ea"/>
                  <a:cs typeface="+mn-cs"/>
                  <a:sym typeface="Calibri"/>
                </a:defRPr>
              </a:lvl1pPr>
            </a:lstStyle>
            <a:p>
              <a:r>
                <a:t>How Do You Create a Culture of Trust?</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1"/>
          <p:cNvSpPr txBox="1">
            <a:spLocks noGrp="1"/>
          </p:cNvSpPr>
          <p:nvPr>
            <p:ph type="ctrTitle"/>
          </p:nvPr>
        </p:nvSpPr>
        <p:spPr>
          <a:xfrm>
            <a:off x="657000" y="2024402"/>
            <a:ext cx="7772401" cy="1470027"/>
          </a:xfrm>
          <a:prstGeom prst="rect">
            <a:avLst/>
          </a:prstGeom>
        </p:spPr>
        <p:txBody>
          <a:bodyPr/>
          <a:lstStyle>
            <a:lvl1pPr defTabSz="795527">
              <a:defRPr sz="4600">
                <a:solidFill>
                  <a:srgbClr val="002060"/>
                </a:solidFill>
              </a:defRPr>
            </a:lvl1pPr>
          </a:lstStyle>
          <a:p>
            <a:r>
              <a:t>Behavioral Wellness Operations Training</a:t>
            </a:r>
          </a:p>
        </p:txBody>
      </p:sp>
      <p:sp>
        <p:nvSpPr>
          <p:cNvPr id="165" name="Subtitle 2"/>
          <p:cNvSpPr txBox="1">
            <a:spLocks noGrp="1"/>
          </p:cNvSpPr>
          <p:nvPr>
            <p:ph type="subTitle" sz="quarter" idx="1"/>
          </p:nvPr>
        </p:nvSpPr>
        <p:spPr>
          <a:xfrm>
            <a:off x="2901461" y="4096915"/>
            <a:ext cx="5603803" cy="1825320"/>
          </a:xfrm>
          <a:prstGeom prst="rect">
            <a:avLst/>
          </a:prstGeom>
        </p:spPr>
        <p:txBody>
          <a:bodyPr/>
          <a:lstStyle>
            <a:lvl1pPr>
              <a:spcBef>
                <a:spcPts val="600"/>
              </a:spcBef>
              <a:defRPr sz="2800"/>
            </a:lvl1pPr>
          </a:lstStyle>
          <a:p>
            <a:r>
              <a:t>VCOS Board Members:</a:t>
            </a:r>
          </a:p>
        </p:txBody>
      </p:sp>
      <p:sp>
        <p:nvSpPr>
          <p:cNvPr id="166" name="Straight Connector 16"/>
          <p:cNvSpPr/>
          <p:nvPr/>
        </p:nvSpPr>
        <p:spPr>
          <a:xfrm>
            <a:off x="514350" y="3600451"/>
            <a:ext cx="8229600" cy="1"/>
          </a:xfrm>
          <a:prstGeom prst="line">
            <a:avLst/>
          </a:prstGeom>
          <a:ln w="57150">
            <a:solidFill>
              <a:srgbClr val="C00000"/>
            </a:solidFill>
          </a:ln>
        </p:spPr>
        <p:txBody>
          <a:bodyPr lIns="45718" tIns="45718" rIns="45718" bIns="45718"/>
          <a:lstStyle/>
          <a:p>
            <a:endParaRPr/>
          </a:p>
        </p:txBody>
      </p:sp>
      <p:sp>
        <p:nvSpPr>
          <p:cNvPr id="167" name="Straight Connector 17"/>
          <p:cNvSpPr/>
          <p:nvPr/>
        </p:nvSpPr>
        <p:spPr>
          <a:xfrm>
            <a:off x="514350" y="2038350"/>
            <a:ext cx="8229600" cy="0"/>
          </a:xfrm>
          <a:prstGeom prst="line">
            <a:avLst/>
          </a:prstGeom>
          <a:ln w="57150">
            <a:solidFill>
              <a:srgbClr val="C00000"/>
            </a:solidFill>
          </a:ln>
        </p:spPr>
        <p:txBody>
          <a:bodyPr lIns="45718" tIns="45718" rIns="45718" bIns="45718"/>
          <a:lstStyle/>
          <a:p>
            <a:endParaRPr/>
          </a:p>
        </p:txBody>
      </p:sp>
      <p:pic>
        <p:nvPicPr>
          <p:cNvPr id="168" name="Picture 3" descr="Picture 3"/>
          <p:cNvPicPr>
            <a:picLocks noChangeAspect="1"/>
          </p:cNvPicPr>
          <p:nvPr/>
        </p:nvPicPr>
        <p:blipFill>
          <a:blip r:embed="rId2"/>
          <a:stretch>
            <a:fillRect/>
          </a:stretch>
        </p:blipFill>
        <p:spPr>
          <a:xfrm>
            <a:off x="514350" y="6656389"/>
            <a:ext cx="8229600" cy="12702"/>
          </a:xfrm>
          <a:prstGeom prst="rect">
            <a:avLst/>
          </a:prstGeom>
          <a:ln w="12700">
            <a:miter lim="400000"/>
          </a:ln>
        </p:spPr>
      </p:pic>
      <p:pic>
        <p:nvPicPr>
          <p:cNvPr id="169" name="Picture 14" descr="Picture 14"/>
          <p:cNvPicPr>
            <a:picLocks noChangeAspect="1"/>
          </p:cNvPicPr>
          <p:nvPr/>
        </p:nvPicPr>
        <p:blipFill>
          <a:blip r:embed="rId3"/>
          <a:stretch>
            <a:fillRect/>
          </a:stretch>
        </p:blipFill>
        <p:spPr>
          <a:xfrm>
            <a:off x="2855990" y="172800"/>
            <a:ext cx="3546319" cy="1749269"/>
          </a:xfrm>
          <a:prstGeom prst="rect">
            <a:avLst/>
          </a:prstGeom>
          <a:ln w="12700">
            <a:miter lim="400000"/>
          </a:ln>
        </p:spPr>
      </p:pic>
      <p:grpSp>
        <p:nvGrpSpPr>
          <p:cNvPr id="172" name="Chief Chuck Flynn…"/>
          <p:cNvGrpSpPr/>
          <p:nvPr/>
        </p:nvGrpSpPr>
        <p:grpSpPr>
          <a:xfrm>
            <a:off x="352944" y="3719176"/>
            <a:ext cx="2324357" cy="2324357"/>
            <a:chOff x="0" y="0"/>
            <a:chExt cx="2324355" cy="2324355"/>
          </a:xfrm>
        </p:grpSpPr>
        <p:sp>
          <p:nvSpPr>
            <p:cNvPr id="170" name="Circle"/>
            <p:cNvSpPr/>
            <p:nvPr/>
          </p:nvSpPr>
          <p:spPr>
            <a:xfrm>
              <a:off x="0" y="0"/>
              <a:ext cx="2324356" cy="232435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71" name="Chief Chuck Flynn…"/>
            <p:cNvSpPr txBox="1"/>
            <p:nvPr/>
          </p:nvSpPr>
          <p:spPr>
            <a:xfrm>
              <a:off x="340393" y="583058"/>
              <a:ext cx="1643570" cy="1158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Chuck Flynn </a:t>
              </a:r>
            </a:p>
            <a:p>
              <a:pPr algn="ctr">
                <a:defRPr>
                  <a:latin typeface="+mn-lt"/>
                  <a:ea typeface="+mn-ea"/>
                  <a:cs typeface="+mn-cs"/>
                  <a:sym typeface="Calibri"/>
                </a:defRPr>
              </a:pPr>
              <a:r>
                <a:t>Suffield, CT</a:t>
              </a:r>
            </a:p>
            <a:p>
              <a:pPr algn="ctr">
                <a:defRPr>
                  <a:latin typeface="+mn-lt"/>
                  <a:ea typeface="+mn-ea"/>
                  <a:cs typeface="+mn-cs"/>
                  <a:sym typeface="Calibri"/>
                </a:defRPr>
              </a:pPr>
              <a:r>
                <a:t>Chair</a:t>
              </a:r>
            </a:p>
          </p:txBody>
        </p:sp>
      </p:grpSp>
      <p:grpSp>
        <p:nvGrpSpPr>
          <p:cNvPr id="175" name="Chief Fred Windisch…"/>
          <p:cNvGrpSpPr/>
          <p:nvPr/>
        </p:nvGrpSpPr>
        <p:grpSpPr>
          <a:xfrm>
            <a:off x="2281224" y="4228341"/>
            <a:ext cx="2444525" cy="2444525"/>
            <a:chOff x="0" y="0"/>
            <a:chExt cx="2444524" cy="2444524"/>
          </a:xfrm>
        </p:grpSpPr>
        <p:sp>
          <p:nvSpPr>
            <p:cNvPr id="173" name="Circle"/>
            <p:cNvSpPr/>
            <p:nvPr/>
          </p:nvSpPr>
          <p:spPr>
            <a:xfrm>
              <a:off x="-1" y="-1"/>
              <a:ext cx="2444526" cy="2444526"/>
            </a:xfrm>
            <a:prstGeom prst="ellipse">
              <a:avLst/>
            </a:prstGeom>
            <a:solidFill>
              <a:schemeClr val="accent2"/>
            </a:solidFill>
            <a:ln w="25400" cap="flat">
              <a:solidFill>
                <a:srgbClr val="8C3A38"/>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74" name="Chief Fred Windisch…"/>
            <p:cNvSpPr txBox="1"/>
            <p:nvPr/>
          </p:nvSpPr>
          <p:spPr>
            <a:xfrm>
              <a:off x="357991" y="643142"/>
              <a:ext cx="1728541" cy="1158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solidFill>
                    <a:srgbClr val="FFFFFF"/>
                  </a:solidFill>
                  <a:latin typeface="+mn-lt"/>
                  <a:ea typeface="+mn-ea"/>
                  <a:cs typeface="+mn-cs"/>
                  <a:sym typeface="Calibri"/>
                </a:defRPr>
              </a:pPr>
              <a:r>
                <a:t>Chief Fred Windisch</a:t>
              </a:r>
            </a:p>
            <a:p>
              <a:pPr algn="ctr">
                <a:defRPr>
                  <a:solidFill>
                    <a:srgbClr val="FFFFFF"/>
                  </a:solidFill>
                  <a:latin typeface="+mn-lt"/>
                  <a:ea typeface="+mn-ea"/>
                  <a:cs typeface="+mn-cs"/>
                  <a:sym typeface="Calibri"/>
                </a:defRPr>
              </a:pPr>
              <a:r>
                <a:t>Ponderosa TX</a:t>
              </a:r>
            </a:p>
            <a:p>
              <a:pPr algn="ctr">
                <a:defRPr>
                  <a:solidFill>
                    <a:srgbClr val="FFFFFF"/>
                  </a:solidFill>
                  <a:latin typeface="+mn-lt"/>
                  <a:ea typeface="+mn-ea"/>
                  <a:cs typeface="+mn-cs"/>
                  <a:sym typeface="Calibri"/>
                </a:defRPr>
              </a:pPr>
              <a:r>
                <a:t>Treasurer</a:t>
              </a:r>
            </a:p>
          </p:txBody>
        </p:sp>
      </p:grpSp>
      <p:grpSp>
        <p:nvGrpSpPr>
          <p:cNvPr id="178" name="Chief Ed Rush…"/>
          <p:cNvGrpSpPr/>
          <p:nvPr/>
        </p:nvGrpSpPr>
        <p:grpSpPr>
          <a:xfrm>
            <a:off x="4981970" y="1873949"/>
            <a:ext cx="2444522" cy="2444522"/>
            <a:chOff x="0" y="0"/>
            <a:chExt cx="2444521" cy="2444521"/>
          </a:xfrm>
        </p:grpSpPr>
        <p:sp>
          <p:nvSpPr>
            <p:cNvPr id="176" name="Circle"/>
            <p:cNvSpPr/>
            <p:nvPr/>
          </p:nvSpPr>
          <p:spPr>
            <a:xfrm>
              <a:off x="0" y="0"/>
              <a:ext cx="2444522" cy="2444522"/>
            </a:xfrm>
            <a:prstGeom prst="ellipse">
              <a:avLst/>
            </a:prstGeom>
            <a:gradFill flip="none" rotWithShape="1">
              <a:gsLst>
                <a:gs pos="0">
                  <a:srgbClr val="2A869F"/>
                </a:gs>
                <a:gs pos="80000">
                  <a:srgbClr val="37B1D1"/>
                </a:gs>
                <a:gs pos="100000">
                  <a:srgbClr val="34B3D5"/>
                </a:gs>
              </a:gsLst>
              <a:lin ang="16200000" scaled="0"/>
            </a:gradFill>
            <a:ln w="9525" cap="flat">
              <a:solidFill>
                <a:srgbClr val="46AAC4"/>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77" name="Chief Ed Rush…"/>
            <p:cNvSpPr txBox="1"/>
            <p:nvPr/>
          </p:nvSpPr>
          <p:spPr>
            <a:xfrm>
              <a:off x="357992" y="776491"/>
              <a:ext cx="1728538" cy="891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solidFill>
                    <a:srgbClr val="FFFFFF"/>
                  </a:solidFill>
                  <a:latin typeface="+mn-lt"/>
                  <a:ea typeface="+mn-ea"/>
                  <a:cs typeface="+mn-cs"/>
                  <a:sym typeface="Calibri"/>
                </a:defRPr>
              </a:pPr>
              <a:r>
                <a:t>Chief Ed Rush</a:t>
              </a:r>
            </a:p>
            <a:p>
              <a:pPr algn="ctr">
                <a:defRPr>
                  <a:solidFill>
                    <a:srgbClr val="FFFFFF"/>
                  </a:solidFill>
                  <a:latin typeface="+mn-lt"/>
                  <a:ea typeface="+mn-ea"/>
                  <a:cs typeface="+mn-cs"/>
                  <a:sym typeface="Calibri"/>
                </a:defRPr>
              </a:pPr>
              <a:r>
                <a:t>NY</a:t>
              </a:r>
            </a:p>
            <a:p>
              <a:pPr algn="ctr">
                <a:defRPr>
                  <a:solidFill>
                    <a:srgbClr val="FFFFFF"/>
                  </a:solidFill>
                  <a:latin typeface="+mn-lt"/>
                  <a:ea typeface="+mn-ea"/>
                  <a:cs typeface="+mn-cs"/>
                  <a:sym typeface="Calibri"/>
                </a:defRPr>
              </a:pPr>
              <a:r>
                <a:t>Board Member</a:t>
              </a:r>
            </a:p>
          </p:txBody>
        </p:sp>
      </p:grpSp>
      <p:grpSp>
        <p:nvGrpSpPr>
          <p:cNvPr id="181" name="Chief Tim Wall…"/>
          <p:cNvGrpSpPr/>
          <p:nvPr/>
        </p:nvGrpSpPr>
        <p:grpSpPr>
          <a:xfrm>
            <a:off x="6633334" y="3202895"/>
            <a:ext cx="2444523" cy="2444525"/>
            <a:chOff x="0" y="0"/>
            <a:chExt cx="2444521" cy="2444524"/>
          </a:xfrm>
        </p:grpSpPr>
        <p:sp>
          <p:nvSpPr>
            <p:cNvPr id="179" name="Circle"/>
            <p:cNvSpPr/>
            <p:nvPr/>
          </p:nvSpPr>
          <p:spPr>
            <a:xfrm>
              <a:off x="0" y="-1"/>
              <a:ext cx="2444522" cy="2444526"/>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80" name="Chief Tim Wall…"/>
            <p:cNvSpPr txBox="1"/>
            <p:nvPr/>
          </p:nvSpPr>
          <p:spPr>
            <a:xfrm>
              <a:off x="357992" y="776492"/>
              <a:ext cx="1728538" cy="891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Tim Wall</a:t>
              </a:r>
            </a:p>
            <a:p>
              <a:pPr algn="ctr">
                <a:defRPr>
                  <a:latin typeface="+mn-lt"/>
                  <a:ea typeface="+mn-ea"/>
                  <a:cs typeface="+mn-cs"/>
                  <a:sym typeface="Calibri"/>
                </a:defRPr>
              </a:pPr>
              <a:r>
                <a:t>Wallingford CT</a:t>
              </a:r>
            </a:p>
            <a:p>
              <a:pPr algn="ctr">
                <a:defRPr>
                  <a:latin typeface="+mn-lt"/>
                  <a:ea typeface="+mn-ea"/>
                  <a:cs typeface="+mn-cs"/>
                  <a:sym typeface="Calibri"/>
                </a:defRPr>
              </a:pPr>
              <a:r>
                <a:t>Chair Emeritus</a:t>
              </a:r>
            </a:p>
          </p:txBody>
        </p:sp>
      </p:grpSp>
      <p:grpSp>
        <p:nvGrpSpPr>
          <p:cNvPr id="184" name="Chief Norvin Collins…"/>
          <p:cNvGrpSpPr/>
          <p:nvPr/>
        </p:nvGrpSpPr>
        <p:grpSpPr>
          <a:xfrm>
            <a:off x="4564807" y="4101679"/>
            <a:ext cx="2444522" cy="2444522"/>
            <a:chOff x="0" y="0"/>
            <a:chExt cx="2444521" cy="2444521"/>
          </a:xfrm>
        </p:grpSpPr>
        <p:sp>
          <p:nvSpPr>
            <p:cNvPr id="182" name="Circle"/>
            <p:cNvSpPr/>
            <p:nvPr/>
          </p:nvSpPr>
          <p:spPr>
            <a:xfrm>
              <a:off x="0" y="0"/>
              <a:ext cx="2444522" cy="2444522"/>
            </a:xfrm>
            <a:prstGeom prst="ellipse">
              <a:avLst/>
            </a:pr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83" name="Chief Norvin Collins…"/>
            <p:cNvSpPr txBox="1"/>
            <p:nvPr/>
          </p:nvSpPr>
          <p:spPr>
            <a:xfrm>
              <a:off x="357992" y="643141"/>
              <a:ext cx="1728538" cy="1158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Norvin Collins </a:t>
              </a:r>
            </a:p>
            <a:p>
              <a:pPr algn="ctr">
                <a:defRPr>
                  <a:latin typeface="+mn-lt"/>
                  <a:ea typeface="+mn-ea"/>
                  <a:cs typeface="+mn-cs"/>
                  <a:sym typeface="Calibri"/>
                </a:defRPr>
              </a:pPr>
              <a:endParaRPr/>
            </a:p>
            <a:p>
              <a:pPr algn="ctr">
                <a:defRPr>
                  <a:latin typeface="+mn-lt"/>
                  <a:ea typeface="+mn-ea"/>
                  <a:cs typeface="+mn-cs"/>
                  <a:sym typeface="Calibri"/>
                </a:defRPr>
              </a:pPr>
              <a:r>
                <a:t>Board Member</a:t>
              </a:r>
            </a:p>
          </p:txBody>
        </p:sp>
      </p:grpSp>
      <p:grpSp>
        <p:nvGrpSpPr>
          <p:cNvPr id="187" name="Chief Rich Cowger…"/>
          <p:cNvGrpSpPr/>
          <p:nvPr/>
        </p:nvGrpSpPr>
        <p:grpSpPr>
          <a:xfrm>
            <a:off x="2281224" y="84816"/>
            <a:ext cx="2444525" cy="2444522"/>
            <a:chOff x="0" y="0"/>
            <a:chExt cx="2444524" cy="2444521"/>
          </a:xfrm>
        </p:grpSpPr>
        <p:sp>
          <p:nvSpPr>
            <p:cNvPr id="185" name="Circle"/>
            <p:cNvSpPr/>
            <p:nvPr/>
          </p:nvSpPr>
          <p:spPr>
            <a:xfrm>
              <a:off x="-1" y="0"/>
              <a:ext cx="2444526" cy="2444522"/>
            </a:xfrm>
            <a:prstGeom prst="ellipse">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86" name="Chief Rich Cowger…"/>
            <p:cNvSpPr txBox="1"/>
            <p:nvPr/>
          </p:nvSpPr>
          <p:spPr>
            <a:xfrm>
              <a:off x="357991" y="643141"/>
              <a:ext cx="1728541" cy="1158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Rich Cowger</a:t>
              </a:r>
            </a:p>
            <a:p>
              <a:pPr algn="ctr">
                <a:defRPr>
                  <a:latin typeface="+mn-lt"/>
                  <a:ea typeface="+mn-ea"/>
                  <a:cs typeface="+mn-cs"/>
                  <a:sym typeface="Calibri"/>
                </a:defRPr>
              </a:pPr>
              <a:r>
                <a:t>MT</a:t>
              </a:r>
            </a:p>
            <a:p>
              <a:pPr algn="ctr">
                <a:defRPr>
                  <a:latin typeface="+mn-lt"/>
                  <a:ea typeface="+mn-ea"/>
                  <a:cs typeface="+mn-cs"/>
                  <a:sym typeface="Calibri"/>
                </a:defRPr>
              </a:pPr>
              <a:r>
                <a:t>Vice Chair</a:t>
              </a:r>
            </a:p>
          </p:txBody>
        </p:sp>
      </p:grpSp>
      <p:grpSp>
        <p:nvGrpSpPr>
          <p:cNvPr id="191" name="Chief Al Yancey…"/>
          <p:cNvGrpSpPr/>
          <p:nvPr/>
        </p:nvGrpSpPr>
        <p:grpSpPr>
          <a:xfrm>
            <a:off x="6543364" y="185873"/>
            <a:ext cx="2444523" cy="2444522"/>
            <a:chOff x="0" y="0"/>
            <a:chExt cx="2444521" cy="2444521"/>
          </a:xfrm>
        </p:grpSpPr>
        <p:sp>
          <p:nvSpPr>
            <p:cNvPr id="188" name="Circle"/>
            <p:cNvSpPr/>
            <p:nvPr/>
          </p:nvSpPr>
          <p:spPr>
            <a:xfrm>
              <a:off x="0" y="0"/>
              <a:ext cx="2444522" cy="2444522"/>
            </a:xfrm>
            <a:prstGeom prst="ellipse">
              <a:avLst/>
            </a:prstGeom>
            <a:blipFill rotWithShape="1">
              <a:blip r:embed="rId4"/>
              <a:srcRect/>
              <a:tile tx="0" ty="0" sx="100000" sy="100000" flip="none" algn="tl"/>
            </a:blip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solidFill>
                    <a:srgbClr val="F5EC00"/>
                  </a:solidFill>
                  <a:latin typeface="+mn-lt"/>
                  <a:ea typeface="+mn-ea"/>
                  <a:cs typeface="+mn-cs"/>
                  <a:sym typeface="Calibri"/>
                </a:defRPr>
              </a:pPr>
              <a:endParaRPr/>
            </a:p>
          </p:txBody>
        </p:sp>
        <p:sp>
          <p:nvSpPr>
            <p:cNvPr id="189" name="Circle"/>
            <p:cNvSpPr/>
            <p:nvPr/>
          </p:nvSpPr>
          <p:spPr>
            <a:xfrm>
              <a:off x="0" y="0"/>
              <a:ext cx="2444522" cy="2444522"/>
            </a:xfrm>
            <a:prstGeom prst="ellipse">
              <a:avLst/>
            </a:prstGeom>
            <a:noFill/>
            <a:ln w="9525" cap="flat">
              <a:solidFill>
                <a:srgbClr val="F5EC00">
                  <a:alpha val="60000"/>
                </a:srgbClr>
              </a:solidFill>
              <a:prstDash val="solid"/>
              <a:round/>
            </a:ln>
            <a:effectLst/>
          </p:spPr>
          <p:txBody>
            <a:bodyPr wrap="square" lIns="45718" tIns="45718" rIns="45718" bIns="45718" numCol="1" anchor="ctr">
              <a:noAutofit/>
            </a:bodyPr>
            <a:lstStyle/>
            <a:p>
              <a:pPr algn="ctr">
                <a:defRPr>
                  <a:solidFill>
                    <a:srgbClr val="F5EC00"/>
                  </a:solidFill>
                  <a:latin typeface="+mn-lt"/>
                  <a:ea typeface="+mn-ea"/>
                  <a:cs typeface="+mn-cs"/>
                  <a:sym typeface="Calibri"/>
                </a:defRPr>
              </a:pPr>
              <a:endParaRPr/>
            </a:p>
          </p:txBody>
        </p:sp>
        <p:sp>
          <p:nvSpPr>
            <p:cNvPr id="190" name="Chief Al Yancey…"/>
            <p:cNvSpPr txBox="1"/>
            <p:nvPr/>
          </p:nvSpPr>
          <p:spPr>
            <a:xfrm>
              <a:off x="357992" y="776491"/>
              <a:ext cx="1728538" cy="891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solidFill>
                    <a:srgbClr val="F5EC00"/>
                  </a:solidFill>
                  <a:latin typeface="+mn-lt"/>
                  <a:ea typeface="+mn-ea"/>
                  <a:cs typeface="+mn-cs"/>
                  <a:sym typeface="Calibri"/>
                </a:defRPr>
              </a:pPr>
              <a:r>
                <a:t>Chief Al Yancey</a:t>
              </a:r>
            </a:p>
            <a:p>
              <a:pPr algn="ctr">
                <a:defRPr>
                  <a:solidFill>
                    <a:srgbClr val="F5EC00"/>
                  </a:solidFill>
                  <a:latin typeface="+mn-lt"/>
                  <a:ea typeface="+mn-ea"/>
                  <a:cs typeface="+mn-cs"/>
                  <a:sym typeface="Calibri"/>
                </a:defRPr>
              </a:pPr>
              <a:r>
                <a:t>IL</a:t>
              </a:r>
            </a:p>
            <a:p>
              <a:pPr algn="ctr">
                <a:defRPr>
                  <a:solidFill>
                    <a:srgbClr val="F5EC00"/>
                  </a:solidFill>
                  <a:latin typeface="+mn-lt"/>
                  <a:ea typeface="+mn-ea"/>
                  <a:cs typeface="+mn-cs"/>
                  <a:sym typeface="Calibri"/>
                </a:defRPr>
              </a:pPr>
              <a:r>
                <a:t>Board Member</a:t>
              </a:r>
            </a:p>
          </p:txBody>
        </p:sp>
      </p:grpSp>
      <p:grpSp>
        <p:nvGrpSpPr>
          <p:cNvPr id="194" name="Chief Jim Cook…"/>
          <p:cNvGrpSpPr/>
          <p:nvPr/>
        </p:nvGrpSpPr>
        <p:grpSpPr>
          <a:xfrm>
            <a:off x="156946" y="3904"/>
            <a:ext cx="2444522" cy="2444522"/>
            <a:chOff x="0" y="0"/>
            <a:chExt cx="2444521" cy="2444521"/>
          </a:xfrm>
        </p:grpSpPr>
        <p:sp>
          <p:nvSpPr>
            <p:cNvPr id="192" name="Circle"/>
            <p:cNvSpPr/>
            <p:nvPr/>
          </p:nvSpPr>
          <p:spPr>
            <a:xfrm>
              <a:off x="0" y="0"/>
              <a:ext cx="2444522" cy="2444522"/>
            </a:xfrm>
            <a:prstGeom prst="ellipse">
              <a:avLst/>
            </a:prstGeom>
            <a:gradFill flip="none" rotWithShape="1">
              <a:gsLst>
                <a:gs pos="0">
                  <a:schemeClr val="accent3">
                    <a:hueOff val="263624"/>
                    <a:satOff val="55948"/>
                    <a:lumOff val="27907"/>
                  </a:schemeClr>
                </a:gs>
                <a:gs pos="35000">
                  <a:srgbClr val="E4FDBF"/>
                </a:gs>
                <a:gs pos="100000">
                  <a:schemeClr val="accent3">
                    <a:hueOff val="321486"/>
                    <a:satOff val="58119"/>
                    <a:lumOff val="40966"/>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93" name="Chief Jim Cook…"/>
            <p:cNvSpPr txBox="1"/>
            <p:nvPr/>
          </p:nvSpPr>
          <p:spPr>
            <a:xfrm>
              <a:off x="357992" y="776491"/>
              <a:ext cx="1728538" cy="891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Jim Cook</a:t>
              </a:r>
            </a:p>
            <a:p>
              <a:pPr algn="ctr">
                <a:defRPr>
                  <a:latin typeface="+mn-lt"/>
                  <a:ea typeface="+mn-ea"/>
                  <a:cs typeface="+mn-cs"/>
                  <a:sym typeface="Calibri"/>
                </a:defRPr>
              </a:pPr>
              <a:r>
                <a:t>Leesburg VA</a:t>
              </a:r>
            </a:p>
            <a:p>
              <a:pPr algn="ctr">
                <a:defRPr>
                  <a:latin typeface="+mn-lt"/>
                  <a:ea typeface="+mn-ea"/>
                  <a:cs typeface="+mn-cs"/>
                  <a:sym typeface="Calibri"/>
                </a:defRPr>
              </a:pPr>
              <a:r>
                <a:t>Board Member</a:t>
              </a:r>
            </a:p>
          </p:txBody>
        </p:sp>
      </p:grpSp>
      <p:grpSp>
        <p:nvGrpSpPr>
          <p:cNvPr id="197" name="Chief Jason Catatrombe…"/>
          <p:cNvGrpSpPr/>
          <p:nvPr/>
        </p:nvGrpSpPr>
        <p:grpSpPr>
          <a:xfrm>
            <a:off x="217029" y="1934031"/>
            <a:ext cx="2324356" cy="2324357"/>
            <a:chOff x="0" y="0"/>
            <a:chExt cx="2324355" cy="2324355"/>
          </a:xfrm>
        </p:grpSpPr>
        <p:sp>
          <p:nvSpPr>
            <p:cNvPr id="195" name="Circle"/>
            <p:cNvSpPr/>
            <p:nvPr/>
          </p:nvSpPr>
          <p:spPr>
            <a:xfrm>
              <a:off x="0" y="0"/>
              <a:ext cx="2324356" cy="2324356"/>
            </a:xfrm>
            <a:prstGeom prst="ellipse">
              <a:avLst/>
            </a:prstGeom>
            <a:gradFill flip="none" rotWithShape="1">
              <a:gsLst>
                <a:gs pos="0">
                  <a:srgbClr val="C96D20"/>
                </a:gs>
                <a:gs pos="80000">
                  <a:srgbClr val="FF9034"/>
                </a:gs>
                <a:gs pos="100000">
                  <a:srgbClr val="FF9035"/>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96" name="Chief Jason Catatrombe…"/>
            <p:cNvSpPr txBox="1"/>
            <p:nvPr/>
          </p:nvSpPr>
          <p:spPr>
            <a:xfrm>
              <a:off x="340393" y="583058"/>
              <a:ext cx="1643570" cy="1158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solidFill>
                    <a:srgbClr val="FFFFFF"/>
                  </a:solidFill>
                  <a:latin typeface="+mn-lt"/>
                  <a:ea typeface="+mn-ea"/>
                  <a:cs typeface="+mn-cs"/>
                  <a:sym typeface="Calibri"/>
                </a:defRPr>
              </a:pPr>
              <a:r>
                <a:t>Chief Jason Catatrombe</a:t>
              </a:r>
            </a:p>
            <a:p>
              <a:pPr algn="ctr">
                <a:defRPr>
                  <a:solidFill>
                    <a:srgbClr val="FFFFFF"/>
                  </a:solidFill>
                  <a:latin typeface="+mn-lt"/>
                  <a:ea typeface="+mn-ea"/>
                  <a:cs typeface="+mn-cs"/>
                  <a:sym typeface="Calibri"/>
                </a:defRPr>
              </a:pPr>
              <a:endParaRPr/>
            </a:p>
            <a:p>
              <a:pPr algn="ctr">
                <a:defRPr>
                  <a:solidFill>
                    <a:srgbClr val="FFFFFF"/>
                  </a:solidFill>
                  <a:latin typeface="+mn-lt"/>
                  <a:ea typeface="+mn-ea"/>
                  <a:cs typeface="+mn-cs"/>
                  <a:sym typeface="Calibri"/>
                </a:defRPr>
              </a:pPr>
              <a:r>
                <a:t>Board Member </a:t>
              </a:r>
            </a:p>
          </p:txBody>
        </p:sp>
      </p:grpSp>
      <p:grpSp>
        <p:nvGrpSpPr>
          <p:cNvPr id="200" name="Chief Ron Oettel…"/>
          <p:cNvGrpSpPr/>
          <p:nvPr/>
        </p:nvGrpSpPr>
        <p:grpSpPr>
          <a:xfrm>
            <a:off x="2828194" y="2266821"/>
            <a:ext cx="2324357" cy="2324357"/>
            <a:chOff x="0" y="0"/>
            <a:chExt cx="2324355" cy="2324355"/>
          </a:xfrm>
        </p:grpSpPr>
        <p:sp>
          <p:nvSpPr>
            <p:cNvPr id="198" name="Circle"/>
            <p:cNvSpPr/>
            <p:nvPr/>
          </p:nvSpPr>
          <p:spPr>
            <a:xfrm>
              <a:off x="0" y="0"/>
              <a:ext cx="2324356" cy="2324356"/>
            </a:xfrm>
            <a:prstGeom prst="ellipse">
              <a:avLst/>
            </a:prstGeom>
            <a:solidFill>
              <a:srgbClr val="A7A7A7"/>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99" name="Chief Ron Oettel…"/>
            <p:cNvSpPr txBox="1"/>
            <p:nvPr/>
          </p:nvSpPr>
          <p:spPr>
            <a:xfrm>
              <a:off x="340393" y="583058"/>
              <a:ext cx="1643570" cy="1158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Ron Oettel</a:t>
              </a:r>
            </a:p>
            <a:p>
              <a:pPr algn="ctr">
                <a:defRPr>
                  <a:latin typeface="+mn-lt"/>
                  <a:ea typeface="+mn-ea"/>
                  <a:cs typeface="+mn-cs"/>
                  <a:sym typeface="Calibri"/>
                </a:defRPr>
              </a:pPr>
              <a:endParaRPr/>
            </a:p>
            <a:p>
              <a:pPr algn="ctr">
                <a:defRPr>
                  <a:latin typeface="+mn-lt"/>
                  <a:ea typeface="+mn-ea"/>
                  <a:cs typeface="+mn-cs"/>
                  <a:sym typeface="Calibri"/>
                </a:defRPr>
              </a:pPr>
              <a:r>
                <a:t>Board Member</a:t>
              </a:r>
            </a:p>
          </p:txBody>
        </p:sp>
      </p:grpSp>
      <p:pic>
        <p:nvPicPr>
          <p:cNvPr id="201" name="Picture 3" descr="Picture 3"/>
          <p:cNvPicPr>
            <a:picLocks noChangeAspect="1"/>
          </p:cNvPicPr>
          <p:nvPr/>
        </p:nvPicPr>
        <p:blipFill>
          <a:blip r:embed="rId2"/>
          <a:stretch>
            <a:fillRect/>
          </a:stretch>
        </p:blipFill>
        <p:spPr>
          <a:xfrm>
            <a:off x="641350" y="6783389"/>
            <a:ext cx="8229600" cy="12702"/>
          </a:xfrm>
          <a:prstGeom prst="rect">
            <a:avLst/>
          </a:prstGeom>
          <a:ln w="12700">
            <a:miter lim="400000"/>
          </a:ln>
        </p:spPr>
      </p:pic>
      <p:grpSp>
        <p:nvGrpSpPr>
          <p:cNvPr id="204" name="Chief Donna Black…"/>
          <p:cNvGrpSpPr/>
          <p:nvPr/>
        </p:nvGrpSpPr>
        <p:grpSpPr>
          <a:xfrm>
            <a:off x="4466997" y="63987"/>
            <a:ext cx="2324357" cy="2324356"/>
            <a:chOff x="0" y="0"/>
            <a:chExt cx="2324355" cy="2324355"/>
          </a:xfrm>
        </p:grpSpPr>
        <p:sp>
          <p:nvSpPr>
            <p:cNvPr id="202" name="Circle"/>
            <p:cNvSpPr/>
            <p:nvPr/>
          </p:nvSpPr>
          <p:spPr>
            <a:xfrm>
              <a:off x="0" y="0"/>
              <a:ext cx="2324356" cy="2324356"/>
            </a:xfrm>
            <a:prstGeom prst="ellipse">
              <a:avLst/>
            </a:prstGeom>
            <a:solidFill>
              <a:srgbClr val="A7A7A7"/>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03" name="Chief Donna Black…"/>
            <p:cNvSpPr txBox="1"/>
            <p:nvPr/>
          </p:nvSpPr>
          <p:spPr>
            <a:xfrm>
              <a:off x="340393" y="449708"/>
              <a:ext cx="1643570" cy="1424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latin typeface="+mn-lt"/>
                  <a:ea typeface="+mn-ea"/>
                  <a:cs typeface="+mn-cs"/>
                  <a:sym typeface="Calibri"/>
                </a:defRPr>
              </a:pPr>
              <a:r>
                <a:t>Chief Donna Black</a:t>
              </a:r>
            </a:p>
            <a:p>
              <a:pPr algn="ctr">
                <a:defRPr>
                  <a:latin typeface="+mn-lt"/>
                  <a:ea typeface="+mn-ea"/>
                  <a:cs typeface="+mn-cs"/>
                  <a:sym typeface="Calibri"/>
                </a:defRPr>
              </a:pPr>
              <a:r>
                <a:t>Duck, NC</a:t>
              </a:r>
            </a:p>
            <a:p>
              <a:pPr algn="ctr">
                <a:defRPr>
                  <a:latin typeface="+mn-lt"/>
                  <a:ea typeface="+mn-ea"/>
                  <a:cs typeface="+mn-cs"/>
                  <a:sym typeface="Calibri"/>
                </a:defRPr>
              </a:pPr>
              <a:r>
                <a:t>Board Member</a:t>
              </a:r>
            </a:p>
            <a:p>
              <a:pPr algn="ctr">
                <a:defRPr>
                  <a:latin typeface="+mn-lt"/>
                  <a:ea typeface="+mn-ea"/>
                  <a:cs typeface="+mn-cs"/>
                  <a:sym typeface="Calibri"/>
                </a:defRPr>
              </a:pPr>
              <a:r>
                <a:t>IAFC Rep.</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iterate>
                                    <p:tmAbs val="0"/>
                                  </p:iterate>
                                  <p:childTnLst>
                                    <p:set>
                                      <p:cBhvr>
                                        <p:cTn id="6" fill="hold"/>
                                        <p:tgtEl>
                                          <p:spTgt spid="17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2" nodeType="afterEffect">
                                  <p:stCondLst>
                                    <p:cond delay="1500"/>
                                  </p:stCondLst>
                                  <p:iterate>
                                    <p:tmAbs val="0"/>
                                  </p:iterate>
                                  <p:childTnLst>
                                    <p:set>
                                      <p:cBhvr>
                                        <p:cTn id="9" fill="hold"/>
                                        <p:tgtEl>
                                          <p:spTgt spid="187"/>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3" nodeType="afterEffect">
                                  <p:stCondLst>
                                    <p:cond delay="1500"/>
                                  </p:stCondLst>
                                  <p:iterate>
                                    <p:tmAbs val="0"/>
                                  </p:iterate>
                                  <p:childTnLst>
                                    <p:set>
                                      <p:cBhvr>
                                        <p:cTn id="12" fill="hold"/>
                                        <p:tgtEl>
                                          <p:spTgt spid="175"/>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4" nodeType="afterEffect">
                                  <p:stCondLst>
                                    <p:cond delay="1250"/>
                                  </p:stCondLst>
                                  <p:iterate>
                                    <p:tmAbs val="0"/>
                                  </p:iterate>
                                  <p:childTnLst>
                                    <p:set>
                                      <p:cBhvr>
                                        <p:cTn id="15" fill="hold"/>
                                        <p:tgtEl>
                                          <p:spTgt spid="181"/>
                                        </p:tgtEl>
                                        <p:attrNameLst>
                                          <p:attrName>style.visibility</p:attrName>
                                        </p:attrNameLst>
                                      </p:cBhvr>
                                      <p:to>
                                        <p:strVal val="visible"/>
                                      </p:to>
                                    </p:set>
                                  </p:childTnLst>
                                </p:cTn>
                              </p:par>
                            </p:childTnLst>
                          </p:cTn>
                        </p:par>
                        <p:par>
                          <p:cTn id="16" fill="hold">
                            <p:stCondLst>
                              <p:cond delay="5250"/>
                            </p:stCondLst>
                            <p:childTnLst>
                              <p:par>
                                <p:cTn id="17" presetID="1" presetClass="entr" presetSubtype="0" fill="hold" grpId="5" nodeType="afterEffect">
                                  <p:stCondLst>
                                    <p:cond delay="1000"/>
                                  </p:stCondLst>
                                  <p:iterate>
                                    <p:tmAbs val="0"/>
                                  </p:iterate>
                                  <p:childTnLst>
                                    <p:set>
                                      <p:cBhvr>
                                        <p:cTn id="18" fill="hold"/>
                                        <p:tgtEl>
                                          <p:spTgt spid="191"/>
                                        </p:tgtEl>
                                        <p:attrNameLst>
                                          <p:attrName>style.visibility</p:attrName>
                                        </p:attrNameLst>
                                      </p:cBhvr>
                                      <p:to>
                                        <p:strVal val="visible"/>
                                      </p:to>
                                    </p:set>
                                  </p:childTnLst>
                                </p:cTn>
                              </p:par>
                            </p:childTnLst>
                          </p:cTn>
                        </p:par>
                        <p:par>
                          <p:cTn id="19" fill="hold">
                            <p:stCondLst>
                              <p:cond delay="6250"/>
                            </p:stCondLst>
                            <p:childTnLst>
                              <p:par>
                                <p:cTn id="20" presetID="1" presetClass="entr" presetSubtype="0" fill="hold" grpId="6" nodeType="afterEffect">
                                  <p:stCondLst>
                                    <p:cond delay="1250"/>
                                  </p:stCondLst>
                                  <p:iterate>
                                    <p:tmAbs val="0"/>
                                  </p:iterate>
                                  <p:childTnLst>
                                    <p:set>
                                      <p:cBhvr>
                                        <p:cTn id="21" fill="hold"/>
                                        <p:tgtEl>
                                          <p:spTgt spid="184"/>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grpId="7" nodeType="afterEffect">
                                  <p:stCondLst>
                                    <p:cond delay="1000"/>
                                  </p:stCondLst>
                                  <p:iterate>
                                    <p:tmAbs val="0"/>
                                  </p:iterate>
                                  <p:childTnLst>
                                    <p:set>
                                      <p:cBhvr>
                                        <p:cTn id="24" fill="hold"/>
                                        <p:tgtEl>
                                          <p:spTgt spid="178"/>
                                        </p:tgtEl>
                                        <p:attrNameLst>
                                          <p:attrName>style.visibility</p:attrName>
                                        </p:attrNameLst>
                                      </p:cBhvr>
                                      <p:to>
                                        <p:strVal val="visible"/>
                                      </p:to>
                                    </p:set>
                                  </p:childTnLst>
                                </p:cTn>
                              </p:par>
                            </p:childTnLst>
                          </p:cTn>
                        </p:par>
                        <p:par>
                          <p:cTn id="25" fill="hold">
                            <p:stCondLst>
                              <p:cond delay="8500"/>
                            </p:stCondLst>
                            <p:childTnLst>
                              <p:par>
                                <p:cTn id="26" presetID="1" presetClass="entr" presetSubtype="0" fill="hold" grpId="8" nodeType="afterEffect">
                                  <p:stCondLst>
                                    <p:cond delay="1000"/>
                                  </p:stCondLst>
                                  <p:iterate>
                                    <p:tmAbs val="0"/>
                                  </p:iterate>
                                  <p:childTnLst>
                                    <p:set>
                                      <p:cBhvr>
                                        <p:cTn id="27" fill="hold"/>
                                        <p:tgtEl>
                                          <p:spTgt spid="194"/>
                                        </p:tgtEl>
                                        <p:attrNameLst>
                                          <p:attrName>style.visibility</p:attrName>
                                        </p:attrNameLst>
                                      </p:cBhvr>
                                      <p:to>
                                        <p:strVal val="visible"/>
                                      </p:to>
                                    </p:set>
                                  </p:childTnLst>
                                </p:cTn>
                              </p:par>
                            </p:childTnLst>
                          </p:cTn>
                        </p:par>
                        <p:par>
                          <p:cTn id="28" fill="hold">
                            <p:stCondLst>
                              <p:cond delay="9500"/>
                            </p:stCondLst>
                            <p:childTnLst>
                              <p:par>
                                <p:cTn id="29" presetID="1" presetClass="entr" presetSubtype="0" fill="hold" grpId="9" nodeType="afterEffect">
                                  <p:stCondLst>
                                    <p:cond delay="1000"/>
                                  </p:stCondLst>
                                  <p:iterate>
                                    <p:tmAbs val="0"/>
                                  </p:iterate>
                                  <p:childTnLst>
                                    <p:set>
                                      <p:cBhvr>
                                        <p:cTn id="30" fill="hold"/>
                                        <p:tgtEl>
                                          <p:spTgt spid="197"/>
                                        </p:tgtEl>
                                        <p:attrNameLst>
                                          <p:attrName>style.visibility</p:attrName>
                                        </p:attrNameLst>
                                      </p:cBhvr>
                                      <p:to>
                                        <p:strVal val="visible"/>
                                      </p:to>
                                    </p:set>
                                  </p:childTnLst>
                                </p:cTn>
                              </p:par>
                            </p:childTnLst>
                          </p:cTn>
                        </p:par>
                        <p:par>
                          <p:cTn id="31" fill="hold">
                            <p:stCondLst>
                              <p:cond delay="10500"/>
                            </p:stCondLst>
                            <p:childTnLst>
                              <p:par>
                                <p:cTn id="32" presetID="1" presetClass="entr" presetSubtype="0" fill="hold" grpId="10" nodeType="afterEffect">
                                  <p:stCondLst>
                                    <p:cond delay="1000"/>
                                  </p:stCondLst>
                                  <p:iterate>
                                    <p:tmAbs val="0"/>
                                  </p:iterate>
                                  <p:childTnLst>
                                    <p:set>
                                      <p:cBhvr>
                                        <p:cTn id="33" fill="hold"/>
                                        <p:tgtEl>
                                          <p:spTgt spid="200"/>
                                        </p:tgtEl>
                                        <p:attrNameLst>
                                          <p:attrName>style.visibility</p:attrName>
                                        </p:attrNameLst>
                                      </p:cBhvr>
                                      <p:to>
                                        <p:strVal val="visible"/>
                                      </p:to>
                                    </p:set>
                                  </p:childTnLst>
                                </p:cTn>
                              </p:par>
                            </p:childTnLst>
                          </p:cTn>
                        </p:par>
                        <p:par>
                          <p:cTn id="34" fill="hold">
                            <p:stCondLst>
                              <p:cond delay="11500"/>
                            </p:stCondLst>
                            <p:childTnLst>
                              <p:par>
                                <p:cTn id="35" presetID="1" presetClass="entr" presetSubtype="0" fill="hold" grpId="11" nodeType="afterEffect">
                                  <p:stCondLst>
                                    <p:cond delay="1000"/>
                                  </p:stCondLst>
                                  <p:iterate>
                                    <p:tmAbs val="0"/>
                                  </p:iterate>
                                  <p:childTnLst>
                                    <p:set>
                                      <p:cBhvr>
                                        <p:cTn id="36"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animBg="1" advAuto="0"/>
      <p:bldP spid="175" grpId="3" animBg="1" advAuto="0"/>
      <p:bldP spid="178" grpId="7" animBg="1" advAuto="0"/>
      <p:bldP spid="181" grpId="4" animBg="1" advAuto="0"/>
      <p:bldP spid="184" grpId="6" animBg="1" advAuto="0"/>
      <p:bldP spid="187" grpId="2" animBg="1" advAuto="0"/>
      <p:bldP spid="191" grpId="5" animBg="1" advAuto="0"/>
      <p:bldP spid="194" grpId="8" animBg="1" advAuto="0"/>
      <p:bldP spid="197" grpId="9" animBg="1" advAuto="0"/>
      <p:bldP spid="200" grpId="10" animBg="1" advAuto="0"/>
      <p:bldP spid="204" grpId="1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xfrm>
            <a:off x="457200" y="274638"/>
            <a:ext cx="8229600" cy="1143002"/>
          </a:xfrm>
          <a:prstGeom prst="rect">
            <a:avLst/>
          </a:prstGeom>
        </p:spPr>
        <p:txBody>
          <a:bodyPr/>
          <a:lstStyle/>
          <a:p>
            <a:r>
              <a:t>The Yellow Ribbon Report</a:t>
            </a:r>
          </a:p>
        </p:txBody>
      </p:sp>
      <p:pic>
        <p:nvPicPr>
          <p:cNvPr id="397" name="Content Placeholder 8" descr="Content Placeholder 8"/>
          <p:cNvPicPr>
            <a:picLocks noChangeAspect="1"/>
          </p:cNvPicPr>
          <p:nvPr/>
        </p:nvPicPr>
        <p:blipFill>
          <a:blip r:embed="rId2"/>
          <a:stretch>
            <a:fillRect/>
          </a:stretch>
        </p:blipFill>
        <p:spPr>
          <a:xfrm>
            <a:off x="780937" y="1600200"/>
            <a:ext cx="3391126" cy="4525963"/>
          </a:xfrm>
          <a:prstGeom prst="rect">
            <a:avLst/>
          </a:prstGeom>
          <a:ln w="12700">
            <a:miter lim="400000"/>
          </a:ln>
        </p:spPr>
      </p:pic>
      <p:sp>
        <p:nvSpPr>
          <p:cNvPr id="398"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99"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400"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401"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grpSp>
        <p:nvGrpSpPr>
          <p:cNvPr id="404" name="How Do You Create a Culture of Trust?"/>
          <p:cNvGrpSpPr/>
          <p:nvPr/>
        </p:nvGrpSpPr>
        <p:grpSpPr>
          <a:xfrm>
            <a:off x="4212571" y="1617378"/>
            <a:ext cx="4275537" cy="4623993"/>
            <a:chOff x="0" y="0"/>
            <a:chExt cx="4275535" cy="4623992"/>
          </a:xfrm>
        </p:grpSpPr>
        <p:sp>
          <p:nvSpPr>
            <p:cNvPr id="402" name="Shape"/>
            <p:cNvSpPr/>
            <p:nvPr/>
          </p:nvSpPr>
          <p:spPr>
            <a:xfrm>
              <a:off x="0" y="0"/>
              <a:ext cx="4275536" cy="4623993"/>
            </a:xfrm>
            <a:custGeom>
              <a:avLst/>
              <a:gdLst/>
              <a:ahLst/>
              <a:cxnLst>
                <a:cxn ang="0">
                  <a:pos x="wd2" y="hd2"/>
                </a:cxn>
                <a:cxn ang="5400000">
                  <a:pos x="wd2" y="hd2"/>
                </a:cxn>
                <a:cxn ang="10800000">
                  <a:pos x="wd2" y="hd2"/>
                </a:cxn>
                <a:cxn ang="16200000">
                  <a:pos x="wd2" y="hd2"/>
                </a:cxn>
              </a:cxnLst>
              <a:rect l="0" t="0" r="r" b="b"/>
              <a:pathLst>
                <a:path w="21600" h="21600" extrusionOk="0">
                  <a:moveTo>
                    <a:pt x="2246" y="0"/>
                  </a:moveTo>
                  <a:cubicBezTo>
                    <a:pt x="2068" y="0"/>
                    <a:pt x="1925" y="133"/>
                    <a:pt x="1925" y="297"/>
                  </a:cubicBezTo>
                  <a:lnTo>
                    <a:pt x="1925" y="3560"/>
                  </a:lnTo>
                  <a:lnTo>
                    <a:pt x="0" y="4449"/>
                  </a:lnTo>
                  <a:lnTo>
                    <a:pt x="1925" y="5339"/>
                  </a:lnTo>
                  <a:lnTo>
                    <a:pt x="1925" y="21303"/>
                  </a:lnTo>
                  <a:cubicBezTo>
                    <a:pt x="1925" y="21467"/>
                    <a:pt x="2068" y="21600"/>
                    <a:pt x="2246" y="21600"/>
                  </a:cubicBezTo>
                  <a:lnTo>
                    <a:pt x="21279" y="21600"/>
                  </a:lnTo>
                  <a:cubicBezTo>
                    <a:pt x="21456" y="21600"/>
                    <a:pt x="21600" y="21467"/>
                    <a:pt x="21600" y="21303"/>
                  </a:cubicBezTo>
                  <a:lnTo>
                    <a:pt x="21600" y="297"/>
                  </a:lnTo>
                  <a:cubicBezTo>
                    <a:pt x="21600" y="133"/>
                    <a:pt x="21456" y="0"/>
                    <a:pt x="21279" y="0"/>
                  </a:cubicBezTo>
                  <a:lnTo>
                    <a:pt x="2246" y="0"/>
                  </a:lnTo>
                  <a:close/>
                </a:path>
              </a:pathLst>
            </a:cu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spcBef>
                  <a:spcPts val="600"/>
                </a:spcBef>
                <a:defRPr sz="5800" b="1">
                  <a:latin typeface="+mn-lt"/>
                  <a:ea typeface="+mn-ea"/>
                  <a:cs typeface="+mn-cs"/>
                  <a:sym typeface="Calibri"/>
                </a:defRPr>
              </a:pPr>
              <a:endParaRPr/>
            </a:p>
          </p:txBody>
        </p:sp>
        <p:sp>
          <p:nvSpPr>
            <p:cNvPr id="403" name="What is your FD behavioral wellness culture?"/>
            <p:cNvSpPr txBox="1"/>
            <p:nvPr/>
          </p:nvSpPr>
          <p:spPr>
            <a:xfrm>
              <a:off x="478217" y="139027"/>
              <a:ext cx="3797319" cy="4345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spcBef>
                  <a:spcPts val="600"/>
                </a:spcBef>
                <a:defRPr sz="5800" b="1">
                  <a:latin typeface="+mn-lt"/>
                  <a:ea typeface="+mn-ea"/>
                  <a:cs typeface="+mn-cs"/>
                  <a:sym typeface="Calibri"/>
                </a:defRPr>
              </a:lvl1pPr>
            </a:lstStyle>
            <a:p>
              <a:r>
                <a:t>What is your FD behavioral wellness culture?</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407"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grpSp>
        <p:nvGrpSpPr>
          <p:cNvPr id="410" name="What community events out of our control impact our behavioral wellness?"/>
          <p:cNvGrpSpPr/>
          <p:nvPr/>
        </p:nvGrpSpPr>
        <p:grpSpPr>
          <a:xfrm>
            <a:off x="552138" y="1698202"/>
            <a:ext cx="3870029" cy="4716515"/>
            <a:chOff x="0" y="0"/>
            <a:chExt cx="3870028" cy="4716514"/>
          </a:xfrm>
        </p:grpSpPr>
        <p:sp>
          <p:nvSpPr>
            <p:cNvPr id="408" name="Rectangle"/>
            <p:cNvSpPr/>
            <p:nvPr/>
          </p:nvSpPr>
          <p:spPr>
            <a:xfrm>
              <a:off x="0" y="0"/>
              <a:ext cx="3870029" cy="4716515"/>
            </a:xfrm>
            <a:prstGeom prst="rect">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200" b="1">
                  <a:solidFill>
                    <a:srgbClr val="E22400"/>
                  </a:solidFill>
                  <a:latin typeface="+mn-lt"/>
                  <a:ea typeface="+mn-ea"/>
                  <a:cs typeface="+mn-cs"/>
                  <a:sym typeface="Calibri"/>
                </a:defRPr>
              </a:pPr>
              <a:endParaRPr/>
            </a:p>
          </p:txBody>
        </p:sp>
        <p:sp>
          <p:nvSpPr>
            <p:cNvPr id="409" name="What community events out of our control impact our behavioral wellness?"/>
            <p:cNvSpPr txBox="1"/>
            <p:nvPr/>
          </p:nvSpPr>
          <p:spPr>
            <a:xfrm>
              <a:off x="0" y="178938"/>
              <a:ext cx="3870029" cy="4358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200" b="1">
                  <a:solidFill>
                    <a:srgbClr val="E22400"/>
                  </a:solidFill>
                  <a:latin typeface="+mn-lt"/>
                  <a:ea typeface="+mn-ea"/>
                  <a:cs typeface="+mn-cs"/>
                  <a:sym typeface="Calibri"/>
                </a:defRPr>
              </a:lvl1pPr>
            </a:lstStyle>
            <a:p>
              <a:r>
                <a:t>What community events out of our control impact our behavioral wellness?</a:t>
              </a:r>
            </a:p>
          </p:txBody>
        </p:sp>
      </p:grpSp>
      <p:grpSp>
        <p:nvGrpSpPr>
          <p:cNvPr id="413" name="How do those events impact our personal behavioral wellness?"/>
          <p:cNvGrpSpPr/>
          <p:nvPr/>
        </p:nvGrpSpPr>
        <p:grpSpPr>
          <a:xfrm>
            <a:off x="4582569" y="1685502"/>
            <a:ext cx="4061740" cy="4741915"/>
            <a:chOff x="0" y="0"/>
            <a:chExt cx="4061738" cy="4741914"/>
          </a:xfrm>
        </p:grpSpPr>
        <p:sp>
          <p:nvSpPr>
            <p:cNvPr id="411" name="Rectangle"/>
            <p:cNvSpPr/>
            <p:nvPr/>
          </p:nvSpPr>
          <p:spPr>
            <a:xfrm>
              <a:off x="0" y="0"/>
              <a:ext cx="4061739" cy="4741915"/>
            </a:xfrm>
            <a:prstGeom prst="rect">
              <a:avLst/>
            </a:prstGeom>
            <a:gradFill flip="none" rotWithShape="1">
              <a:gsLst>
                <a:gs pos="0">
                  <a:schemeClr val="accent5">
                    <a:hueOff val="249502"/>
                    <a:satOff val="48101"/>
                    <a:lumOff val="28891"/>
                  </a:schemeClr>
                </a:gs>
                <a:gs pos="35000">
                  <a:srgbClr val="BFEDFF"/>
                </a:gs>
                <a:gs pos="100000">
                  <a:schemeClr val="accent5">
                    <a:hueOff val="308963"/>
                    <a:satOff val="48101"/>
                    <a:lumOff val="41680"/>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200" b="1">
                  <a:solidFill>
                    <a:srgbClr val="7A219E"/>
                  </a:solidFill>
                  <a:latin typeface="+mn-lt"/>
                  <a:ea typeface="+mn-ea"/>
                  <a:cs typeface="+mn-cs"/>
                  <a:sym typeface="Calibri"/>
                </a:defRPr>
              </a:pPr>
              <a:endParaRPr/>
            </a:p>
          </p:txBody>
        </p:sp>
        <p:sp>
          <p:nvSpPr>
            <p:cNvPr id="412" name="How do those events impact our personal behavioral wellness?"/>
            <p:cNvSpPr txBox="1"/>
            <p:nvPr/>
          </p:nvSpPr>
          <p:spPr>
            <a:xfrm>
              <a:off x="0" y="801238"/>
              <a:ext cx="4061739" cy="313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200" b="1">
                  <a:solidFill>
                    <a:srgbClr val="7A219E"/>
                  </a:solidFill>
                  <a:latin typeface="+mn-lt"/>
                  <a:ea typeface="+mn-ea"/>
                  <a:cs typeface="+mn-cs"/>
                  <a:sym typeface="Calibri"/>
                </a:defRPr>
              </a:lvl1pPr>
            </a:lstStyle>
            <a:p>
              <a:r>
                <a:t>How do those events impact our personal behavioral wellness?</a:t>
              </a:r>
            </a:p>
          </p:txBody>
        </p:sp>
      </p:grpSp>
      <p:grpSp>
        <p:nvGrpSpPr>
          <p:cNvPr id="416" name="Critical Incidents—Community Impact"/>
          <p:cNvGrpSpPr/>
          <p:nvPr/>
        </p:nvGrpSpPr>
        <p:grpSpPr>
          <a:xfrm>
            <a:off x="543132" y="490537"/>
            <a:ext cx="8124930" cy="1143488"/>
            <a:chOff x="0" y="0"/>
            <a:chExt cx="8124928" cy="1143486"/>
          </a:xfrm>
        </p:grpSpPr>
        <p:sp>
          <p:nvSpPr>
            <p:cNvPr id="414" name="Rounded Rectangle"/>
            <p:cNvSpPr/>
            <p:nvPr/>
          </p:nvSpPr>
          <p:spPr>
            <a:xfrm>
              <a:off x="0" y="0"/>
              <a:ext cx="8124929" cy="1143487"/>
            </a:xfrm>
            <a:prstGeom prst="roundRect">
              <a:avLst>
                <a:gd name="adj" fmla="val 16660"/>
              </a:avLst>
            </a:prstGeom>
            <a:gradFill flip="none" rotWithShape="1">
              <a:gsLst>
                <a:gs pos="0">
                  <a:schemeClr val="accent3">
                    <a:hueOff val="263624"/>
                    <a:satOff val="55948"/>
                    <a:lumOff val="27907"/>
                  </a:schemeClr>
                </a:gs>
                <a:gs pos="35000">
                  <a:srgbClr val="E4FDBF"/>
                </a:gs>
                <a:gs pos="100000">
                  <a:schemeClr val="accent3">
                    <a:hueOff val="321486"/>
                    <a:satOff val="58119"/>
                    <a:lumOff val="40966"/>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300" b="1">
                  <a:solidFill>
                    <a:schemeClr val="accent1">
                      <a:satOff val="-4409"/>
                      <a:lumOff val="-10509"/>
                    </a:schemeClr>
                  </a:solidFill>
                  <a:latin typeface="+mn-lt"/>
                  <a:ea typeface="+mn-ea"/>
                  <a:cs typeface="+mn-cs"/>
                  <a:sym typeface="Calibri"/>
                </a:defRPr>
              </a:pPr>
              <a:endParaRPr/>
            </a:p>
          </p:txBody>
        </p:sp>
        <p:sp>
          <p:nvSpPr>
            <p:cNvPr id="415" name="Critical Incidents—Community Impact"/>
            <p:cNvSpPr txBox="1"/>
            <p:nvPr/>
          </p:nvSpPr>
          <p:spPr>
            <a:xfrm>
              <a:off x="55797" y="284723"/>
              <a:ext cx="8013335" cy="574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300" b="1">
                  <a:solidFill>
                    <a:schemeClr val="accent1">
                      <a:satOff val="-4409"/>
                      <a:lumOff val="-10509"/>
                    </a:schemeClr>
                  </a:solidFill>
                  <a:latin typeface="+mn-lt"/>
                  <a:ea typeface="+mn-ea"/>
                  <a:cs typeface="+mn-cs"/>
                  <a:sym typeface="Calibri"/>
                </a:defRPr>
              </a:lvl1pPr>
            </a:lstStyle>
            <a:p>
              <a:r>
                <a:t>Critical Incidents—Community Impact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1" nodeType="clickEffect">
                                  <p:stCondLst>
                                    <p:cond delay="0"/>
                                  </p:stCondLst>
                                  <p:iterate>
                                    <p:tmAbs val="0"/>
                                  </p:iterate>
                                  <p:childTnLst>
                                    <p:set>
                                      <p:cBhvr>
                                        <p:cTn id="6" fill="hold"/>
                                        <p:tgtEl>
                                          <p:spTgt spid="413"/>
                                        </p:tgtEl>
                                        <p:attrNameLst>
                                          <p:attrName>style.visibility</p:attrName>
                                        </p:attrNameLst>
                                      </p:cBhvr>
                                      <p:to>
                                        <p:strVal val="visible"/>
                                      </p:to>
                                    </p:set>
                                    <p:anim calcmode="lin" valueType="num">
                                      <p:cBhvr>
                                        <p:cTn id="7" dur="1000" fill="hold"/>
                                        <p:tgtEl>
                                          <p:spTgt spid="413"/>
                                        </p:tgtEl>
                                        <p:attrNameLst>
                                          <p:attrName>ppt_w</p:attrName>
                                        </p:attrNameLst>
                                      </p:cBhvr>
                                      <p:tavLst>
                                        <p:tav tm="0">
                                          <p:val>
                                            <p:fltVal val="0"/>
                                          </p:val>
                                        </p:tav>
                                        <p:tav tm="100000">
                                          <p:val>
                                            <p:strVal val="#ppt_w"/>
                                          </p:val>
                                        </p:tav>
                                      </p:tavLst>
                                    </p:anim>
                                    <p:anim calcmode="lin" valueType="num">
                                      <p:cBhvr>
                                        <p:cTn id="8" dur="1000" fill="hold"/>
                                        <p:tgtEl>
                                          <p:spTgt spid="413"/>
                                        </p:tgtEl>
                                        <p:attrNameLst>
                                          <p:attrName>ppt_h</p:attrName>
                                        </p:attrNameLst>
                                      </p:cBhvr>
                                      <p:tavLst>
                                        <p:tav tm="0">
                                          <p:val>
                                            <p:fltVal val="0"/>
                                          </p:val>
                                        </p:tav>
                                        <p:tav tm="100000">
                                          <p:val>
                                            <p:strVal val="#ppt_h"/>
                                          </p:val>
                                        </p:tav>
                                      </p:tavLst>
                                    </p:anim>
                                    <p:anim calcmode="lin" valueType="num">
                                      <p:cBhvr>
                                        <p:cTn id="9" dur="1000" fill="hold"/>
                                        <p:tgtEl>
                                          <p:spTgt spid="4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itle 2"/>
          <p:cNvSpPr txBox="1">
            <a:spLocks noGrp="1"/>
          </p:cNvSpPr>
          <p:nvPr>
            <p:ph type="title"/>
          </p:nvPr>
        </p:nvSpPr>
        <p:spPr>
          <a:xfrm>
            <a:off x="406800" y="647018"/>
            <a:ext cx="8229601" cy="1143001"/>
          </a:xfrm>
          <a:prstGeom prst="rect">
            <a:avLst/>
          </a:prstGeom>
        </p:spPr>
        <p:txBody>
          <a:bodyPr/>
          <a:lstStyle/>
          <a:p>
            <a:pPr defTabSz="832103">
              <a:defRPr sz="3500"/>
            </a:pPr>
            <a:r>
              <a:t>Impact of Suicide on the Families</a:t>
            </a:r>
            <a:br/>
            <a:endParaRPr/>
          </a:p>
        </p:txBody>
      </p:sp>
      <p:sp>
        <p:nvSpPr>
          <p:cNvPr id="421" name="Content Placeholder 3"/>
          <p:cNvSpPr txBox="1">
            <a:spLocks noGrp="1"/>
          </p:cNvSpPr>
          <p:nvPr>
            <p:ph type="body" idx="1"/>
          </p:nvPr>
        </p:nvSpPr>
        <p:spPr>
          <a:xfrm>
            <a:off x="457200" y="1600202"/>
            <a:ext cx="8229600" cy="4525965"/>
          </a:xfrm>
          <a:prstGeom prst="rect">
            <a:avLst/>
          </a:prstGeom>
        </p:spPr>
        <p:txBody>
          <a:bodyPr/>
          <a:lstStyle/>
          <a:p>
            <a:r>
              <a:t>Leslie Dangerfield’s interview on WGN Chicago</a:t>
            </a:r>
          </a:p>
          <a:p>
            <a:pPr>
              <a:defRPr u="sng">
                <a:solidFill>
                  <a:srgbClr val="0000FF"/>
                </a:solidFill>
                <a:uFill>
                  <a:solidFill>
                    <a:srgbClr val="0000FF"/>
                  </a:solidFill>
                </a:uFill>
              </a:defRPr>
            </a:pPr>
            <a:r>
              <a:rPr>
                <a:hlinkClick r:id="rId3"/>
              </a:rPr>
              <a:t>https://www.youtube.com/watch?v=qngleqS5dts</a:t>
            </a:r>
            <a:r>
              <a:rPr u="none">
                <a:solidFill>
                  <a:srgbClr val="000000"/>
                </a:solidFill>
                <a:uFillTx/>
              </a:rPr>
              <a:t> </a:t>
            </a:r>
          </a:p>
        </p:txBody>
      </p:sp>
      <p:sp>
        <p:nvSpPr>
          <p:cNvPr id="422"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23"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424"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425" name="Picture 3" descr="Picture 3"/>
          <p:cNvPicPr>
            <a:picLocks noChangeAspect="1"/>
          </p:cNvPicPr>
          <p:nvPr/>
        </p:nvPicPr>
        <p:blipFill>
          <a:blip r:embed="rId4"/>
          <a:stretch>
            <a:fillRect/>
          </a:stretch>
        </p:blipFill>
        <p:spPr>
          <a:xfrm>
            <a:off x="457200" y="6654003"/>
            <a:ext cx="8229600" cy="12702"/>
          </a:xfrm>
          <a:prstGeom prst="rect">
            <a:avLst/>
          </a:prstGeom>
          <a:ln w="12700">
            <a:miter lim="400000"/>
          </a:ln>
        </p:spPr>
      </p:pic>
      <p:pic>
        <p:nvPicPr>
          <p:cNvPr id="426" name="20171011091941643.pdf" descr="20171011091941643.pdf"/>
          <p:cNvPicPr>
            <a:picLocks noChangeAspect="1"/>
          </p:cNvPicPr>
          <p:nvPr/>
        </p:nvPicPr>
        <p:blipFill>
          <a:blip r:embed="rId5"/>
          <a:srcRect l="3566" t="1912" r="5257" b="1909"/>
          <a:stretch>
            <a:fillRect/>
          </a:stretch>
        </p:blipFill>
        <p:spPr>
          <a:xfrm>
            <a:off x="7712330" y="5558178"/>
            <a:ext cx="672388" cy="1025292"/>
          </a:xfrm>
          <a:prstGeom prst="rect">
            <a:avLst/>
          </a:prstGeom>
          <a:ln w="12700">
            <a:miter lim="400000"/>
          </a:ln>
        </p:spPr>
      </p:pic>
      <p:pic>
        <p:nvPicPr>
          <p:cNvPr id="427" name="Picture 1" descr="Picture 1"/>
          <p:cNvPicPr>
            <a:picLocks noChangeAspect="1"/>
          </p:cNvPicPr>
          <p:nvPr/>
        </p:nvPicPr>
        <p:blipFill>
          <a:blip r:embed="rId6"/>
          <a:stretch>
            <a:fillRect/>
          </a:stretch>
        </p:blipFill>
        <p:spPr>
          <a:xfrm>
            <a:off x="535508" y="3815067"/>
            <a:ext cx="7531202" cy="200860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itle 2"/>
          <p:cNvSpPr txBox="1">
            <a:spLocks noGrp="1"/>
          </p:cNvSpPr>
          <p:nvPr>
            <p:ph type="title"/>
          </p:nvPr>
        </p:nvSpPr>
        <p:spPr>
          <a:xfrm>
            <a:off x="457200" y="274638"/>
            <a:ext cx="8229600" cy="1143002"/>
          </a:xfrm>
          <a:prstGeom prst="rect">
            <a:avLst/>
          </a:prstGeom>
        </p:spPr>
        <p:txBody>
          <a:bodyPr/>
          <a:lstStyle>
            <a:lvl1pPr>
              <a:defRPr b="1"/>
            </a:lvl1pPr>
          </a:lstStyle>
          <a:p>
            <a:r>
              <a:t>Stress Behavioral Reaction</a:t>
            </a:r>
          </a:p>
        </p:txBody>
      </p:sp>
      <p:sp>
        <p:nvSpPr>
          <p:cNvPr id="432" name="Content Placeholder 3"/>
          <p:cNvSpPr txBox="1">
            <a:spLocks noGrp="1"/>
          </p:cNvSpPr>
          <p:nvPr>
            <p:ph type="body" idx="1"/>
          </p:nvPr>
        </p:nvSpPr>
        <p:spPr>
          <a:xfrm>
            <a:off x="457200" y="1544860"/>
            <a:ext cx="5302426" cy="4981923"/>
          </a:xfrm>
          <a:prstGeom prst="rect">
            <a:avLst/>
          </a:prstGeom>
        </p:spPr>
        <p:txBody>
          <a:bodyPr/>
          <a:lstStyle/>
          <a:p>
            <a:pPr marL="363946" indent="-363946" defTabSz="781811">
              <a:lnSpc>
                <a:spcPct val="90000"/>
              </a:lnSpc>
              <a:spcBef>
                <a:spcPts val="500"/>
              </a:spcBef>
              <a:defRPr sz="3040" b="1"/>
            </a:pPr>
            <a:r>
              <a:t>“Fight or Flight” Response</a:t>
            </a:r>
          </a:p>
          <a:p>
            <a:pPr marL="742720" lvl="1" indent="-351814" defTabSz="781811">
              <a:lnSpc>
                <a:spcPct val="90000"/>
              </a:lnSpc>
              <a:spcBef>
                <a:spcPts val="400"/>
              </a:spcBef>
              <a:defRPr sz="3040" b="1"/>
            </a:pPr>
            <a:r>
              <a:t>Acute Stress</a:t>
            </a:r>
          </a:p>
          <a:p>
            <a:pPr marL="1133626" lvl="2" indent="-351814" defTabSz="781811">
              <a:lnSpc>
                <a:spcPct val="90000"/>
              </a:lnSpc>
              <a:spcBef>
                <a:spcPts val="400"/>
              </a:spcBef>
              <a:buChar char="–"/>
              <a:defRPr sz="3040" b="1"/>
            </a:pPr>
            <a:r>
              <a:t>Single event</a:t>
            </a:r>
          </a:p>
          <a:p>
            <a:pPr marL="742720" lvl="1" indent="-351814" defTabSz="781811">
              <a:lnSpc>
                <a:spcPct val="90000"/>
              </a:lnSpc>
              <a:spcBef>
                <a:spcPts val="400"/>
              </a:spcBef>
              <a:defRPr sz="3040" b="1"/>
            </a:pPr>
            <a:r>
              <a:t>Chronic</a:t>
            </a:r>
          </a:p>
          <a:p>
            <a:pPr marL="1133626" lvl="2" indent="-351814" defTabSz="781811">
              <a:lnSpc>
                <a:spcPct val="90000"/>
              </a:lnSpc>
              <a:spcBef>
                <a:spcPts val="400"/>
              </a:spcBef>
              <a:buChar char="–"/>
              <a:defRPr sz="3040" b="1"/>
            </a:pPr>
            <a:r>
              <a:t>long term</a:t>
            </a:r>
          </a:p>
          <a:p>
            <a:pPr marL="742720" lvl="1" indent="-351814" defTabSz="781811">
              <a:lnSpc>
                <a:spcPct val="90000"/>
              </a:lnSpc>
              <a:spcBef>
                <a:spcPts val="400"/>
              </a:spcBef>
              <a:defRPr sz="3040" b="1"/>
            </a:pPr>
            <a:r>
              <a:t>Cumulative Stress</a:t>
            </a:r>
          </a:p>
          <a:p>
            <a:pPr marL="1133626" lvl="2" indent="-351814" defTabSz="781811">
              <a:lnSpc>
                <a:spcPct val="90000"/>
              </a:lnSpc>
              <a:spcBef>
                <a:spcPts val="400"/>
              </a:spcBef>
              <a:buChar char="–"/>
              <a:defRPr sz="3040" b="1"/>
            </a:pPr>
            <a:r>
              <a:t>build up</a:t>
            </a:r>
          </a:p>
          <a:p>
            <a:pPr marL="1133626" lvl="2" indent="-351814" defTabSz="781811">
              <a:lnSpc>
                <a:spcPct val="90000"/>
              </a:lnSpc>
              <a:spcBef>
                <a:spcPts val="400"/>
              </a:spcBef>
              <a:buChar char="–"/>
              <a:defRPr sz="3040" b="1"/>
            </a:pPr>
            <a:r>
              <a:t>Reduce the high/highs and the low/lows</a:t>
            </a:r>
          </a:p>
        </p:txBody>
      </p:sp>
      <p:sp>
        <p:nvSpPr>
          <p:cNvPr id="433"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434"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435"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436"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pic>
        <p:nvPicPr>
          <p:cNvPr id="437" name="PAT_6834.jpg" descr="PAT_6834.jpg"/>
          <p:cNvPicPr>
            <a:picLocks noChangeAspect="1"/>
          </p:cNvPicPr>
          <p:nvPr/>
        </p:nvPicPr>
        <p:blipFill>
          <a:blip r:embed="rId4"/>
          <a:srcRect l="24357" t="14412" b="16171"/>
          <a:stretch>
            <a:fillRect/>
          </a:stretch>
        </p:blipFill>
        <p:spPr>
          <a:xfrm>
            <a:off x="5944336" y="1935124"/>
            <a:ext cx="2874090" cy="395165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AT_9399.jpg" descr="PAT_9399.jpg"/>
          <p:cNvPicPr>
            <a:picLocks noChangeAspect="1"/>
          </p:cNvPicPr>
          <p:nvPr/>
        </p:nvPicPr>
        <p:blipFill>
          <a:blip r:embed="rId2"/>
          <a:stretch>
            <a:fillRect/>
          </a:stretch>
        </p:blipFill>
        <p:spPr>
          <a:xfrm>
            <a:off x="-1345014" y="-126285"/>
            <a:ext cx="11834028" cy="7897927"/>
          </a:xfrm>
          <a:prstGeom prst="rect">
            <a:avLst/>
          </a:prstGeom>
          <a:ln w="12700">
            <a:miter lim="400000"/>
          </a:ln>
        </p:spPr>
      </p:pic>
      <p:sp>
        <p:nvSpPr>
          <p:cNvPr id="442" name="Behavioral Reaction to Stress"/>
          <p:cNvSpPr txBox="1">
            <a:spLocks noGrp="1"/>
          </p:cNvSpPr>
          <p:nvPr>
            <p:ph type="ctrTitle"/>
          </p:nvPr>
        </p:nvSpPr>
        <p:spPr>
          <a:xfrm>
            <a:off x="685800" y="3621721"/>
            <a:ext cx="7772400" cy="3384506"/>
          </a:xfrm>
          <a:prstGeom prst="rect">
            <a:avLst/>
          </a:prstGeom>
        </p:spPr>
        <p:txBody>
          <a:bodyPr/>
          <a:lstStyle>
            <a:lvl1pPr>
              <a:defRPr sz="7000" b="1">
                <a:solidFill>
                  <a:srgbClr val="FFFFFF"/>
                </a:solidFill>
              </a:defRPr>
            </a:lvl1pPr>
          </a:lstStyle>
          <a:p>
            <a:r>
              <a:t>Behavioral Reaction to Stress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grpSp>
        <p:nvGrpSpPr>
          <p:cNvPr id="447" name="Psychological First Aid"/>
          <p:cNvGrpSpPr/>
          <p:nvPr/>
        </p:nvGrpSpPr>
        <p:grpSpPr>
          <a:xfrm>
            <a:off x="281784" y="4738303"/>
            <a:ext cx="8415891" cy="1892012"/>
            <a:chOff x="0" y="0"/>
            <a:chExt cx="8415890" cy="1892011"/>
          </a:xfrm>
        </p:grpSpPr>
        <p:sp>
          <p:nvSpPr>
            <p:cNvPr id="445" name="Rounded Rectangle"/>
            <p:cNvSpPr/>
            <p:nvPr/>
          </p:nvSpPr>
          <p:spPr>
            <a:xfrm>
              <a:off x="0" y="0"/>
              <a:ext cx="8415891" cy="1892012"/>
            </a:xfrm>
            <a:prstGeom prst="roundRect">
              <a:avLst>
                <a:gd name="adj" fmla="val 10069"/>
              </a:avLst>
            </a:prstGeom>
            <a:solidFill>
              <a:srgbClr val="371A94"/>
            </a:solidFill>
            <a:ln w="76200"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5400" b="1">
                  <a:solidFill>
                    <a:srgbClr val="FECB3E"/>
                  </a:solidFill>
                  <a:latin typeface="+mn-lt"/>
                  <a:ea typeface="+mn-ea"/>
                  <a:cs typeface="+mn-cs"/>
                  <a:sym typeface="Calibri"/>
                </a:defRPr>
              </a:pPr>
              <a:endParaRPr/>
            </a:p>
          </p:txBody>
        </p:sp>
        <p:sp>
          <p:nvSpPr>
            <p:cNvPr id="446" name="Psychological First Aid"/>
            <p:cNvSpPr txBox="1"/>
            <p:nvPr/>
          </p:nvSpPr>
          <p:spPr>
            <a:xfrm>
              <a:off x="55796" y="500236"/>
              <a:ext cx="8304298" cy="891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5400" b="1">
                  <a:solidFill>
                    <a:srgbClr val="FECB3E"/>
                  </a:solidFill>
                  <a:latin typeface="+mn-lt"/>
                  <a:ea typeface="+mn-ea"/>
                  <a:cs typeface="+mn-cs"/>
                  <a:sym typeface="Calibri"/>
                </a:defRPr>
              </a:lvl1pPr>
            </a:lstStyle>
            <a:p>
              <a:r>
                <a:t>Psychological First Aid</a:t>
              </a:r>
            </a:p>
          </p:txBody>
        </p:sp>
      </p:grpSp>
      <p:grpSp>
        <p:nvGrpSpPr>
          <p:cNvPr id="450" name="BE PROACTIVE - accept accountability for the emotional well-being of your firefighter/company."/>
          <p:cNvGrpSpPr/>
          <p:nvPr/>
        </p:nvGrpSpPr>
        <p:grpSpPr>
          <a:xfrm>
            <a:off x="189620" y="34974"/>
            <a:ext cx="7333251" cy="4395198"/>
            <a:chOff x="0" y="0"/>
            <a:chExt cx="7333249" cy="4395196"/>
          </a:xfrm>
        </p:grpSpPr>
        <p:sp>
          <p:nvSpPr>
            <p:cNvPr id="448" name="Rounded Rectangle"/>
            <p:cNvSpPr/>
            <p:nvPr/>
          </p:nvSpPr>
          <p:spPr>
            <a:xfrm>
              <a:off x="0" y="0"/>
              <a:ext cx="7333250" cy="4395197"/>
            </a:xfrm>
            <a:prstGeom prst="roundRect">
              <a:avLst>
                <a:gd name="adj" fmla="val 5879"/>
              </a:avLst>
            </a:prstGeom>
            <a:solidFill>
              <a:schemeClr val="accent2"/>
            </a:solidFill>
            <a:ln w="3810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5400" b="1">
                  <a:solidFill>
                    <a:srgbClr val="FFF76B"/>
                  </a:solidFill>
                  <a:latin typeface="+mn-lt"/>
                  <a:ea typeface="+mn-ea"/>
                  <a:cs typeface="+mn-cs"/>
                  <a:sym typeface="Calibri"/>
                </a:defRPr>
              </a:pPr>
              <a:endParaRPr/>
            </a:p>
          </p:txBody>
        </p:sp>
        <p:sp>
          <p:nvSpPr>
            <p:cNvPr id="449" name="BE PROACTIVE - accept accountability for the emotional well-being of your firefighter/company."/>
            <p:cNvSpPr txBox="1"/>
            <p:nvPr/>
          </p:nvSpPr>
          <p:spPr>
            <a:xfrm>
              <a:off x="75680" y="151629"/>
              <a:ext cx="7181889" cy="4091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5400" b="1">
                  <a:solidFill>
                    <a:srgbClr val="FFF76B"/>
                  </a:solidFill>
                  <a:latin typeface="+mn-lt"/>
                  <a:ea typeface="+mn-ea"/>
                  <a:cs typeface="+mn-cs"/>
                  <a:sym typeface="Calibri"/>
                </a:defRPr>
              </a:lvl1pPr>
            </a:lstStyle>
            <a:p>
              <a:r>
                <a:t>BE PROACTIVE - accept accountability for the emotional well-being of your firefighter/company.</a:t>
              </a:r>
            </a:p>
          </p:txBody>
        </p:sp>
      </p:grpSp>
      <p:sp>
        <p:nvSpPr>
          <p:cNvPr id="451"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r>
              <a:t>21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1" nodeType="afterEffect">
                                  <p:stCondLst>
                                    <p:cond delay="0"/>
                                  </p:stCondLst>
                                  <p:iterate>
                                    <p:tmAbs val="0"/>
                                  </p:iterate>
                                  <p:childTnLst>
                                    <p:set>
                                      <p:cBhvr>
                                        <p:cTn id="6" fill="hold"/>
                                        <p:tgtEl>
                                          <p:spTgt spid="450"/>
                                        </p:tgtEl>
                                        <p:attrNameLst>
                                          <p:attrName>style.visibility</p:attrName>
                                        </p:attrNameLst>
                                      </p:cBhvr>
                                      <p:to>
                                        <p:strVal val="visible"/>
                                      </p:to>
                                    </p:set>
                                    <p:animEffect transition="in" filter="blinds(vertical)">
                                      <p:cBhvr>
                                        <p:cTn id="7" dur="10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447"/>
                                        </p:tgtEl>
                                        <p:attrNameLst>
                                          <p:attrName>style.visibility</p:attrName>
                                        </p:attrNameLst>
                                      </p:cBhvr>
                                      <p:to>
                                        <p:strVal val="visible"/>
                                      </p:to>
                                    </p:set>
                                    <p:anim calcmode="lin" valueType="num">
                                      <p:cBhvr>
                                        <p:cTn id="12" dur="1000" fill="hold"/>
                                        <p:tgtEl>
                                          <p:spTgt spid="447"/>
                                        </p:tgtEl>
                                        <p:attrNameLst>
                                          <p:attrName>ppt_w</p:attrName>
                                        </p:attrNameLst>
                                      </p:cBhvr>
                                      <p:tavLst>
                                        <p:tav tm="0">
                                          <p:val>
                                            <p:fltVal val="0"/>
                                          </p:val>
                                        </p:tav>
                                        <p:tav tm="100000">
                                          <p:val>
                                            <p:strVal val="#ppt_w"/>
                                          </p:val>
                                        </p:tav>
                                      </p:tavLst>
                                    </p:anim>
                                    <p:anim calcmode="lin" valueType="num">
                                      <p:cBhvr>
                                        <p:cTn id="13" dur="1000" fill="hold"/>
                                        <p:tgtEl>
                                          <p:spTgt spid="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2" animBg="1" advAuto="0"/>
      <p:bldP spid="450"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pSp>
        <p:nvGrpSpPr>
          <p:cNvPr id="458" name="Psychological First Aid"/>
          <p:cNvGrpSpPr/>
          <p:nvPr/>
        </p:nvGrpSpPr>
        <p:grpSpPr>
          <a:xfrm>
            <a:off x="2174536" y="189887"/>
            <a:ext cx="6841387" cy="1884317"/>
            <a:chOff x="0" y="0"/>
            <a:chExt cx="6841386" cy="1884315"/>
          </a:xfrm>
        </p:grpSpPr>
        <p:sp>
          <p:nvSpPr>
            <p:cNvPr id="456" name="Rounded Rectangle"/>
            <p:cNvSpPr/>
            <p:nvPr/>
          </p:nvSpPr>
          <p:spPr>
            <a:xfrm>
              <a:off x="0" y="0"/>
              <a:ext cx="6841387" cy="1884316"/>
            </a:xfrm>
            <a:prstGeom prst="roundRect">
              <a:avLst>
                <a:gd name="adj" fmla="val 10069"/>
              </a:avLst>
            </a:prstGeom>
            <a:solidFill>
              <a:srgbClr val="371A94"/>
            </a:solidFill>
            <a:ln w="76200"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5400" b="1">
                  <a:solidFill>
                    <a:srgbClr val="FECB3E"/>
                  </a:solidFill>
                  <a:latin typeface="+mn-lt"/>
                  <a:ea typeface="+mn-ea"/>
                  <a:cs typeface="+mn-cs"/>
                  <a:sym typeface="Calibri"/>
                </a:defRPr>
              </a:pPr>
              <a:endParaRPr/>
            </a:p>
          </p:txBody>
        </p:sp>
        <p:sp>
          <p:nvSpPr>
            <p:cNvPr id="457" name="Compassion Fatigue"/>
            <p:cNvSpPr txBox="1"/>
            <p:nvPr/>
          </p:nvSpPr>
          <p:spPr>
            <a:xfrm>
              <a:off x="55569" y="498202"/>
              <a:ext cx="6739292" cy="887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a:defRPr sz="5400" b="1">
                  <a:solidFill>
                    <a:srgbClr val="FECB3E"/>
                  </a:solidFill>
                  <a:latin typeface="+mn-lt"/>
                  <a:ea typeface="+mn-ea"/>
                  <a:cs typeface="+mn-cs"/>
                  <a:sym typeface="Calibri"/>
                </a:defRPr>
              </a:lvl1pPr>
            </a:lstStyle>
            <a:p>
              <a:r>
                <a:t>Compassion Fatigue</a:t>
              </a:r>
            </a:p>
          </p:txBody>
        </p:sp>
      </p:grpSp>
      <p:grpSp>
        <p:nvGrpSpPr>
          <p:cNvPr id="461" name="BE PROACTIVE - accept accountability for the emotional well-being of your firefighter/company."/>
          <p:cNvGrpSpPr/>
          <p:nvPr/>
        </p:nvGrpSpPr>
        <p:grpSpPr>
          <a:xfrm>
            <a:off x="4137888" y="2144932"/>
            <a:ext cx="4935189" cy="1859349"/>
            <a:chOff x="0" y="0"/>
            <a:chExt cx="4935187" cy="1859348"/>
          </a:xfrm>
        </p:grpSpPr>
        <p:sp>
          <p:nvSpPr>
            <p:cNvPr id="459" name="Rounded Rectangle"/>
            <p:cNvSpPr/>
            <p:nvPr/>
          </p:nvSpPr>
          <p:spPr>
            <a:xfrm>
              <a:off x="0" y="0"/>
              <a:ext cx="4935188" cy="1859349"/>
            </a:xfrm>
            <a:prstGeom prst="roundRect">
              <a:avLst>
                <a:gd name="adj" fmla="val 9353"/>
              </a:avLst>
            </a:prstGeom>
            <a:solidFill>
              <a:schemeClr val="accent2"/>
            </a:solidFill>
            <a:ln w="3810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5400" b="1">
                  <a:solidFill>
                    <a:srgbClr val="FFF76B"/>
                  </a:solidFill>
                  <a:latin typeface="+mn-lt"/>
                  <a:ea typeface="+mn-ea"/>
                  <a:cs typeface="+mn-cs"/>
                  <a:sym typeface="Calibri"/>
                </a:defRPr>
              </a:pPr>
              <a:endParaRPr/>
            </a:p>
          </p:txBody>
        </p:sp>
        <p:sp>
          <p:nvSpPr>
            <p:cNvPr id="460" name="“Frequent Flyers”"/>
            <p:cNvSpPr txBox="1"/>
            <p:nvPr/>
          </p:nvSpPr>
          <p:spPr>
            <a:xfrm>
              <a:off x="50932" y="64664"/>
              <a:ext cx="4833324" cy="15644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a:defRPr sz="5400" b="1">
                  <a:solidFill>
                    <a:srgbClr val="FFF76B"/>
                  </a:solidFill>
                  <a:latin typeface="+mn-lt"/>
                  <a:ea typeface="+mn-ea"/>
                  <a:cs typeface="+mn-cs"/>
                  <a:sym typeface="Calibri"/>
                </a:defRPr>
              </a:lvl1pPr>
            </a:lstStyle>
            <a:p>
              <a:r>
                <a:t>“Frequent Flyers”</a:t>
              </a:r>
            </a:p>
          </p:txBody>
        </p:sp>
      </p:grpSp>
      <p:sp>
        <p:nvSpPr>
          <p:cNvPr id="462"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r>
              <a:t>21 </a:t>
            </a:r>
          </a:p>
        </p:txBody>
      </p:sp>
      <p:pic>
        <p:nvPicPr>
          <p:cNvPr id="463" name="Image" descr="Image"/>
          <p:cNvPicPr>
            <a:picLocks noChangeAspect="1"/>
          </p:cNvPicPr>
          <p:nvPr/>
        </p:nvPicPr>
        <p:blipFill>
          <a:blip r:embed="rId3"/>
          <a:stretch>
            <a:fillRect/>
          </a:stretch>
        </p:blipFill>
        <p:spPr>
          <a:xfrm>
            <a:off x="194587" y="2407004"/>
            <a:ext cx="3810001" cy="3810001"/>
          </a:xfrm>
          <a:prstGeom prst="rect">
            <a:avLst/>
          </a:prstGeom>
          <a:ln w="12700">
            <a:miter lim="400000"/>
          </a:ln>
        </p:spPr>
      </p:pic>
      <p:pic>
        <p:nvPicPr>
          <p:cNvPr id="464" name="SUN_6188.jpg" descr="SUN_6188.jpg"/>
          <p:cNvPicPr>
            <a:picLocks noChangeAspect="1"/>
          </p:cNvPicPr>
          <p:nvPr/>
        </p:nvPicPr>
        <p:blipFill>
          <a:blip r:embed="rId4"/>
          <a:srcRect l="13531" t="23662" r="39936" b="7458"/>
          <a:stretch>
            <a:fillRect/>
          </a:stretch>
        </p:blipFill>
        <p:spPr>
          <a:xfrm>
            <a:off x="6303170" y="4038652"/>
            <a:ext cx="2805987" cy="27720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1" nodeType="afterEffect">
                                  <p:stCondLst>
                                    <p:cond delay="0"/>
                                  </p:stCondLst>
                                  <p:iterate>
                                    <p:tmAbs val="0"/>
                                  </p:iterate>
                                  <p:childTnLst>
                                    <p:set>
                                      <p:cBhvr>
                                        <p:cTn id="6" fill="hold"/>
                                        <p:tgtEl>
                                          <p:spTgt spid="461"/>
                                        </p:tgtEl>
                                        <p:attrNameLst>
                                          <p:attrName>style.visibility</p:attrName>
                                        </p:attrNameLst>
                                      </p:cBhvr>
                                      <p:to>
                                        <p:strVal val="visible"/>
                                      </p:to>
                                    </p:set>
                                    <p:animEffect transition="in" filter="blinds(vertical)">
                                      <p:cBhvr>
                                        <p:cTn id="7" dur="10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458"/>
                                        </p:tgtEl>
                                        <p:attrNameLst>
                                          <p:attrName>style.visibility</p:attrName>
                                        </p:attrNameLst>
                                      </p:cBhvr>
                                      <p:to>
                                        <p:strVal val="visible"/>
                                      </p:to>
                                    </p:set>
                                    <p:anim calcmode="lin" valueType="num">
                                      <p:cBhvr>
                                        <p:cTn id="12" dur="1000" fill="hold"/>
                                        <p:tgtEl>
                                          <p:spTgt spid="458"/>
                                        </p:tgtEl>
                                        <p:attrNameLst>
                                          <p:attrName>ppt_w</p:attrName>
                                        </p:attrNameLst>
                                      </p:cBhvr>
                                      <p:tavLst>
                                        <p:tav tm="0">
                                          <p:val>
                                            <p:fltVal val="0"/>
                                          </p:val>
                                        </p:tav>
                                        <p:tav tm="100000">
                                          <p:val>
                                            <p:strVal val="#ppt_w"/>
                                          </p:val>
                                        </p:tav>
                                      </p:tavLst>
                                    </p:anim>
                                    <p:anim calcmode="lin" valueType="num">
                                      <p:cBhvr>
                                        <p:cTn id="13" dur="1000" fill="hold"/>
                                        <p:tgtEl>
                                          <p:spTgt spid="4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2" animBg="1" advAuto="0"/>
      <p:bldP spid="461"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grpSp>
        <p:nvGrpSpPr>
          <p:cNvPr id="471" name="Family Impact Behavioral Wellness?"/>
          <p:cNvGrpSpPr/>
          <p:nvPr/>
        </p:nvGrpSpPr>
        <p:grpSpPr>
          <a:xfrm>
            <a:off x="536865" y="490537"/>
            <a:ext cx="8093097" cy="1143488"/>
            <a:chOff x="0" y="0"/>
            <a:chExt cx="8093096" cy="1143486"/>
          </a:xfrm>
        </p:grpSpPr>
        <p:sp>
          <p:nvSpPr>
            <p:cNvPr id="469" name="Rounded Rectangle"/>
            <p:cNvSpPr/>
            <p:nvPr/>
          </p:nvSpPr>
          <p:spPr>
            <a:xfrm>
              <a:off x="0" y="0"/>
              <a:ext cx="8093097" cy="1143487"/>
            </a:xfrm>
            <a:prstGeom prst="roundRect">
              <a:avLst>
                <a:gd name="adj" fmla="val 16660"/>
              </a:avLst>
            </a:prstGeom>
            <a:gradFill flip="none" rotWithShape="1">
              <a:gsLst>
                <a:gs pos="0">
                  <a:schemeClr val="accent6">
                    <a:hueOff val="-456778"/>
                    <a:satOff val="8290"/>
                    <a:lumOff val="24503"/>
                  </a:schemeClr>
                </a:gs>
                <a:gs pos="35000">
                  <a:srgbClr val="FFDECF"/>
                </a:gs>
                <a:gs pos="100000">
                  <a:schemeClr val="accent6">
                    <a:hueOff val="-556026"/>
                    <a:satOff val="8290"/>
                    <a:lumOff val="34267"/>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600" b="1">
                  <a:solidFill>
                    <a:schemeClr val="accent1">
                      <a:satOff val="-4409"/>
                      <a:lumOff val="-10509"/>
                    </a:schemeClr>
                  </a:solidFill>
                  <a:latin typeface="+mn-lt"/>
                  <a:ea typeface="+mn-ea"/>
                  <a:cs typeface="+mn-cs"/>
                  <a:sym typeface="Calibri"/>
                </a:defRPr>
              </a:pPr>
              <a:endParaRPr/>
            </a:p>
          </p:txBody>
        </p:sp>
        <p:sp>
          <p:nvSpPr>
            <p:cNvPr id="470" name="Family Impact Behavioral Wellness?"/>
            <p:cNvSpPr txBox="1"/>
            <p:nvPr/>
          </p:nvSpPr>
          <p:spPr>
            <a:xfrm>
              <a:off x="55797" y="259324"/>
              <a:ext cx="7981502" cy="624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600" b="1">
                  <a:solidFill>
                    <a:schemeClr val="accent1">
                      <a:satOff val="-4409"/>
                      <a:lumOff val="-10509"/>
                    </a:schemeClr>
                  </a:solidFill>
                  <a:latin typeface="+mn-lt"/>
                  <a:ea typeface="+mn-ea"/>
                  <a:cs typeface="+mn-cs"/>
                  <a:sym typeface="Calibri"/>
                </a:defRPr>
              </a:lvl1pPr>
            </a:lstStyle>
            <a:p>
              <a:r>
                <a:t>Family Impact Behavioral Wellness?</a:t>
              </a:r>
            </a:p>
          </p:txBody>
        </p:sp>
      </p:grpSp>
      <p:grpSp>
        <p:nvGrpSpPr>
          <p:cNvPr id="474" name="Happy…"/>
          <p:cNvGrpSpPr/>
          <p:nvPr/>
        </p:nvGrpSpPr>
        <p:grpSpPr>
          <a:xfrm>
            <a:off x="599885" y="1698202"/>
            <a:ext cx="3870029" cy="4716515"/>
            <a:chOff x="0" y="0"/>
            <a:chExt cx="3870028" cy="4716514"/>
          </a:xfrm>
        </p:grpSpPr>
        <p:sp>
          <p:nvSpPr>
            <p:cNvPr id="472" name="Rectangle"/>
            <p:cNvSpPr/>
            <p:nvPr/>
          </p:nvSpPr>
          <p:spPr>
            <a:xfrm>
              <a:off x="0" y="0"/>
              <a:ext cx="3870029" cy="4716515"/>
            </a:xfrm>
            <a:prstGeom prst="rect">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3700" b="1">
                  <a:latin typeface="+mn-lt"/>
                  <a:ea typeface="+mn-ea"/>
                  <a:cs typeface="+mn-cs"/>
                  <a:sym typeface="Calibri"/>
                </a:defRPr>
              </a:pPr>
              <a:endParaRPr/>
            </a:p>
          </p:txBody>
        </p:sp>
        <p:sp>
          <p:nvSpPr>
            <p:cNvPr id="473" name="Happy…"/>
            <p:cNvSpPr txBox="1"/>
            <p:nvPr/>
          </p:nvSpPr>
          <p:spPr>
            <a:xfrm>
              <a:off x="0" y="128138"/>
              <a:ext cx="3870029" cy="446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370972" indent="-370972">
                <a:buSzPct val="100000"/>
                <a:buChar char="•"/>
                <a:defRPr sz="3700" b="1">
                  <a:latin typeface="+mn-lt"/>
                  <a:ea typeface="+mn-ea"/>
                  <a:cs typeface="+mn-cs"/>
                  <a:sym typeface="Calibri"/>
                </a:defRPr>
              </a:pPr>
              <a:r>
                <a:t>Happy</a:t>
              </a:r>
            </a:p>
            <a:p>
              <a:pPr marL="370972" indent="-370972">
                <a:buSzPct val="100000"/>
                <a:buChar char="•"/>
                <a:defRPr sz="3700" b="1">
                  <a:latin typeface="+mn-lt"/>
                  <a:ea typeface="+mn-ea"/>
                  <a:cs typeface="+mn-cs"/>
                  <a:sym typeface="Calibri"/>
                </a:defRPr>
              </a:pPr>
              <a:r>
                <a:t>Prosper</a:t>
              </a:r>
            </a:p>
            <a:p>
              <a:pPr marL="370972" indent="-370972">
                <a:buSzPct val="100000"/>
                <a:buChar char="•"/>
                <a:defRPr sz="3700" b="1">
                  <a:latin typeface="+mn-lt"/>
                  <a:ea typeface="+mn-ea"/>
                  <a:cs typeface="+mn-cs"/>
                  <a:sym typeface="Calibri"/>
                </a:defRPr>
              </a:pPr>
              <a:r>
                <a:t>Positive Outlook on Life In General</a:t>
              </a:r>
            </a:p>
            <a:p>
              <a:pPr marL="370972" indent="-370972">
                <a:buSzPct val="100000"/>
                <a:buChar char="•"/>
                <a:defRPr sz="3700" b="1">
                  <a:latin typeface="+mn-lt"/>
                  <a:ea typeface="+mn-ea"/>
                  <a:cs typeface="+mn-cs"/>
                  <a:sym typeface="Calibri"/>
                </a:defRPr>
              </a:pPr>
              <a:r>
                <a:t>Financial Stability</a:t>
              </a:r>
            </a:p>
            <a:p>
              <a:pPr marL="370972" indent="-370972">
                <a:buSzPct val="100000"/>
                <a:buChar char="•"/>
                <a:defRPr sz="3700" b="1">
                  <a:latin typeface="+mn-lt"/>
                  <a:ea typeface="+mn-ea"/>
                  <a:cs typeface="+mn-cs"/>
                  <a:sym typeface="Calibri"/>
                </a:defRPr>
              </a:pPr>
              <a:r>
                <a:t>Health</a:t>
              </a:r>
            </a:p>
          </p:txBody>
        </p:sp>
      </p:grpSp>
      <p:grpSp>
        <p:nvGrpSpPr>
          <p:cNvPr id="477" name="Professional Impact Behavioral Wellness?"/>
          <p:cNvGrpSpPr/>
          <p:nvPr/>
        </p:nvGrpSpPr>
        <p:grpSpPr>
          <a:xfrm>
            <a:off x="536865" y="490537"/>
            <a:ext cx="8093097" cy="1143488"/>
            <a:chOff x="0" y="0"/>
            <a:chExt cx="8093096" cy="1143486"/>
          </a:xfrm>
        </p:grpSpPr>
        <p:sp>
          <p:nvSpPr>
            <p:cNvPr id="475" name="Rounded Rectangle"/>
            <p:cNvSpPr/>
            <p:nvPr/>
          </p:nvSpPr>
          <p:spPr>
            <a:xfrm>
              <a:off x="0" y="0"/>
              <a:ext cx="8093097" cy="1143487"/>
            </a:xfrm>
            <a:prstGeom prst="roundRect">
              <a:avLst>
                <a:gd name="adj" fmla="val 16660"/>
              </a:avLst>
            </a:prstGeom>
            <a:solidFill>
              <a:srgbClr val="B51A00"/>
            </a:soli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200" b="1">
                  <a:solidFill>
                    <a:srgbClr val="F7FADB"/>
                  </a:solidFill>
                  <a:latin typeface="+mn-lt"/>
                  <a:ea typeface="+mn-ea"/>
                  <a:cs typeface="+mn-cs"/>
                  <a:sym typeface="Calibri"/>
                </a:defRPr>
              </a:pPr>
              <a:endParaRPr/>
            </a:p>
          </p:txBody>
        </p:sp>
        <p:sp>
          <p:nvSpPr>
            <p:cNvPr id="476" name="Professional Impact Behavioral Wellness?"/>
            <p:cNvSpPr txBox="1"/>
            <p:nvPr/>
          </p:nvSpPr>
          <p:spPr>
            <a:xfrm>
              <a:off x="55797" y="291074"/>
              <a:ext cx="7981502" cy="561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b="1">
                  <a:solidFill>
                    <a:srgbClr val="F7FADB"/>
                  </a:solidFill>
                  <a:latin typeface="+mn-lt"/>
                  <a:ea typeface="+mn-ea"/>
                  <a:cs typeface="+mn-cs"/>
                  <a:sym typeface="Calibri"/>
                </a:defRPr>
              </a:lvl1pPr>
            </a:lstStyle>
            <a:p>
              <a:r>
                <a:t>Professional Impact Behavioral Wellness?</a:t>
              </a:r>
            </a:p>
          </p:txBody>
        </p:sp>
      </p:grpSp>
      <p:grpSp>
        <p:nvGrpSpPr>
          <p:cNvPr id="480" name="Ignore spouse…"/>
          <p:cNvGrpSpPr/>
          <p:nvPr/>
        </p:nvGrpSpPr>
        <p:grpSpPr>
          <a:xfrm>
            <a:off x="4588674" y="1697551"/>
            <a:ext cx="4061741" cy="4741915"/>
            <a:chOff x="0" y="0"/>
            <a:chExt cx="4061740" cy="4741914"/>
          </a:xfrm>
        </p:grpSpPr>
        <p:sp>
          <p:nvSpPr>
            <p:cNvPr id="478" name="Rectangle"/>
            <p:cNvSpPr/>
            <p:nvPr/>
          </p:nvSpPr>
          <p:spPr>
            <a:xfrm>
              <a:off x="-1" y="0"/>
              <a:ext cx="4061742" cy="4741915"/>
            </a:xfrm>
            <a:prstGeom prst="rect">
              <a:avLst/>
            </a:pr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3600" b="1">
                  <a:latin typeface="+mn-lt"/>
                  <a:ea typeface="+mn-ea"/>
                  <a:cs typeface="+mn-cs"/>
                  <a:sym typeface="Calibri"/>
                </a:defRPr>
              </a:pPr>
              <a:endParaRPr/>
            </a:p>
          </p:txBody>
        </p:sp>
        <p:sp>
          <p:nvSpPr>
            <p:cNvPr id="479" name="Ignore spouse…"/>
            <p:cNvSpPr txBox="1"/>
            <p:nvPr/>
          </p:nvSpPr>
          <p:spPr>
            <a:xfrm>
              <a:off x="-1" y="191638"/>
              <a:ext cx="4061742" cy="4358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360947" indent="-360947">
                <a:buSzPct val="100000"/>
                <a:buChar char="•"/>
                <a:defRPr sz="3600" b="1">
                  <a:latin typeface="+mn-lt"/>
                  <a:ea typeface="+mn-ea"/>
                  <a:cs typeface="+mn-cs"/>
                  <a:sym typeface="Calibri"/>
                </a:defRPr>
              </a:pPr>
              <a:r>
                <a:t>Ignore spouse</a:t>
              </a:r>
            </a:p>
            <a:p>
              <a:pPr marL="360947" indent="-360947">
                <a:buSzPct val="100000"/>
                <a:buChar char="•"/>
                <a:defRPr sz="3600" b="1">
                  <a:latin typeface="+mn-lt"/>
                  <a:ea typeface="+mn-ea"/>
                  <a:cs typeface="+mn-cs"/>
                  <a:sym typeface="Calibri"/>
                </a:defRPr>
              </a:pPr>
              <a:r>
                <a:t>Divorce</a:t>
              </a:r>
            </a:p>
            <a:p>
              <a:pPr marL="360947" indent="-360947">
                <a:buSzPct val="100000"/>
                <a:buChar char="•"/>
                <a:defRPr sz="3600" b="1">
                  <a:latin typeface="+mn-lt"/>
                  <a:ea typeface="+mn-ea"/>
                  <a:cs typeface="+mn-cs"/>
                  <a:sym typeface="Calibri"/>
                </a:defRPr>
              </a:pPr>
              <a:r>
                <a:t>Ignore children</a:t>
              </a:r>
            </a:p>
            <a:p>
              <a:pPr marL="360947" indent="-360947">
                <a:buSzPct val="100000"/>
                <a:buChar char="•"/>
                <a:defRPr sz="3600" b="1">
                  <a:latin typeface="+mn-lt"/>
                  <a:ea typeface="+mn-ea"/>
                  <a:cs typeface="+mn-cs"/>
                  <a:sym typeface="Calibri"/>
                </a:defRPr>
              </a:pPr>
              <a:r>
                <a:t>Ignore friends</a:t>
              </a:r>
            </a:p>
            <a:p>
              <a:pPr marL="360947" indent="-360947">
                <a:buSzPct val="100000"/>
                <a:buChar char="•"/>
                <a:defRPr sz="3600" b="1">
                  <a:latin typeface="+mn-lt"/>
                  <a:ea typeface="+mn-ea"/>
                  <a:cs typeface="+mn-cs"/>
                  <a:sym typeface="Calibri"/>
                </a:defRPr>
              </a:pPr>
              <a:r>
                <a:t>Alcohol/Drug Abuse</a:t>
              </a:r>
            </a:p>
            <a:p>
              <a:pPr marL="360947" indent="-360947">
                <a:buSzPct val="100000"/>
                <a:buChar char="•"/>
                <a:defRPr sz="3600" b="1">
                  <a:latin typeface="+mn-lt"/>
                  <a:ea typeface="+mn-ea"/>
                  <a:cs typeface="+mn-cs"/>
                  <a:sym typeface="Calibri"/>
                </a:defRPr>
              </a:pPr>
              <a:r>
                <a:t>Depression</a:t>
              </a:r>
            </a:p>
            <a:p>
              <a:pPr marL="360947" indent="-360947">
                <a:buSzPct val="100000"/>
                <a:buChar char="•"/>
                <a:defRPr sz="3600" b="1">
                  <a:latin typeface="+mn-lt"/>
                  <a:ea typeface="+mn-ea"/>
                  <a:cs typeface="+mn-cs"/>
                  <a:sym typeface="Calibri"/>
                </a:defRPr>
              </a:pPr>
              <a:r>
                <a:t>Anxiety</a:t>
              </a:r>
            </a:p>
          </p:txBody>
        </p:sp>
      </p:grpSp>
      <p:grpSp>
        <p:nvGrpSpPr>
          <p:cNvPr id="483" name="Demotion…"/>
          <p:cNvGrpSpPr/>
          <p:nvPr/>
        </p:nvGrpSpPr>
        <p:grpSpPr>
          <a:xfrm>
            <a:off x="4592994" y="1685502"/>
            <a:ext cx="4061740" cy="4741915"/>
            <a:chOff x="0" y="0"/>
            <a:chExt cx="4061738" cy="4741914"/>
          </a:xfrm>
        </p:grpSpPr>
        <p:sp>
          <p:nvSpPr>
            <p:cNvPr id="481" name="Rectangle"/>
            <p:cNvSpPr/>
            <p:nvPr/>
          </p:nvSpPr>
          <p:spPr>
            <a:xfrm>
              <a:off x="0" y="0"/>
              <a:ext cx="4061739" cy="4741915"/>
            </a:xfrm>
            <a:prstGeom prst="rect">
              <a:avLst/>
            </a:prstGeom>
            <a:gradFill flip="none" rotWithShape="1">
              <a:gsLst>
                <a:gs pos="0">
                  <a:schemeClr val="accent3">
                    <a:hueOff val="263624"/>
                    <a:satOff val="55948"/>
                    <a:lumOff val="27907"/>
                  </a:schemeClr>
                </a:gs>
                <a:gs pos="35000">
                  <a:srgbClr val="E4FDBF"/>
                </a:gs>
                <a:gs pos="100000">
                  <a:schemeClr val="accent3">
                    <a:hueOff val="321486"/>
                    <a:satOff val="58119"/>
                    <a:lumOff val="40966"/>
                  </a:schemeClr>
                </a:gs>
              </a:gsLst>
              <a:lin ang="16200000" scaled="0"/>
            </a:gra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3600" b="1">
                  <a:latin typeface="+mn-lt"/>
                  <a:ea typeface="+mn-ea"/>
                  <a:cs typeface="+mn-cs"/>
                  <a:sym typeface="Calibri"/>
                </a:defRPr>
              </a:pPr>
              <a:endParaRPr/>
            </a:p>
          </p:txBody>
        </p:sp>
        <p:sp>
          <p:nvSpPr>
            <p:cNvPr id="482" name="Demotion…"/>
            <p:cNvSpPr txBox="1"/>
            <p:nvPr/>
          </p:nvSpPr>
          <p:spPr>
            <a:xfrm>
              <a:off x="0" y="191638"/>
              <a:ext cx="4061739" cy="4358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marL="360947" indent="-360947">
                <a:buSzPct val="100000"/>
                <a:buChar char="•"/>
                <a:defRPr sz="3600" b="1">
                  <a:latin typeface="+mn-lt"/>
                  <a:ea typeface="+mn-ea"/>
                  <a:cs typeface="+mn-cs"/>
                  <a:sym typeface="Calibri"/>
                </a:defRPr>
              </a:pPr>
              <a:r>
                <a:t>Demotion</a:t>
              </a:r>
            </a:p>
            <a:p>
              <a:pPr marL="360947" indent="-360947">
                <a:buSzPct val="100000"/>
                <a:buChar char="•"/>
                <a:defRPr sz="3600" b="1">
                  <a:latin typeface="+mn-lt"/>
                  <a:ea typeface="+mn-ea"/>
                  <a:cs typeface="+mn-cs"/>
                  <a:sym typeface="Calibri"/>
                </a:defRPr>
              </a:pPr>
              <a:r>
                <a:t>Withdrawal</a:t>
              </a:r>
            </a:p>
            <a:p>
              <a:pPr marL="360947" indent="-360947">
                <a:buSzPct val="100000"/>
                <a:buChar char="•"/>
                <a:defRPr sz="3600" b="1">
                  <a:latin typeface="+mn-lt"/>
                  <a:ea typeface="+mn-ea"/>
                  <a:cs typeface="+mn-cs"/>
                  <a:sym typeface="Calibri"/>
                </a:defRPr>
              </a:pPr>
              <a:r>
                <a:t>Termination</a:t>
              </a:r>
            </a:p>
            <a:p>
              <a:pPr marL="360947" indent="-360947">
                <a:buSzPct val="100000"/>
                <a:buChar char="•"/>
                <a:defRPr sz="3600" b="1">
                  <a:latin typeface="+mn-lt"/>
                  <a:ea typeface="+mn-ea"/>
                  <a:cs typeface="+mn-cs"/>
                  <a:sym typeface="Calibri"/>
                </a:defRPr>
              </a:pPr>
              <a:r>
                <a:t>Transfer</a:t>
              </a:r>
            </a:p>
            <a:p>
              <a:pPr marL="360947" indent="-360947">
                <a:buSzPct val="100000"/>
                <a:buChar char="•"/>
                <a:defRPr sz="3600" b="1">
                  <a:latin typeface="+mn-lt"/>
                  <a:ea typeface="+mn-ea"/>
                  <a:cs typeface="+mn-cs"/>
                  <a:sym typeface="Calibri"/>
                </a:defRPr>
              </a:pPr>
              <a:r>
                <a:t>Injury</a:t>
              </a:r>
            </a:p>
            <a:p>
              <a:pPr marL="360947" indent="-360947">
                <a:buSzPct val="100000"/>
                <a:buChar char="•"/>
                <a:defRPr sz="3600" b="1">
                  <a:latin typeface="+mn-lt"/>
                  <a:ea typeface="+mn-ea"/>
                  <a:cs typeface="+mn-cs"/>
                  <a:sym typeface="Calibri"/>
                </a:defRPr>
              </a:pPr>
              <a:r>
                <a:t>Anxiety</a:t>
              </a:r>
            </a:p>
            <a:p>
              <a:pPr marL="360947" indent="-360947">
                <a:buSzPct val="100000"/>
                <a:buChar char="•"/>
                <a:defRPr sz="3600" b="1">
                  <a:latin typeface="+mn-lt"/>
                  <a:ea typeface="+mn-ea"/>
                  <a:cs typeface="+mn-cs"/>
                  <a:sym typeface="Calibri"/>
                </a:defRPr>
              </a:pPr>
              <a:r>
                <a:t>Depression</a:t>
              </a:r>
            </a:p>
            <a:p>
              <a:pPr marL="360947" indent="-360947">
                <a:buSzPct val="100000"/>
                <a:buChar char="•"/>
                <a:defRPr sz="3600" b="1">
                  <a:latin typeface="+mn-lt"/>
                  <a:ea typeface="+mn-ea"/>
                  <a:cs typeface="+mn-cs"/>
                  <a:sym typeface="Calibri"/>
                </a:defRPr>
              </a:pPr>
              <a:r>
                <a:t>Suicide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1" nodeType="clickEffect">
                                  <p:stCondLst>
                                    <p:cond delay="0"/>
                                  </p:stCondLst>
                                  <p:iterate>
                                    <p:tmAbs val="0"/>
                                  </p:iterate>
                                  <p:childTnLst>
                                    <p:set>
                                      <p:cBhvr>
                                        <p:cTn id="6" fill="hold"/>
                                        <p:tgtEl>
                                          <p:spTgt spid="480"/>
                                        </p:tgtEl>
                                        <p:attrNameLst>
                                          <p:attrName>style.visibility</p:attrName>
                                        </p:attrNameLst>
                                      </p:cBhvr>
                                      <p:to>
                                        <p:strVal val="visible"/>
                                      </p:to>
                                    </p:set>
                                    <p:anim calcmode="lin" valueType="num">
                                      <p:cBhvr>
                                        <p:cTn id="7" dur="1000" fill="hold"/>
                                        <p:tgtEl>
                                          <p:spTgt spid="480"/>
                                        </p:tgtEl>
                                        <p:attrNameLst>
                                          <p:attrName>ppt_w</p:attrName>
                                        </p:attrNameLst>
                                      </p:cBhvr>
                                      <p:tavLst>
                                        <p:tav tm="0">
                                          <p:val>
                                            <p:fltVal val="0"/>
                                          </p:val>
                                        </p:tav>
                                        <p:tav tm="100000">
                                          <p:val>
                                            <p:strVal val="#ppt_w"/>
                                          </p:val>
                                        </p:tav>
                                      </p:tavLst>
                                    </p:anim>
                                    <p:anim calcmode="lin" valueType="num">
                                      <p:cBhvr>
                                        <p:cTn id="8" dur="1000" fill="hold"/>
                                        <p:tgtEl>
                                          <p:spTgt spid="480"/>
                                        </p:tgtEl>
                                        <p:attrNameLst>
                                          <p:attrName>ppt_h</p:attrName>
                                        </p:attrNameLst>
                                      </p:cBhvr>
                                      <p:tavLst>
                                        <p:tav tm="0">
                                          <p:val>
                                            <p:fltVal val="0"/>
                                          </p:val>
                                        </p:tav>
                                        <p:tav tm="100000">
                                          <p:val>
                                            <p:strVal val="#ppt_h"/>
                                          </p:val>
                                        </p:tav>
                                      </p:tavLst>
                                    </p:anim>
                                    <p:anim calcmode="lin" valueType="num">
                                      <p:cBhvr>
                                        <p:cTn id="9" dur="1000" fill="hold"/>
                                        <p:tgtEl>
                                          <p:spTgt spid="4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fill="hold" grpId="2" nodeType="clickEffect">
                                  <p:stCondLst>
                                    <p:cond delay="0"/>
                                  </p:stCondLst>
                                  <p:iterate>
                                    <p:tmAbs val="0"/>
                                  </p:iterate>
                                  <p:childTnLst>
                                    <p:set>
                                      <p:cBhvr>
                                        <p:cTn id="14" fill="hold"/>
                                        <p:tgtEl>
                                          <p:spTgt spid="477"/>
                                        </p:tgtEl>
                                        <p:attrNameLst>
                                          <p:attrName>style.visibility</p:attrName>
                                        </p:attrNameLst>
                                      </p:cBhvr>
                                      <p:to>
                                        <p:strVal val="visible"/>
                                      </p:to>
                                    </p:set>
                                    <p:animEffect transition="in" filter="dissolve">
                                      <p:cBhvr>
                                        <p:cTn id="15" dur="1000"/>
                                        <p:tgtEl>
                                          <p:spTgt spid="477"/>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9" fill="hold" grpId="3" nodeType="clickEffect">
                                  <p:stCondLst>
                                    <p:cond delay="0"/>
                                  </p:stCondLst>
                                  <p:iterate>
                                    <p:tmAbs val="0"/>
                                  </p:iterate>
                                  <p:childTnLst>
                                    <p:set>
                                      <p:cBhvr>
                                        <p:cTn id="19" fill="hold"/>
                                        <p:tgtEl>
                                          <p:spTgt spid="483"/>
                                        </p:tgtEl>
                                        <p:attrNameLst>
                                          <p:attrName>style.visibility</p:attrName>
                                        </p:attrNameLst>
                                      </p:cBhvr>
                                      <p:to>
                                        <p:strVal val="visible"/>
                                      </p:to>
                                    </p:set>
                                    <p:anim calcmode="lin" valueType="num">
                                      <p:cBhvr>
                                        <p:cTn id="20" dur="1000" fill="hold"/>
                                        <p:tgtEl>
                                          <p:spTgt spid="483"/>
                                        </p:tgtEl>
                                        <p:attrNameLst>
                                          <p:attrName>ppt_w</p:attrName>
                                        </p:attrNameLst>
                                      </p:cBhvr>
                                      <p:tavLst>
                                        <p:tav tm="0">
                                          <p:val>
                                            <p:fltVal val="0"/>
                                          </p:val>
                                        </p:tav>
                                        <p:tav tm="100000">
                                          <p:val>
                                            <p:strVal val="#ppt_w"/>
                                          </p:val>
                                        </p:tav>
                                      </p:tavLst>
                                    </p:anim>
                                    <p:anim calcmode="lin" valueType="num">
                                      <p:cBhvr>
                                        <p:cTn id="21" dur="1000" fill="hold"/>
                                        <p:tgtEl>
                                          <p:spTgt spid="483"/>
                                        </p:tgtEl>
                                        <p:attrNameLst>
                                          <p:attrName>ppt_h</p:attrName>
                                        </p:attrNameLst>
                                      </p:cBhvr>
                                      <p:tavLst>
                                        <p:tav tm="0">
                                          <p:val>
                                            <p:fltVal val="0"/>
                                          </p:val>
                                        </p:tav>
                                        <p:tav tm="100000">
                                          <p:val>
                                            <p:strVal val="#ppt_h"/>
                                          </p:val>
                                        </p:tav>
                                      </p:tavLst>
                                    </p:anim>
                                    <p:anim calcmode="lin" valueType="num">
                                      <p:cBhvr>
                                        <p:cTn id="22" dur="1000" fill="hold"/>
                                        <p:tgtEl>
                                          <p:spTgt spid="48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2" animBg="1" advAuto="0"/>
      <p:bldP spid="480" grpId="1" animBg="1" advAuto="0"/>
      <p:bldP spid="483"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Advocate”"/>
          <p:cNvSpPr txBox="1">
            <a:spLocks noGrp="1"/>
          </p:cNvSpPr>
          <p:nvPr>
            <p:ph type="ctrTitle"/>
          </p:nvPr>
        </p:nvSpPr>
        <p:spPr>
          <a:xfrm>
            <a:off x="219456" y="196469"/>
            <a:ext cx="3489633" cy="1470027"/>
          </a:xfrm>
          <a:prstGeom prst="rect">
            <a:avLst/>
          </a:prstGeom>
          <a:solidFill>
            <a:schemeClr val="accent2">
              <a:satOff val="-4966"/>
              <a:lumOff val="-10549"/>
            </a:schemeClr>
          </a:solidFill>
          <a:ln w="50800">
            <a:solidFill>
              <a:srgbClr val="000000"/>
            </a:solidFill>
          </a:ln>
        </p:spPr>
        <p:txBody>
          <a:bodyPr/>
          <a:lstStyle>
            <a:lvl1pPr>
              <a:defRPr b="1">
                <a:solidFill>
                  <a:srgbClr val="FFD479"/>
                </a:solidFill>
              </a:defRPr>
            </a:lvl1pPr>
          </a:lstStyle>
          <a:p>
            <a:r>
              <a:t>“Advocate”</a:t>
            </a:r>
          </a:p>
        </p:txBody>
      </p:sp>
      <p:pic>
        <p:nvPicPr>
          <p:cNvPr id="486" name="PAT_6379.jpg" descr="PAT_6379.jpg"/>
          <p:cNvPicPr>
            <a:picLocks noChangeAspect="1"/>
          </p:cNvPicPr>
          <p:nvPr/>
        </p:nvPicPr>
        <p:blipFill>
          <a:blip r:embed="rId2"/>
          <a:srcRect l="20327" t="21995" r="27958"/>
          <a:stretch>
            <a:fillRect/>
          </a:stretch>
        </p:blipFill>
        <p:spPr>
          <a:xfrm>
            <a:off x="175611" y="1728552"/>
            <a:ext cx="2964336" cy="2984179"/>
          </a:xfrm>
          <a:prstGeom prst="rect">
            <a:avLst/>
          </a:prstGeom>
          <a:ln w="12700">
            <a:miter lim="400000"/>
          </a:ln>
        </p:spPr>
      </p:pic>
      <p:pic>
        <p:nvPicPr>
          <p:cNvPr id="487" name="PAT_6372.jpeg" descr="PAT_6372.jpeg"/>
          <p:cNvPicPr>
            <a:picLocks noChangeAspect="1"/>
          </p:cNvPicPr>
          <p:nvPr/>
        </p:nvPicPr>
        <p:blipFill>
          <a:blip r:embed="rId3"/>
          <a:srcRect l="22878" t="13792" b="11675"/>
          <a:stretch>
            <a:fillRect/>
          </a:stretch>
        </p:blipFill>
        <p:spPr>
          <a:xfrm>
            <a:off x="3178834" y="1730680"/>
            <a:ext cx="3396586" cy="4916837"/>
          </a:xfrm>
          <a:prstGeom prst="rect">
            <a:avLst/>
          </a:prstGeom>
          <a:ln w="12700">
            <a:miter lim="400000"/>
          </a:ln>
        </p:spPr>
      </p:pic>
      <p:pic>
        <p:nvPicPr>
          <p:cNvPr id="488" name="PAT_6366.jpeg" descr="PAT_6366.jpeg"/>
          <p:cNvPicPr>
            <a:picLocks noChangeAspect="1"/>
          </p:cNvPicPr>
          <p:nvPr/>
        </p:nvPicPr>
        <p:blipFill>
          <a:blip r:embed="rId4"/>
          <a:srcRect l="17466" t="18442" r="28545" b="8956"/>
          <a:stretch>
            <a:fillRect/>
          </a:stretch>
        </p:blipFill>
        <p:spPr>
          <a:xfrm>
            <a:off x="6614255" y="39975"/>
            <a:ext cx="2471848" cy="4978963"/>
          </a:xfrm>
          <a:prstGeom prst="rect">
            <a:avLst/>
          </a:prstGeom>
          <a:ln w="12700">
            <a:miter lim="400000"/>
          </a:ln>
        </p:spPr>
      </p:pic>
      <p:pic>
        <p:nvPicPr>
          <p:cNvPr id="489" name="SHG_3154.jpeg" descr="SHG_3154.jpeg"/>
          <p:cNvPicPr>
            <a:picLocks noChangeAspect="1"/>
          </p:cNvPicPr>
          <p:nvPr/>
        </p:nvPicPr>
        <p:blipFill>
          <a:blip r:embed="rId5"/>
          <a:srcRect l="33940" t="16894" r="20339" b="44400"/>
          <a:stretch>
            <a:fillRect/>
          </a:stretch>
        </p:blipFill>
        <p:spPr>
          <a:xfrm>
            <a:off x="180685" y="4749311"/>
            <a:ext cx="1602761" cy="2034693"/>
          </a:xfrm>
          <a:prstGeom prst="rect">
            <a:avLst/>
          </a:prstGeom>
          <a:ln w="12700">
            <a:miter lim="400000"/>
          </a:ln>
        </p:spPr>
      </p:pic>
      <p:pic>
        <p:nvPicPr>
          <p:cNvPr id="490" name="JMB_1570.jpeg" descr="JMB_1570.jpeg"/>
          <p:cNvPicPr>
            <a:picLocks noChangeAspect="1"/>
          </p:cNvPicPr>
          <p:nvPr/>
        </p:nvPicPr>
        <p:blipFill>
          <a:blip r:embed="rId6"/>
          <a:srcRect l="21875" t="36545" r="45871" b="7869"/>
          <a:stretch>
            <a:fillRect/>
          </a:stretch>
        </p:blipFill>
        <p:spPr>
          <a:xfrm>
            <a:off x="6371093" y="3643218"/>
            <a:ext cx="2716332" cy="312438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Picture 8" descr="Picture 8"/>
          <p:cNvPicPr>
            <a:picLocks noChangeAspect="1"/>
          </p:cNvPicPr>
          <p:nvPr/>
        </p:nvPicPr>
        <p:blipFill>
          <a:blip r:embed="rId3"/>
          <a:srcRect t="10475"/>
          <a:stretch>
            <a:fillRect/>
          </a:stretch>
        </p:blipFill>
        <p:spPr>
          <a:xfrm>
            <a:off x="4344358" y="3245269"/>
            <a:ext cx="4456603" cy="2992307"/>
          </a:xfrm>
          <a:prstGeom prst="rect">
            <a:avLst/>
          </a:prstGeom>
          <a:ln w="12700">
            <a:miter lim="400000"/>
          </a:ln>
        </p:spPr>
      </p:pic>
      <p:pic>
        <p:nvPicPr>
          <p:cNvPr id="493" name="Image" descr="Image"/>
          <p:cNvPicPr>
            <a:picLocks noChangeAspect="1"/>
          </p:cNvPicPr>
          <p:nvPr/>
        </p:nvPicPr>
        <p:blipFill>
          <a:blip r:embed="rId4"/>
          <a:stretch>
            <a:fillRect/>
          </a:stretch>
        </p:blipFill>
        <p:spPr>
          <a:xfrm>
            <a:off x="3599353" y="414337"/>
            <a:ext cx="5524868" cy="3314922"/>
          </a:xfrm>
          <a:prstGeom prst="rect">
            <a:avLst/>
          </a:prstGeom>
          <a:ln w="12700">
            <a:miter lim="400000"/>
          </a:ln>
        </p:spPr>
      </p:pic>
      <p:pic>
        <p:nvPicPr>
          <p:cNvPr id="494" name="Picture 4" descr="Picture 4"/>
          <p:cNvPicPr>
            <a:picLocks noChangeAspect="1"/>
          </p:cNvPicPr>
          <p:nvPr/>
        </p:nvPicPr>
        <p:blipFill>
          <a:blip r:embed="rId5"/>
          <a:stretch>
            <a:fillRect/>
          </a:stretch>
        </p:blipFill>
        <p:spPr>
          <a:xfrm rot="739451">
            <a:off x="-148893" y="2340855"/>
            <a:ext cx="4146048" cy="5151279"/>
          </a:xfrm>
          <a:prstGeom prst="rect">
            <a:avLst/>
          </a:prstGeom>
          <a:ln w="12700">
            <a:miter lim="400000"/>
          </a:ln>
        </p:spPr>
      </p:pic>
      <p:pic>
        <p:nvPicPr>
          <p:cNvPr id="495" name="Picture 6" descr="Picture 6"/>
          <p:cNvPicPr>
            <a:picLocks noChangeAspect="1"/>
          </p:cNvPicPr>
          <p:nvPr/>
        </p:nvPicPr>
        <p:blipFill>
          <a:blip r:embed="rId6"/>
          <a:stretch>
            <a:fillRect/>
          </a:stretch>
        </p:blipFill>
        <p:spPr>
          <a:xfrm>
            <a:off x="261651" y="267376"/>
            <a:ext cx="5630623" cy="2949582"/>
          </a:xfrm>
          <a:prstGeom prst="rect">
            <a:avLst/>
          </a:prstGeom>
          <a:ln w="12700">
            <a:miter lim="400000"/>
          </a:ln>
        </p:spPr>
      </p:pic>
      <p:sp>
        <p:nvSpPr>
          <p:cNvPr id="496" name="TextBox 10"/>
          <p:cNvSpPr txBox="1"/>
          <p:nvPr/>
        </p:nvSpPr>
        <p:spPr>
          <a:xfrm rot="20240874">
            <a:off x="398056" y="3677653"/>
            <a:ext cx="3350366" cy="1273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spAutoFit/>
          </a:bodyPr>
          <a:lstStyle>
            <a:lvl1pPr algn="ctr" defTabSz="410764">
              <a:defRPr sz="4200" b="1" i="1">
                <a:solidFill>
                  <a:schemeClr val="accent1"/>
                </a:solidFill>
                <a:latin typeface="Arial"/>
                <a:ea typeface="Arial"/>
                <a:cs typeface="Arial"/>
                <a:sym typeface="Arial"/>
              </a:defRPr>
            </a:lvl1pPr>
          </a:lstStyle>
          <a:p>
            <a:r>
              <a:t>coping mechanism</a:t>
            </a:r>
          </a:p>
        </p:txBody>
      </p:sp>
      <p:grpSp>
        <p:nvGrpSpPr>
          <p:cNvPr id="499" name="SELF - CARE"/>
          <p:cNvGrpSpPr/>
          <p:nvPr/>
        </p:nvGrpSpPr>
        <p:grpSpPr>
          <a:xfrm>
            <a:off x="3504380" y="5552473"/>
            <a:ext cx="5175134" cy="1045015"/>
            <a:chOff x="0" y="0"/>
            <a:chExt cx="5175132" cy="1045014"/>
          </a:xfrm>
        </p:grpSpPr>
        <p:sp>
          <p:nvSpPr>
            <p:cNvPr id="497" name="Rectangle"/>
            <p:cNvSpPr/>
            <p:nvPr/>
          </p:nvSpPr>
          <p:spPr>
            <a:xfrm>
              <a:off x="-1" y="-1"/>
              <a:ext cx="5175134" cy="1045016"/>
            </a:xfrm>
            <a:prstGeom prst="rect">
              <a:avLst/>
            </a:prstGeom>
            <a:solidFill>
              <a:srgbClr val="FFFFFF"/>
            </a:solidFill>
            <a:ln w="12700" cap="flat">
              <a:solidFill>
                <a:srgbClr val="00A2FF"/>
              </a:solidFill>
              <a:prstDash val="solid"/>
              <a:round/>
            </a:ln>
            <a:effectLst/>
          </p:spPr>
          <p:txBody>
            <a:bodyPr wrap="square" lIns="45718" tIns="45718" rIns="45718" bIns="45718" numCol="1" anchor="ctr">
              <a:noAutofit/>
            </a:bodyPr>
            <a:lstStyle/>
            <a:p>
              <a:pPr algn="ctr" defTabSz="410764">
                <a:defRPr sz="5600" b="1">
                  <a:solidFill>
                    <a:srgbClr val="00A2FF"/>
                  </a:solidFill>
                  <a:latin typeface="Helvetica Neue"/>
                  <a:ea typeface="Helvetica Neue"/>
                  <a:cs typeface="Helvetica Neue"/>
                  <a:sym typeface="Helvetica Neue"/>
                </a:defRPr>
              </a:pPr>
              <a:endParaRPr/>
            </a:p>
          </p:txBody>
        </p:sp>
        <p:sp>
          <p:nvSpPr>
            <p:cNvPr id="498" name="SELF - CARE"/>
            <p:cNvSpPr txBox="1"/>
            <p:nvPr/>
          </p:nvSpPr>
          <p:spPr>
            <a:xfrm>
              <a:off x="-1" y="58953"/>
              <a:ext cx="5175134" cy="927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numCol="1" anchor="ctr">
              <a:spAutoFit/>
            </a:bodyPr>
            <a:lstStyle>
              <a:lvl1pPr algn="ctr" defTabSz="410764">
                <a:defRPr sz="5600" b="1">
                  <a:solidFill>
                    <a:srgbClr val="00A2FF"/>
                  </a:solidFill>
                  <a:latin typeface="Helvetica Neue"/>
                  <a:ea typeface="Helvetica Neue"/>
                  <a:cs typeface="Helvetica Neue"/>
                  <a:sym typeface="Helvetica Neue"/>
                </a:defRPr>
              </a:lvl1pPr>
            </a:lstStyle>
            <a:p>
              <a:r>
                <a:t>SELF - CARE</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ctrTitle"/>
          </p:nvPr>
        </p:nvSpPr>
        <p:spPr>
          <a:xfrm>
            <a:off x="671400" y="2038350"/>
            <a:ext cx="7772401" cy="1470025"/>
          </a:xfrm>
          <a:prstGeom prst="rect">
            <a:avLst/>
          </a:prstGeom>
        </p:spPr>
        <p:txBody>
          <a:bodyPr/>
          <a:lstStyle>
            <a:lvl1pPr>
              <a:defRPr sz="5400" b="1">
                <a:solidFill>
                  <a:srgbClr val="002060"/>
                </a:solidFill>
              </a:defRPr>
            </a:lvl1pPr>
          </a:lstStyle>
          <a:p>
            <a:r>
              <a:t>Contributing Authors</a:t>
            </a:r>
          </a:p>
        </p:txBody>
      </p:sp>
      <p:sp>
        <p:nvSpPr>
          <p:cNvPr id="207" name="Subtitle 2"/>
          <p:cNvSpPr txBox="1">
            <a:spLocks noGrp="1"/>
          </p:cNvSpPr>
          <p:nvPr>
            <p:ph type="subTitle" sz="quarter" idx="1"/>
          </p:nvPr>
        </p:nvSpPr>
        <p:spPr>
          <a:xfrm>
            <a:off x="3729461" y="3949410"/>
            <a:ext cx="4714341" cy="1825319"/>
          </a:xfrm>
          <a:prstGeom prst="rect">
            <a:avLst/>
          </a:prstGeom>
        </p:spPr>
        <p:txBody>
          <a:bodyPr/>
          <a:lstStyle/>
          <a:p>
            <a:pPr algn="l" defTabSz="777240">
              <a:spcBef>
                <a:spcPts val="0"/>
              </a:spcBef>
              <a:defRPr sz="2300"/>
            </a:pPr>
            <a:r>
              <a:t>Contributing Authors:</a:t>
            </a:r>
          </a:p>
          <a:p>
            <a:pPr lvl="2" indent="777240" algn="l" defTabSz="777240">
              <a:spcBef>
                <a:spcPts val="0"/>
              </a:spcBef>
              <a:defRPr sz="2300"/>
            </a:pPr>
            <a:r>
              <a:t>John M. Buckman III</a:t>
            </a:r>
            <a:endParaRPr sz="2000"/>
          </a:p>
          <a:p>
            <a:pPr lvl="2" indent="777240" algn="l" defTabSz="777240">
              <a:spcBef>
                <a:spcPts val="0"/>
              </a:spcBef>
              <a:defRPr sz="2300"/>
            </a:pPr>
            <a:r>
              <a:t>Elizabeth Fletcher</a:t>
            </a:r>
            <a:endParaRPr sz="2000"/>
          </a:p>
          <a:p>
            <a:pPr lvl="2" indent="777240" algn="l" defTabSz="777240">
              <a:spcBef>
                <a:spcPts val="0"/>
              </a:spcBef>
              <a:defRPr sz="2300"/>
            </a:pPr>
            <a:r>
              <a:t>Pat Kenny</a:t>
            </a:r>
            <a:endParaRPr sz="2000"/>
          </a:p>
          <a:p>
            <a:pPr lvl="2" indent="777240" algn="l" defTabSz="777240">
              <a:spcBef>
                <a:spcPts val="0"/>
              </a:spcBef>
              <a:defRPr sz="2300"/>
            </a:pPr>
            <a:r>
              <a:t>Skip Straus</a:t>
            </a:r>
          </a:p>
        </p:txBody>
      </p:sp>
      <p:sp>
        <p:nvSpPr>
          <p:cNvPr id="208" name="Straight Connector 16"/>
          <p:cNvSpPr/>
          <p:nvPr/>
        </p:nvSpPr>
        <p:spPr>
          <a:xfrm>
            <a:off x="514350" y="3600451"/>
            <a:ext cx="8229600" cy="1"/>
          </a:xfrm>
          <a:prstGeom prst="line">
            <a:avLst/>
          </a:prstGeom>
          <a:ln w="57150">
            <a:solidFill>
              <a:srgbClr val="C00000"/>
            </a:solidFill>
          </a:ln>
        </p:spPr>
        <p:txBody>
          <a:bodyPr lIns="45718" tIns="45718" rIns="45718" bIns="45718"/>
          <a:lstStyle/>
          <a:p>
            <a:endParaRPr/>
          </a:p>
        </p:txBody>
      </p:sp>
      <p:sp>
        <p:nvSpPr>
          <p:cNvPr id="209" name="Straight Connector 17"/>
          <p:cNvSpPr/>
          <p:nvPr/>
        </p:nvSpPr>
        <p:spPr>
          <a:xfrm>
            <a:off x="514350" y="2038350"/>
            <a:ext cx="8229600" cy="0"/>
          </a:xfrm>
          <a:prstGeom prst="line">
            <a:avLst/>
          </a:prstGeom>
          <a:ln w="57150">
            <a:solidFill>
              <a:srgbClr val="C00000"/>
            </a:solidFill>
          </a:ln>
        </p:spPr>
        <p:txBody>
          <a:bodyPr lIns="45718" tIns="45718" rIns="45718" bIns="45718"/>
          <a:lstStyle/>
          <a:p>
            <a:endParaRPr/>
          </a:p>
        </p:txBody>
      </p:sp>
      <p:pic>
        <p:nvPicPr>
          <p:cNvPr id="210" name="Picture 3" descr="Picture 3"/>
          <p:cNvPicPr>
            <a:picLocks noChangeAspect="1"/>
          </p:cNvPicPr>
          <p:nvPr/>
        </p:nvPicPr>
        <p:blipFill>
          <a:blip r:embed="rId2"/>
          <a:stretch>
            <a:fillRect/>
          </a:stretch>
        </p:blipFill>
        <p:spPr>
          <a:xfrm>
            <a:off x="514350" y="6656389"/>
            <a:ext cx="8229600" cy="12702"/>
          </a:xfrm>
          <a:prstGeom prst="rect">
            <a:avLst/>
          </a:prstGeom>
          <a:ln w="12700">
            <a:miter lim="400000"/>
          </a:ln>
        </p:spPr>
      </p:pic>
      <p:pic>
        <p:nvPicPr>
          <p:cNvPr id="211" name="Picture 14" descr="Picture 14"/>
          <p:cNvPicPr>
            <a:picLocks noChangeAspect="1"/>
          </p:cNvPicPr>
          <p:nvPr/>
        </p:nvPicPr>
        <p:blipFill>
          <a:blip r:embed="rId3"/>
          <a:stretch>
            <a:fillRect/>
          </a:stretch>
        </p:blipFill>
        <p:spPr>
          <a:xfrm>
            <a:off x="2855990" y="172800"/>
            <a:ext cx="3546319" cy="1749269"/>
          </a:xfrm>
          <a:prstGeom prst="rect">
            <a:avLst/>
          </a:prstGeom>
          <a:ln w="12700">
            <a:miter lim="400000"/>
          </a:ln>
        </p:spPr>
      </p:pic>
      <p:sp>
        <p:nvSpPr>
          <p:cNvPr id="212" name="Triangle"/>
          <p:cNvSpPr/>
          <p:nvPr/>
        </p:nvSpPr>
        <p:spPr>
          <a:xfrm>
            <a:off x="285392" y="3909567"/>
            <a:ext cx="3265107" cy="1905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DDDDD"/>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13" name="Triangle"/>
          <p:cNvSpPr/>
          <p:nvPr/>
        </p:nvSpPr>
        <p:spPr>
          <a:xfrm rot="10800000">
            <a:off x="2000063" y="3909567"/>
            <a:ext cx="3270397" cy="1905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14" name="Triangle"/>
          <p:cNvSpPr/>
          <p:nvPr/>
        </p:nvSpPr>
        <p:spPr>
          <a:xfrm>
            <a:off x="3714746" y="3909567"/>
            <a:ext cx="3265106" cy="1905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2">
                  <a:hueOff val="-39879"/>
                  <a:satOff val="52282"/>
                  <a:lumOff val="29251"/>
                </a:schemeClr>
              </a:gs>
              <a:gs pos="35000">
                <a:srgbClr val="FFBFBE"/>
              </a:gs>
              <a:gs pos="100000">
                <a:schemeClr val="accent2">
                  <a:hueOff val="-44018"/>
                  <a:satOff val="52282"/>
                  <a:lumOff val="42346"/>
                </a:schemeClr>
              </a:gs>
            </a:gsLst>
            <a:lin ang="16200000"/>
          </a:gra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lgn="ctr">
              <a:defRPr>
                <a:latin typeface="+mn-lt"/>
                <a:ea typeface="+mn-ea"/>
                <a:cs typeface="+mn-cs"/>
                <a:sym typeface="Calibri"/>
              </a:defRPr>
            </a:pPr>
            <a:endParaRPr/>
          </a:p>
        </p:txBody>
      </p:sp>
      <p:sp>
        <p:nvSpPr>
          <p:cNvPr id="215" name="Triangle"/>
          <p:cNvSpPr/>
          <p:nvPr/>
        </p:nvSpPr>
        <p:spPr>
          <a:xfrm rot="10800000">
            <a:off x="5418831" y="3909567"/>
            <a:ext cx="3270397" cy="1905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3">
                  <a:hueOff val="263624"/>
                  <a:satOff val="55948"/>
                  <a:lumOff val="27907"/>
                </a:schemeClr>
              </a:gs>
              <a:gs pos="35000">
                <a:srgbClr val="E4FDBF"/>
              </a:gs>
              <a:gs pos="100000">
                <a:schemeClr val="accent3">
                  <a:hueOff val="321486"/>
                  <a:satOff val="58119"/>
                  <a:lumOff val="40966"/>
                </a:schemeClr>
              </a:gs>
            </a:gsLst>
            <a:lin ang="16200000"/>
          </a:gra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lgn="ctr">
              <a:defRPr>
                <a:latin typeface="+mn-lt"/>
                <a:ea typeface="+mn-ea"/>
                <a:cs typeface="+mn-cs"/>
                <a:sym typeface="Calibri"/>
              </a:defRPr>
            </a:pPr>
            <a:endParaRPr/>
          </a:p>
        </p:txBody>
      </p:sp>
      <p:sp>
        <p:nvSpPr>
          <p:cNvPr id="216" name="Elizabeth Fletcher"/>
          <p:cNvSpPr txBox="1"/>
          <p:nvPr/>
        </p:nvSpPr>
        <p:spPr>
          <a:xfrm>
            <a:off x="2244169" y="3948503"/>
            <a:ext cx="2782143"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B51A00"/>
                </a:solidFill>
                <a:latin typeface="+mn-lt"/>
                <a:ea typeface="+mn-ea"/>
                <a:cs typeface="+mn-cs"/>
                <a:sym typeface="Calibri"/>
              </a:defRPr>
            </a:lvl1pPr>
          </a:lstStyle>
          <a:p>
            <a:r>
              <a:t>Elizabeth Fletcher</a:t>
            </a:r>
          </a:p>
        </p:txBody>
      </p:sp>
      <p:sp>
        <p:nvSpPr>
          <p:cNvPr id="217" name="Skip Straus"/>
          <p:cNvSpPr txBox="1"/>
          <p:nvPr/>
        </p:nvSpPr>
        <p:spPr>
          <a:xfrm>
            <a:off x="5768804" y="3948503"/>
            <a:ext cx="2401101"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4E7A27"/>
                </a:solidFill>
                <a:latin typeface="+mn-lt"/>
                <a:ea typeface="+mn-ea"/>
                <a:cs typeface="+mn-cs"/>
                <a:sym typeface="Calibri"/>
              </a:defRPr>
            </a:lvl1pPr>
          </a:lstStyle>
          <a:p>
            <a:r>
              <a:t>Skip Straus</a:t>
            </a:r>
          </a:p>
        </p:txBody>
      </p:sp>
      <p:sp>
        <p:nvSpPr>
          <p:cNvPr id="218" name="John M. Buckman III"/>
          <p:cNvSpPr txBox="1"/>
          <p:nvPr/>
        </p:nvSpPr>
        <p:spPr>
          <a:xfrm>
            <a:off x="388209" y="5398561"/>
            <a:ext cx="3009708"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FFAB01"/>
                </a:solidFill>
                <a:latin typeface="+mn-lt"/>
                <a:ea typeface="+mn-ea"/>
                <a:cs typeface="+mn-cs"/>
                <a:sym typeface="Calibri"/>
              </a:defRPr>
            </a:lvl1pPr>
          </a:lstStyle>
          <a:p>
            <a:r>
              <a:t>John M. Buckman III</a:t>
            </a:r>
          </a:p>
        </p:txBody>
      </p:sp>
      <p:sp>
        <p:nvSpPr>
          <p:cNvPr id="219" name="Pat Kenny"/>
          <p:cNvSpPr txBox="1"/>
          <p:nvPr/>
        </p:nvSpPr>
        <p:spPr>
          <a:xfrm>
            <a:off x="3842444" y="5398561"/>
            <a:ext cx="3009708"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2C0977"/>
                </a:solidFill>
                <a:latin typeface="+mn-lt"/>
                <a:ea typeface="+mn-ea"/>
                <a:cs typeface="+mn-cs"/>
                <a:sym typeface="Calibri"/>
              </a:defRPr>
            </a:lvl1pPr>
          </a:lstStyle>
          <a:p>
            <a:r>
              <a:t>Pat Kenny</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grpSp>
        <p:nvGrpSpPr>
          <p:cNvPr id="506" name="Benchmarks…"/>
          <p:cNvGrpSpPr/>
          <p:nvPr/>
        </p:nvGrpSpPr>
        <p:grpSpPr>
          <a:xfrm>
            <a:off x="128385" y="227123"/>
            <a:ext cx="2633436" cy="3568191"/>
            <a:chOff x="0" y="0"/>
            <a:chExt cx="2633435" cy="3568189"/>
          </a:xfrm>
        </p:grpSpPr>
        <p:sp>
          <p:nvSpPr>
            <p:cNvPr id="504" name="Rounded Rectangle"/>
            <p:cNvSpPr/>
            <p:nvPr/>
          </p:nvSpPr>
          <p:spPr>
            <a:xfrm>
              <a:off x="0" y="0"/>
              <a:ext cx="2633436" cy="3568190"/>
            </a:xfrm>
            <a:prstGeom prst="roundRect">
              <a:avLst>
                <a:gd name="adj" fmla="val 7234"/>
              </a:avLst>
            </a:prstGeom>
            <a:solidFill>
              <a:srgbClr val="FFFFFF"/>
            </a:solidFill>
            <a:ln w="1016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05" name="Benchmarks…"/>
            <p:cNvSpPr txBox="1"/>
            <p:nvPr/>
          </p:nvSpPr>
          <p:spPr>
            <a:xfrm>
              <a:off x="55795" y="138175"/>
              <a:ext cx="2521846" cy="3291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b="1">
                  <a:latin typeface="+mn-lt"/>
                  <a:ea typeface="+mn-ea"/>
                  <a:cs typeface="+mn-cs"/>
                  <a:sym typeface="Calibri"/>
                </a:defRPr>
              </a:pPr>
              <a:r>
                <a:t>Benchmarks</a:t>
              </a:r>
            </a:p>
            <a:p>
              <a:pPr marL="321467" indent="-321467">
                <a:buSzPct val="100000"/>
                <a:buFont typeface="Arial"/>
                <a:buChar char="•"/>
                <a:defRPr>
                  <a:latin typeface="+mn-lt"/>
                  <a:ea typeface="+mn-ea"/>
                  <a:cs typeface="+mn-cs"/>
                  <a:sym typeface="Calibri"/>
                </a:defRPr>
              </a:pPr>
              <a:r>
                <a:t>Recognition of sign/symptom</a:t>
              </a:r>
            </a:p>
            <a:p>
              <a:pPr marL="321467" indent="-321467">
                <a:buSzPct val="100000"/>
                <a:buFont typeface="Arial"/>
                <a:buChar char="•"/>
                <a:defRPr>
                  <a:latin typeface="+mn-lt"/>
                  <a:ea typeface="+mn-ea"/>
                  <a:cs typeface="+mn-cs"/>
                  <a:sym typeface="Calibri"/>
                </a:defRPr>
              </a:pPr>
              <a:r>
                <a:t>Personal contact made</a:t>
              </a:r>
            </a:p>
            <a:p>
              <a:pPr marL="321467" indent="-321467">
                <a:buSzPct val="100000"/>
                <a:buFont typeface="Arial"/>
                <a:buChar char="•"/>
                <a:defRPr>
                  <a:latin typeface="+mn-lt"/>
                  <a:ea typeface="+mn-ea"/>
                  <a:cs typeface="+mn-cs"/>
                  <a:sym typeface="Calibri"/>
                </a:defRPr>
              </a:pPr>
              <a:r>
                <a:t>Evaluate scope of problem</a:t>
              </a:r>
            </a:p>
            <a:p>
              <a:pPr marL="321467" indent="-321467">
                <a:buSzPct val="100000"/>
                <a:buFont typeface="Arial"/>
                <a:buChar char="•"/>
                <a:defRPr>
                  <a:latin typeface="+mn-lt"/>
                  <a:ea typeface="+mn-ea"/>
                  <a:cs typeface="+mn-cs"/>
                  <a:sym typeface="Calibri"/>
                </a:defRPr>
              </a:pPr>
              <a:r>
                <a:t>Contact appropriate resource</a:t>
              </a:r>
            </a:p>
            <a:p>
              <a:pPr marL="321467" indent="-321467">
                <a:buSzPct val="100000"/>
                <a:buFont typeface="Arial"/>
                <a:buChar char="•"/>
                <a:defRPr>
                  <a:latin typeface="+mn-lt"/>
                  <a:ea typeface="+mn-ea"/>
                  <a:cs typeface="+mn-cs"/>
                  <a:sym typeface="Calibri"/>
                </a:defRPr>
              </a:pPr>
              <a:r>
                <a:t>Verify contact made</a:t>
              </a:r>
            </a:p>
            <a:p>
              <a:pPr marL="321467" indent="-321467">
                <a:buSzPct val="100000"/>
                <a:buFont typeface="Arial"/>
                <a:buChar char="•"/>
                <a:defRPr>
                  <a:latin typeface="+mn-lt"/>
                  <a:ea typeface="+mn-ea"/>
                  <a:cs typeface="+mn-cs"/>
                  <a:sym typeface="Calibri"/>
                </a:defRPr>
              </a:pPr>
              <a:r>
                <a:t>Be open for follow-up</a:t>
              </a:r>
            </a:p>
          </p:txBody>
        </p:sp>
      </p:grpSp>
      <p:grpSp>
        <p:nvGrpSpPr>
          <p:cNvPr id="509" name="Incident Command Checklist…"/>
          <p:cNvGrpSpPr/>
          <p:nvPr/>
        </p:nvGrpSpPr>
        <p:grpSpPr>
          <a:xfrm>
            <a:off x="2878764" y="214423"/>
            <a:ext cx="3728656" cy="4224834"/>
            <a:chOff x="0" y="0"/>
            <a:chExt cx="3728654" cy="4224832"/>
          </a:xfrm>
        </p:grpSpPr>
        <p:sp>
          <p:nvSpPr>
            <p:cNvPr id="507" name="Rounded Rectangle"/>
            <p:cNvSpPr/>
            <p:nvPr/>
          </p:nvSpPr>
          <p:spPr>
            <a:xfrm>
              <a:off x="0" y="0"/>
              <a:ext cx="3728655" cy="4224833"/>
            </a:xfrm>
            <a:prstGeom prst="roundRect">
              <a:avLst>
                <a:gd name="adj" fmla="val 5109"/>
              </a:avLst>
            </a:prstGeom>
            <a:solidFill>
              <a:srgbClr val="FFFFFF"/>
            </a:solidFill>
            <a:ln w="1016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08" name="Incident Command Checklist…"/>
            <p:cNvSpPr txBox="1"/>
            <p:nvPr/>
          </p:nvSpPr>
          <p:spPr>
            <a:xfrm>
              <a:off x="55795" y="333146"/>
              <a:ext cx="3617065" cy="3558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b="1">
                  <a:latin typeface="+mn-lt"/>
                  <a:ea typeface="+mn-ea"/>
                  <a:cs typeface="+mn-cs"/>
                  <a:sym typeface="Calibri"/>
                </a:defRPr>
              </a:pPr>
              <a:r>
                <a:t>Incident Command Checklist</a:t>
              </a:r>
            </a:p>
            <a:p>
              <a:pPr marL="321467" indent="-321467">
                <a:buSzPct val="100000"/>
                <a:buFont typeface="Arial"/>
                <a:buChar char="•"/>
                <a:defRPr>
                  <a:latin typeface="+mn-lt"/>
                  <a:ea typeface="+mn-ea"/>
                  <a:cs typeface="+mn-cs"/>
                  <a:sym typeface="Calibri"/>
                </a:defRPr>
              </a:pPr>
              <a:r>
                <a:t>Open culture established</a:t>
              </a:r>
            </a:p>
            <a:p>
              <a:pPr marL="321467" indent="-321467">
                <a:buSzPct val="100000"/>
                <a:buFont typeface="Arial"/>
                <a:buChar char="•"/>
                <a:defRPr>
                  <a:latin typeface="+mn-lt"/>
                  <a:ea typeface="+mn-ea"/>
                  <a:cs typeface="+mn-cs"/>
                  <a:sym typeface="Calibri"/>
                </a:defRPr>
              </a:pPr>
              <a:r>
                <a:t>Emotional wellness education/training top to bottom completed</a:t>
              </a:r>
            </a:p>
            <a:p>
              <a:pPr marL="321467" indent="-321467">
                <a:buSzPct val="100000"/>
                <a:buFont typeface="Arial"/>
                <a:buChar char="•"/>
                <a:defRPr>
                  <a:latin typeface="+mn-lt"/>
                  <a:ea typeface="+mn-ea"/>
                  <a:cs typeface="+mn-cs"/>
                  <a:sym typeface="Calibri"/>
                </a:defRPr>
              </a:pPr>
              <a:r>
                <a:t>Programs evaluated and in place, including funding</a:t>
              </a:r>
            </a:p>
            <a:p>
              <a:pPr marL="321467" indent="-321467">
                <a:buSzPct val="100000"/>
                <a:buFont typeface="Arial"/>
                <a:buChar char="•"/>
                <a:defRPr>
                  <a:latin typeface="+mn-lt"/>
                  <a:ea typeface="+mn-ea"/>
                  <a:cs typeface="+mn-cs"/>
                  <a:sym typeface="Calibri"/>
                </a:defRPr>
              </a:pPr>
              <a:r>
                <a:t>Members and their families trained on the available programs</a:t>
              </a:r>
            </a:p>
            <a:p>
              <a:pPr marL="321467" indent="-321467">
                <a:buSzPct val="100000"/>
                <a:buFont typeface="Arial"/>
                <a:buChar char="•"/>
                <a:defRPr>
                  <a:latin typeface="+mn-lt"/>
                  <a:ea typeface="+mn-ea"/>
                  <a:cs typeface="+mn-cs"/>
                  <a:sym typeface="Calibri"/>
                </a:defRPr>
              </a:pPr>
              <a:r>
                <a:t>Annual evaluations of personnel and programs in place</a:t>
              </a:r>
            </a:p>
          </p:txBody>
        </p:sp>
      </p:grpSp>
      <p:grpSp>
        <p:nvGrpSpPr>
          <p:cNvPr id="512" name="Resources…"/>
          <p:cNvGrpSpPr/>
          <p:nvPr/>
        </p:nvGrpSpPr>
        <p:grpSpPr>
          <a:xfrm>
            <a:off x="2935779" y="4580061"/>
            <a:ext cx="3432907" cy="2127821"/>
            <a:chOff x="0" y="0"/>
            <a:chExt cx="3432905" cy="2127819"/>
          </a:xfrm>
        </p:grpSpPr>
        <p:sp>
          <p:nvSpPr>
            <p:cNvPr id="510" name="Rounded Rectangle"/>
            <p:cNvSpPr/>
            <p:nvPr/>
          </p:nvSpPr>
          <p:spPr>
            <a:xfrm>
              <a:off x="0" y="0"/>
              <a:ext cx="3432906" cy="2127820"/>
            </a:xfrm>
            <a:prstGeom prst="roundRect">
              <a:avLst>
                <a:gd name="adj" fmla="val 8953"/>
              </a:avLst>
            </a:prstGeom>
            <a:solidFill>
              <a:srgbClr val="FFFFFF"/>
            </a:solidFill>
            <a:ln w="1016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11" name="Resources…"/>
            <p:cNvSpPr txBox="1"/>
            <p:nvPr/>
          </p:nvSpPr>
          <p:spPr>
            <a:xfrm>
              <a:off x="55796" y="84740"/>
              <a:ext cx="3321313" cy="195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b="1">
                  <a:latin typeface="+mn-lt"/>
                  <a:ea typeface="+mn-ea"/>
                  <a:cs typeface="+mn-cs"/>
                  <a:sym typeface="Calibri"/>
                </a:defRPr>
              </a:pPr>
              <a:r>
                <a:t>Resources</a:t>
              </a:r>
            </a:p>
            <a:p>
              <a:pPr marL="321467" indent="-321467">
                <a:buSzPct val="100000"/>
                <a:buFont typeface="Arial"/>
                <a:buChar char="•"/>
                <a:defRPr>
                  <a:latin typeface="+mn-lt"/>
                  <a:ea typeface="+mn-ea"/>
                  <a:cs typeface="+mn-cs"/>
                  <a:sym typeface="Calibri"/>
                </a:defRPr>
              </a:pPr>
              <a:r>
                <a:t>Kitchen table/tailboard</a:t>
              </a:r>
            </a:p>
            <a:p>
              <a:pPr marL="321467" indent="-321467">
                <a:buSzPct val="100000"/>
                <a:buFont typeface="Arial"/>
                <a:buChar char="•"/>
                <a:defRPr>
                  <a:latin typeface="+mn-lt"/>
                  <a:ea typeface="+mn-ea"/>
                  <a:cs typeface="+mn-cs"/>
                  <a:sym typeface="Calibri"/>
                </a:defRPr>
              </a:pPr>
              <a:r>
                <a:t>Peer support</a:t>
              </a:r>
            </a:p>
            <a:p>
              <a:pPr marL="321467" indent="-321467">
                <a:buSzPct val="100000"/>
                <a:buFont typeface="Arial"/>
                <a:buChar char="•"/>
                <a:defRPr>
                  <a:latin typeface="+mn-lt"/>
                  <a:ea typeface="+mn-ea"/>
                  <a:cs typeface="+mn-cs"/>
                  <a:sym typeface="Calibri"/>
                </a:defRPr>
              </a:pPr>
              <a:r>
                <a:t>Chaplain</a:t>
              </a:r>
            </a:p>
            <a:p>
              <a:pPr marL="321467" indent="-321467">
                <a:buSzPct val="100000"/>
                <a:buFont typeface="Arial"/>
                <a:buChar char="•"/>
                <a:defRPr>
                  <a:latin typeface="+mn-lt"/>
                  <a:ea typeface="+mn-ea"/>
                  <a:cs typeface="+mn-cs"/>
                  <a:sym typeface="Calibri"/>
                </a:defRPr>
              </a:pPr>
              <a:r>
                <a:t>CISM</a:t>
              </a:r>
            </a:p>
            <a:p>
              <a:pPr marL="321467" indent="-321467">
                <a:buSzPct val="100000"/>
                <a:buFont typeface="Arial"/>
                <a:buChar char="•"/>
                <a:defRPr>
                  <a:latin typeface="+mn-lt"/>
                  <a:ea typeface="+mn-ea"/>
                  <a:cs typeface="+mn-cs"/>
                  <a:sym typeface="Calibri"/>
                </a:defRPr>
              </a:pPr>
              <a:r>
                <a:t>EAP</a:t>
              </a:r>
            </a:p>
            <a:p>
              <a:pPr marL="321467" indent="-321467">
                <a:buSzPct val="100000"/>
                <a:buFont typeface="Arial"/>
                <a:buChar char="•"/>
                <a:defRPr>
                  <a:latin typeface="+mn-lt"/>
                  <a:ea typeface="+mn-ea"/>
                  <a:cs typeface="+mn-cs"/>
                  <a:sym typeface="Calibri"/>
                </a:defRPr>
              </a:pPr>
              <a:r>
                <a:t>Licensed Counselor</a:t>
              </a:r>
            </a:p>
          </p:txBody>
        </p:sp>
      </p:grpSp>
      <p:grpSp>
        <p:nvGrpSpPr>
          <p:cNvPr id="515" name="Risk Analysis…"/>
          <p:cNvGrpSpPr/>
          <p:nvPr/>
        </p:nvGrpSpPr>
        <p:grpSpPr>
          <a:xfrm>
            <a:off x="128385" y="3987039"/>
            <a:ext cx="2633436" cy="2690298"/>
            <a:chOff x="0" y="0"/>
            <a:chExt cx="2633435" cy="2690296"/>
          </a:xfrm>
        </p:grpSpPr>
        <p:sp>
          <p:nvSpPr>
            <p:cNvPr id="513" name="Rounded Rectangle"/>
            <p:cNvSpPr/>
            <p:nvPr/>
          </p:nvSpPr>
          <p:spPr>
            <a:xfrm>
              <a:off x="0" y="0"/>
              <a:ext cx="2633436" cy="2690297"/>
            </a:xfrm>
            <a:prstGeom prst="roundRect">
              <a:avLst>
                <a:gd name="adj" fmla="val 7234"/>
              </a:avLst>
            </a:prstGeom>
            <a:solidFill>
              <a:srgbClr val="FFFFFF"/>
            </a:solidFill>
            <a:ln w="1016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14" name="Risk Analysis…"/>
            <p:cNvSpPr txBox="1"/>
            <p:nvPr/>
          </p:nvSpPr>
          <p:spPr>
            <a:xfrm>
              <a:off x="55795" y="99279"/>
              <a:ext cx="2521846" cy="24917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b="1">
                  <a:latin typeface="+mn-lt"/>
                  <a:ea typeface="+mn-ea"/>
                  <a:cs typeface="+mn-cs"/>
                  <a:sym typeface="Calibri"/>
                </a:defRPr>
              </a:pPr>
              <a:r>
                <a:t>Risk Analysis</a:t>
              </a:r>
            </a:p>
            <a:p>
              <a:pPr marL="321467" indent="-321467">
                <a:buSzPct val="100000"/>
                <a:buFont typeface="Arial"/>
                <a:buChar char="•"/>
                <a:defRPr>
                  <a:latin typeface="+mn-lt"/>
                  <a:ea typeface="+mn-ea"/>
                  <a:cs typeface="+mn-cs"/>
                  <a:sym typeface="Calibri"/>
                </a:defRPr>
              </a:pPr>
              <a:r>
                <a:t>Family history</a:t>
              </a:r>
            </a:p>
            <a:p>
              <a:pPr marL="321467" indent="-321467">
                <a:buSzPct val="100000"/>
                <a:buFont typeface="Arial"/>
                <a:buChar char="•"/>
                <a:defRPr>
                  <a:latin typeface="+mn-lt"/>
                  <a:ea typeface="+mn-ea"/>
                  <a:cs typeface="+mn-cs"/>
                  <a:sym typeface="Calibri"/>
                </a:defRPr>
              </a:pPr>
              <a:r>
                <a:t>Busy department</a:t>
              </a:r>
            </a:p>
            <a:p>
              <a:pPr marL="321467" indent="-321467">
                <a:buSzPct val="100000"/>
                <a:buFont typeface="Arial"/>
                <a:buChar char="•"/>
                <a:defRPr>
                  <a:latin typeface="+mn-lt"/>
                  <a:ea typeface="+mn-ea"/>
                  <a:cs typeface="+mn-cs"/>
                  <a:sym typeface="Calibri"/>
                </a:defRPr>
              </a:pPr>
              <a:r>
                <a:t>Multiple traumatic events</a:t>
              </a:r>
            </a:p>
            <a:p>
              <a:pPr marL="321467" indent="-321467">
                <a:buSzPct val="100000"/>
                <a:buFont typeface="Arial"/>
                <a:buChar char="•"/>
                <a:defRPr>
                  <a:latin typeface="+mn-lt"/>
                  <a:ea typeface="+mn-ea"/>
                  <a:cs typeface="+mn-cs"/>
                  <a:sym typeface="Calibri"/>
                </a:defRPr>
              </a:pPr>
              <a:r>
                <a:t>Working at more than one department</a:t>
              </a:r>
            </a:p>
            <a:p>
              <a:pPr marL="321467" indent="-321467">
                <a:buSzPct val="100000"/>
                <a:buFont typeface="Arial"/>
                <a:buChar char="•"/>
                <a:defRPr>
                  <a:latin typeface="+mn-lt"/>
                  <a:ea typeface="+mn-ea"/>
                  <a:cs typeface="+mn-cs"/>
                  <a:sym typeface="Calibri"/>
                </a:defRPr>
              </a:pPr>
              <a:r>
                <a:t>Home stressors</a:t>
              </a:r>
            </a:p>
          </p:txBody>
        </p:sp>
      </p:grpSp>
      <p:grpSp>
        <p:nvGrpSpPr>
          <p:cNvPr id="518" name="Unit Assignment…"/>
          <p:cNvGrpSpPr/>
          <p:nvPr/>
        </p:nvGrpSpPr>
        <p:grpSpPr>
          <a:xfrm>
            <a:off x="6537649" y="5004377"/>
            <a:ext cx="2247189" cy="1729930"/>
            <a:chOff x="0" y="0"/>
            <a:chExt cx="2247188" cy="1729928"/>
          </a:xfrm>
        </p:grpSpPr>
        <p:sp>
          <p:nvSpPr>
            <p:cNvPr id="516" name="Rounded Rectangle"/>
            <p:cNvSpPr/>
            <p:nvPr/>
          </p:nvSpPr>
          <p:spPr>
            <a:xfrm>
              <a:off x="0" y="0"/>
              <a:ext cx="2247189" cy="1729929"/>
            </a:xfrm>
            <a:prstGeom prst="roundRect">
              <a:avLst>
                <a:gd name="adj" fmla="val 11012"/>
              </a:avLst>
            </a:prstGeom>
            <a:solidFill>
              <a:srgbClr val="FFFFFF"/>
            </a:solidFill>
            <a:ln w="1016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2000">
                  <a:latin typeface="+mn-lt"/>
                  <a:ea typeface="+mn-ea"/>
                  <a:cs typeface="+mn-cs"/>
                  <a:sym typeface="Calibri"/>
                </a:defRPr>
              </a:pPr>
              <a:endParaRPr/>
            </a:p>
          </p:txBody>
        </p:sp>
        <p:sp>
          <p:nvSpPr>
            <p:cNvPr id="517" name="Unit Assignment…"/>
            <p:cNvSpPr txBox="1"/>
            <p:nvPr/>
          </p:nvSpPr>
          <p:spPr>
            <a:xfrm>
              <a:off x="55795" y="88994"/>
              <a:ext cx="2135598" cy="1551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2000" b="1">
                  <a:latin typeface="+mn-lt"/>
                  <a:ea typeface="+mn-ea"/>
                  <a:cs typeface="+mn-cs"/>
                  <a:sym typeface="Calibri"/>
                </a:defRPr>
              </a:pPr>
              <a:r>
                <a:t>Unit Assignment</a:t>
              </a:r>
            </a:p>
            <a:p>
              <a:pPr marL="357186" indent="-357186">
                <a:buSzPct val="100000"/>
                <a:buFont typeface="Arial"/>
                <a:buChar char="•"/>
                <a:defRPr sz="2000">
                  <a:latin typeface="+mn-lt"/>
                  <a:ea typeface="+mn-ea"/>
                  <a:cs typeface="+mn-cs"/>
                  <a:sym typeface="Calibri"/>
                </a:defRPr>
              </a:pPr>
              <a:r>
                <a:t>Always in pairs</a:t>
              </a:r>
            </a:p>
            <a:p>
              <a:pPr marL="357186" indent="-357186">
                <a:buSzPct val="100000"/>
                <a:buFont typeface="Arial"/>
                <a:buChar char="•"/>
                <a:defRPr sz="2000">
                  <a:latin typeface="+mn-lt"/>
                  <a:ea typeface="+mn-ea"/>
                  <a:cs typeface="+mn-cs"/>
                  <a:sym typeface="Calibri"/>
                </a:defRPr>
              </a:pPr>
              <a:r>
                <a:t>Never leave anyone behind</a:t>
              </a:r>
            </a:p>
          </p:txBody>
        </p:sp>
      </p:grpSp>
      <p:grpSp>
        <p:nvGrpSpPr>
          <p:cNvPr id="521" name="May Day…"/>
          <p:cNvGrpSpPr/>
          <p:nvPr/>
        </p:nvGrpSpPr>
        <p:grpSpPr>
          <a:xfrm>
            <a:off x="6724363" y="127753"/>
            <a:ext cx="2060473" cy="4765039"/>
            <a:chOff x="0" y="0"/>
            <a:chExt cx="2060471" cy="4765037"/>
          </a:xfrm>
        </p:grpSpPr>
        <p:sp>
          <p:nvSpPr>
            <p:cNvPr id="519" name="Rounded Rectangle"/>
            <p:cNvSpPr/>
            <p:nvPr/>
          </p:nvSpPr>
          <p:spPr>
            <a:xfrm>
              <a:off x="0" y="61270"/>
              <a:ext cx="2060472" cy="4642498"/>
            </a:xfrm>
            <a:prstGeom prst="roundRect">
              <a:avLst>
                <a:gd name="adj" fmla="val 9245"/>
              </a:avLst>
            </a:prstGeom>
            <a:solidFill>
              <a:srgbClr val="FFFFFF"/>
            </a:solidFill>
            <a:ln w="1016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2000">
                  <a:latin typeface="+mn-lt"/>
                  <a:ea typeface="+mn-ea"/>
                  <a:cs typeface="+mn-cs"/>
                  <a:sym typeface="Calibri"/>
                </a:defRPr>
              </a:pPr>
              <a:endParaRPr/>
            </a:p>
          </p:txBody>
        </p:sp>
        <p:sp>
          <p:nvSpPr>
            <p:cNvPr id="520" name="May Day…"/>
            <p:cNvSpPr txBox="1"/>
            <p:nvPr/>
          </p:nvSpPr>
          <p:spPr>
            <a:xfrm>
              <a:off x="55792" y="0"/>
              <a:ext cx="1948887" cy="4765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2000" b="1">
                  <a:latin typeface="+mn-lt"/>
                  <a:ea typeface="+mn-ea"/>
                  <a:cs typeface="+mn-cs"/>
                  <a:sym typeface="Calibri"/>
                </a:defRPr>
              </a:pPr>
              <a:r>
                <a:t>May Day</a:t>
              </a:r>
            </a:p>
            <a:p>
              <a:pPr marL="357186" indent="-357186">
                <a:buSzPct val="100000"/>
                <a:buFont typeface="Arial"/>
                <a:buChar char="•"/>
                <a:defRPr sz="2000">
                  <a:latin typeface="+mn-lt"/>
                  <a:ea typeface="+mn-ea"/>
                  <a:cs typeface="+mn-cs"/>
                  <a:sym typeface="Calibri"/>
                </a:defRPr>
              </a:pPr>
              <a:r>
                <a:t>Recognition denial</a:t>
              </a:r>
            </a:p>
            <a:p>
              <a:pPr marL="357186" indent="-357186">
                <a:buSzPct val="100000"/>
                <a:buFont typeface="Arial"/>
                <a:buChar char="•"/>
                <a:defRPr sz="2000">
                  <a:latin typeface="+mn-lt"/>
                  <a:ea typeface="+mn-ea"/>
                  <a:cs typeface="+mn-cs"/>
                  <a:sym typeface="Calibri"/>
                </a:defRPr>
              </a:pPr>
              <a:r>
                <a:t>Failure to reach out</a:t>
              </a:r>
            </a:p>
            <a:p>
              <a:pPr marL="357186" indent="-357186">
                <a:buSzPct val="100000"/>
                <a:buFont typeface="Arial"/>
                <a:buChar char="•"/>
                <a:defRPr sz="2000">
                  <a:latin typeface="+mn-lt"/>
                  <a:ea typeface="+mn-ea"/>
                  <a:cs typeface="+mn-cs"/>
                  <a:sym typeface="Calibri"/>
                </a:defRPr>
              </a:pPr>
              <a:r>
                <a:t>Problem seen as unsolvable</a:t>
              </a:r>
            </a:p>
            <a:p>
              <a:pPr marL="357186" indent="-357186">
                <a:buSzPct val="100000"/>
                <a:buFont typeface="Arial"/>
                <a:buChar char="•"/>
                <a:defRPr sz="2000">
                  <a:latin typeface="+mn-lt"/>
                  <a:ea typeface="+mn-ea"/>
                  <a:cs typeface="+mn-cs"/>
                  <a:sym typeface="Calibri"/>
                </a:defRPr>
              </a:pPr>
              <a:r>
                <a:t>No professional intervention</a:t>
              </a:r>
            </a:p>
            <a:p>
              <a:pPr marL="357186" indent="-357186">
                <a:buSzPct val="100000"/>
                <a:buFont typeface="Arial"/>
                <a:buChar char="•"/>
                <a:defRPr sz="2000">
                  <a:latin typeface="+mn-lt"/>
                  <a:ea typeface="+mn-ea"/>
                  <a:cs typeface="+mn-cs"/>
                  <a:sym typeface="Calibri"/>
                </a:defRPr>
              </a:pPr>
              <a:r>
                <a:t>Nowhere to turn?</a:t>
              </a:r>
            </a:p>
            <a:p>
              <a:pPr marL="357186" indent="-357186">
                <a:buSzPct val="100000"/>
                <a:buFont typeface="Arial"/>
                <a:buChar char="•"/>
                <a:defRPr sz="2000">
                  <a:latin typeface="+mn-lt"/>
                  <a:ea typeface="+mn-ea"/>
                  <a:cs typeface="+mn-cs"/>
                  <a:sym typeface="Calibri"/>
                </a:defRPr>
              </a:pPr>
              <a:r>
                <a:t>Catastrophic failure:  suicide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5" animBg="1" advAuto="0"/>
      <p:bldP spid="509" grpId="1" animBg="1" advAuto="0"/>
      <p:bldP spid="512" grpId="2" animBg="1" advAuto="0"/>
      <p:bldP spid="515" grpId="3" animBg="1" advAuto="0"/>
      <p:bldP spid="518" grpId="4" animBg="1" advAuto="0"/>
      <p:bldP spid="521" grpId="6"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Title 2"/>
          <p:cNvSpPr txBox="1">
            <a:spLocks noGrp="1"/>
          </p:cNvSpPr>
          <p:nvPr>
            <p:ph type="title"/>
          </p:nvPr>
        </p:nvSpPr>
        <p:spPr>
          <a:xfrm>
            <a:off x="457200" y="274638"/>
            <a:ext cx="8229600" cy="1143002"/>
          </a:xfrm>
          <a:prstGeom prst="rect">
            <a:avLst/>
          </a:prstGeom>
        </p:spPr>
        <p:txBody>
          <a:bodyPr/>
          <a:lstStyle/>
          <a:p>
            <a:endParaRPr/>
          </a:p>
        </p:txBody>
      </p:sp>
      <p:pic>
        <p:nvPicPr>
          <p:cNvPr id="526" name="Content Placeholder 1" descr="Content Placeholder 1"/>
          <p:cNvPicPr>
            <a:picLocks noChangeAspect="1"/>
          </p:cNvPicPr>
          <p:nvPr/>
        </p:nvPicPr>
        <p:blipFill>
          <a:blip r:embed="rId2"/>
          <a:stretch>
            <a:fillRect/>
          </a:stretch>
        </p:blipFill>
        <p:spPr>
          <a:xfrm>
            <a:off x="2540648" y="1600200"/>
            <a:ext cx="4062702" cy="4525963"/>
          </a:xfrm>
          <a:prstGeom prst="rect">
            <a:avLst/>
          </a:prstGeom>
          <a:ln w="12700">
            <a:miter lim="400000"/>
          </a:ln>
        </p:spPr>
      </p:pic>
      <p:sp>
        <p:nvSpPr>
          <p:cNvPr id="527"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528"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529"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530"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Title 2"/>
          <p:cNvSpPr txBox="1">
            <a:spLocks noGrp="1"/>
          </p:cNvSpPr>
          <p:nvPr>
            <p:ph type="title"/>
          </p:nvPr>
        </p:nvSpPr>
        <p:spPr>
          <a:xfrm>
            <a:off x="457199" y="274637"/>
            <a:ext cx="8229601" cy="1143001"/>
          </a:xfrm>
          <a:prstGeom prst="rect">
            <a:avLst/>
          </a:prstGeom>
        </p:spPr>
        <p:txBody>
          <a:bodyPr/>
          <a:lstStyle/>
          <a:p>
            <a:r>
              <a:t>Other Resources</a:t>
            </a:r>
          </a:p>
        </p:txBody>
      </p:sp>
      <p:sp>
        <p:nvSpPr>
          <p:cNvPr id="533" name="Content Placeholder 3"/>
          <p:cNvSpPr txBox="1">
            <a:spLocks noGrp="1"/>
          </p:cNvSpPr>
          <p:nvPr>
            <p:ph type="body" sz="half" idx="1"/>
          </p:nvPr>
        </p:nvSpPr>
        <p:spPr>
          <a:xfrm>
            <a:off x="457198" y="1600202"/>
            <a:ext cx="3937958" cy="4525965"/>
          </a:xfrm>
          <a:prstGeom prst="rect">
            <a:avLst/>
          </a:prstGeom>
        </p:spPr>
        <p:txBody>
          <a:bodyPr/>
          <a:lstStyle/>
          <a:p>
            <a:pPr>
              <a:lnSpc>
                <a:spcPct val="90000"/>
              </a:lnSpc>
            </a:pPr>
            <a:endParaRPr/>
          </a:p>
          <a:p>
            <a:pPr>
              <a:lnSpc>
                <a:spcPct val="90000"/>
              </a:lnSpc>
            </a:pPr>
            <a:r>
              <a:t>IAFF Behavioral Wellness Center</a:t>
            </a:r>
          </a:p>
        </p:txBody>
      </p:sp>
      <p:sp>
        <p:nvSpPr>
          <p:cNvPr id="534" name="Slide Number Placeholder 6"/>
          <p:cNvSpPr txBox="1">
            <a:spLocks noGrp="1"/>
          </p:cNvSpPr>
          <p:nvPr>
            <p:ph type="sldNum" sz="quarter" idx="4294967295"/>
          </p:nvPr>
        </p:nvSpPr>
        <p:spPr>
          <a:xfrm>
            <a:off x="8436137" y="6416994"/>
            <a:ext cx="250661" cy="2438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fld id="{86CB4B4D-7CA3-9044-876B-883B54F8677D}" type="slidenum">
              <a:t>32</a:t>
            </a:fld>
            <a:endParaRPr/>
          </a:p>
        </p:txBody>
      </p:sp>
      <p:sp>
        <p:nvSpPr>
          <p:cNvPr id="535" name="Straight Connector 16"/>
          <p:cNvSpPr/>
          <p:nvPr/>
        </p:nvSpPr>
        <p:spPr>
          <a:xfrm>
            <a:off x="457199" y="1430338"/>
            <a:ext cx="8229601" cy="1"/>
          </a:xfrm>
          <a:prstGeom prst="line">
            <a:avLst/>
          </a:prstGeom>
          <a:ln w="50800">
            <a:solidFill>
              <a:srgbClr val="C00000"/>
            </a:solidFill>
          </a:ln>
        </p:spPr>
        <p:txBody>
          <a:bodyPr lIns="45718" tIns="45718" rIns="45718" bIns="45718"/>
          <a:lstStyle/>
          <a:p>
            <a:endParaRPr/>
          </a:p>
        </p:txBody>
      </p:sp>
      <p:sp>
        <p:nvSpPr>
          <p:cNvPr id="536" name="Straight Connector 17"/>
          <p:cNvSpPr/>
          <p:nvPr/>
        </p:nvSpPr>
        <p:spPr>
          <a:xfrm>
            <a:off x="457199" y="477154"/>
            <a:ext cx="8229601" cy="1"/>
          </a:xfrm>
          <a:prstGeom prst="line">
            <a:avLst/>
          </a:prstGeom>
          <a:ln w="50800">
            <a:solidFill>
              <a:srgbClr val="C00000"/>
            </a:solidFill>
          </a:ln>
        </p:spPr>
        <p:txBody>
          <a:bodyPr lIns="45718" tIns="45718" rIns="45718" bIns="45718"/>
          <a:lstStyle/>
          <a:p>
            <a:endParaRPr/>
          </a:p>
        </p:txBody>
      </p:sp>
      <p:pic>
        <p:nvPicPr>
          <p:cNvPr id="537" name="Picture 3" descr="Picture 3"/>
          <p:cNvPicPr>
            <a:picLocks noChangeAspect="1"/>
          </p:cNvPicPr>
          <p:nvPr/>
        </p:nvPicPr>
        <p:blipFill>
          <a:blip r:embed="rId3"/>
          <a:stretch>
            <a:fillRect/>
          </a:stretch>
        </p:blipFill>
        <p:spPr>
          <a:xfrm>
            <a:off x="457198" y="6654003"/>
            <a:ext cx="8229602" cy="12702"/>
          </a:xfrm>
          <a:prstGeom prst="rect">
            <a:avLst/>
          </a:prstGeom>
          <a:ln w="12700">
            <a:miter lim="400000"/>
          </a:ln>
        </p:spPr>
      </p:pic>
      <p:pic>
        <p:nvPicPr>
          <p:cNvPr id="538" name="Image" descr="Image"/>
          <p:cNvPicPr>
            <a:picLocks noChangeAspect="1"/>
          </p:cNvPicPr>
          <p:nvPr/>
        </p:nvPicPr>
        <p:blipFill>
          <a:blip r:embed="rId4"/>
          <a:stretch>
            <a:fillRect/>
          </a:stretch>
        </p:blipFill>
        <p:spPr>
          <a:xfrm>
            <a:off x="3878298" y="1638899"/>
            <a:ext cx="4432191" cy="4831945"/>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Title 2"/>
          <p:cNvSpPr txBox="1">
            <a:spLocks noGrp="1"/>
          </p:cNvSpPr>
          <p:nvPr>
            <p:ph type="title"/>
          </p:nvPr>
        </p:nvSpPr>
        <p:spPr>
          <a:xfrm>
            <a:off x="457199" y="274637"/>
            <a:ext cx="8229601" cy="1143001"/>
          </a:xfrm>
          <a:prstGeom prst="rect">
            <a:avLst/>
          </a:prstGeom>
        </p:spPr>
        <p:txBody>
          <a:bodyPr/>
          <a:lstStyle/>
          <a:p>
            <a:r>
              <a:t>Resources</a:t>
            </a:r>
          </a:p>
        </p:txBody>
      </p:sp>
      <p:sp>
        <p:nvSpPr>
          <p:cNvPr id="543" name="Slide Number Placeholder 6"/>
          <p:cNvSpPr txBox="1">
            <a:spLocks noGrp="1"/>
          </p:cNvSpPr>
          <p:nvPr>
            <p:ph type="sldNum" sz="quarter" idx="4294967295"/>
          </p:nvPr>
        </p:nvSpPr>
        <p:spPr>
          <a:xfrm>
            <a:off x="8436137" y="6416994"/>
            <a:ext cx="250661" cy="2438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fld id="{86CB4B4D-7CA3-9044-876B-883B54F8677D}" type="slidenum">
              <a:t>33</a:t>
            </a:fld>
            <a:endParaRPr/>
          </a:p>
        </p:txBody>
      </p:sp>
      <p:sp>
        <p:nvSpPr>
          <p:cNvPr id="544" name="Straight Connector 16"/>
          <p:cNvSpPr/>
          <p:nvPr/>
        </p:nvSpPr>
        <p:spPr>
          <a:xfrm>
            <a:off x="457199" y="1430338"/>
            <a:ext cx="8229601" cy="1"/>
          </a:xfrm>
          <a:prstGeom prst="line">
            <a:avLst/>
          </a:prstGeom>
          <a:ln w="50800">
            <a:solidFill>
              <a:srgbClr val="C00000"/>
            </a:solidFill>
          </a:ln>
        </p:spPr>
        <p:txBody>
          <a:bodyPr lIns="45718" tIns="45718" rIns="45718" bIns="45718"/>
          <a:lstStyle/>
          <a:p>
            <a:endParaRPr/>
          </a:p>
        </p:txBody>
      </p:sp>
      <p:sp>
        <p:nvSpPr>
          <p:cNvPr id="545" name="Straight Connector 17"/>
          <p:cNvSpPr/>
          <p:nvPr/>
        </p:nvSpPr>
        <p:spPr>
          <a:xfrm>
            <a:off x="457199" y="477154"/>
            <a:ext cx="8229601" cy="1"/>
          </a:xfrm>
          <a:prstGeom prst="line">
            <a:avLst/>
          </a:prstGeom>
          <a:ln w="50800">
            <a:solidFill>
              <a:srgbClr val="C00000"/>
            </a:solidFill>
          </a:ln>
        </p:spPr>
        <p:txBody>
          <a:bodyPr lIns="45718" tIns="45718" rIns="45718" bIns="45718"/>
          <a:lstStyle/>
          <a:p>
            <a:endParaRPr/>
          </a:p>
        </p:txBody>
      </p:sp>
      <p:pic>
        <p:nvPicPr>
          <p:cNvPr id="546" name="Picture 3" descr="Picture 3"/>
          <p:cNvPicPr>
            <a:picLocks noChangeAspect="1"/>
          </p:cNvPicPr>
          <p:nvPr/>
        </p:nvPicPr>
        <p:blipFill>
          <a:blip r:embed="rId3"/>
          <a:stretch>
            <a:fillRect/>
          </a:stretch>
        </p:blipFill>
        <p:spPr>
          <a:xfrm>
            <a:off x="457198" y="6654003"/>
            <a:ext cx="8229602" cy="12702"/>
          </a:xfrm>
          <a:prstGeom prst="rect">
            <a:avLst/>
          </a:prstGeom>
          <a:ln w="12700">
            <a:miter lim="400000"/>
          </a:ln>
        </p:spPr>
      </p:pic>
      <p:pic>
        <p:nvPicPr>
          <p:cNvPr id="547" name="Image" descr="Image"/>
          <p:cNvPicPr>
            <a:picLocks noChangeAspect="1"/>
          </p:cNvPicPr>
          <p:nvPr/>
        </p:nvPicPr>
        <p:blipFill>
          <a:blip r:embed="rId4"/>
          <a:stretch>
            <a:fillRect/>
          </a:stretch>
        </p:blipFill>
        <p:spPr>
          <a:xfrm>
            <a:off x="1809238" y="1592062"/>
            <a:ext cx="5375923" cy="488752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itle 2"/>
          <p:cNvSpPr txBox="1">
            <a:spLocks noGrp="1"/>
          </p:cNvSpPr>
          <p:nvPr>
            <p:ph type="title"/>
          </p:nvPr>
        </p:nvSpPr>
        <p:spPr>
          <a:xfrm>
            <a:off x="457199" y="274637"/>
            <a:ext cx="8229601" cy="1143001"/>
          </a:xfrm>
          <a:prstGeom prst="rect">
            <a:avLst/>
          </a:prstGeom>
        </p:spPr>
        <p:txBody>
          <a:bodyPr/>
          <a:lstStyle/>
          <a:p>
            <a:r>
              <a:t>Other Resources</a:t>
            </a:r>
          </a:p>
        </p:txBody>
      </p:sp>
      <p:sp>
        <p:nvSpPr>
          <p:cNvPr id="552" name="Content Placeholder 3"/>
          <p:cNvSpPr txBox="1">
            <a:spLocks noGrp="1"/>
          </p:cNvSpPr>
          <p:nvPr>
            <p:ph type="body" sz="half" idx="1"/>
          </p:nvPr>
        </p:nvSpPr>
        <p:spPr>
          <a:xfrm>
            <a:off x="457198" y="1600202"/>
            <a:ext cx="4654050" cy="4525965"/>
          </a:xfrm>
          <a:prstGeom prst="rect">
            <a:avLst/>
          </a:prstGeom>
        </p:spPr>
        <p:txBody>
          <a:bodyPr/>
          <a:lstStyle/>
          <a:p>
            <a:pPr>
              <a:lnSpc>
                <a:spcPct val="90000"/>
              </a:lnSpc>
            </a:pPr>
            <a:endParaRPr/>
          </a:p>
          <a:p>
            <a:pPr>
              <a:lnSpc>
                <a:spcPct val="90000"/>
              </a:lnSpc>
            </a:pPr>
            <a:r>
              <a:t>NFFF Fire Service Behavioral Health Management Guide</a:t>
            </a:r>
          </a:p>
          <a:p>
            <a:pPr marL="778668" lvl="1" indent="-321468">
              <a:lnSpc>
                <a:spcPct val="90000"/>
              </a:lnSpc>
              <a:buChar char="•"/>
            </a:pPr>
            <a:r>
              <a:t>Training Resources - Hero Learning Network</a:t>
            </a:r>
          </a:p>
        </p:txBody>
      </p:sp>
      <p:sp>
        <p:nvSpPr>
          <p:cNvPr id="553" name="Slide Number Placeholder 6"/>
          <p:cNvSpPr txBox="1">
            <a:spLocks noGrp="1"/>
          </p:cNvSpPr>
          <p:nvPr>
            <p:ph type="sldNum" sz="quarter" idx="4294967295"/>
          </p:nvPr>
        </p:nvSpPr>
        <p:spPr>
          <a:xfrm>
            <a:off x="8436137" y="6416994"/>
            <a:ext cx="250661" cy="2438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fld id="{86CB4B4D-7CA3-9044-876B-883B54F8677D}" type="slidenum">
              <a:t>34</a:t>
            </a:fld>
            <a:endParaRPr/>
          </a:p>
        </p:txBody>
      </p:sp>
      <p:sp>
        <p:nvSpPr>
          <p:cNvPr id="554" name="Straight Connector 16"/>
          <p:cNvSpPr/>
          <p:nvPr/>
        </p:nvSpPr>
        <p:spPr>
          <a:xfrm>
            <a:off x="457199" y="1430338"/>
            <a:ext cx="8229601" cy="1"/>
          </a:xfrm>
          <a:prstGeom prst="line">
            <a:avLst/>
          </a:prstGeom>
          <a:ln w="50800">
            <a:solidFill>
              <a:srgbClr val="C00000"/>
            </a:solidFill>
          </a:ln>
        </p:spPr>
        <p:txBody>
          <a:bodyPr lIns="45718" tIns="45718" rIns="45718" bIns="45718"/>
          <a:lstStyle/>
          <a:p>
            <a:endParaRPr/>
          </a:p>
        </p:txBody>
      </p:sp>
      <p:sp>
        <p:nvSpPr>
          <p:cNvPr id="555" name="Straight Connector 17"/>
          <p:cNvSpPr/>
          <p:nvPr/>
        </p:nvSpPr>
        <p:spPr>
          <a:xfrm>
            <a:off x="457199" y="477154"/>
            <a:ext cx="8229601" cy="1"/>
          </a:xfrm>
          <a:prstGeom prst="line">
            <a:avLst/>
          </a:prstGeom>
          <a:ln w="50800">
            <a:solidFill>
              <a:srgbClr val="C00000"/>
            </a:solidFill>
          </a:ln>
        </p:spPr>
        <p:txBody>
          <a:bodyPr lIns="45718" tIns="45718" rIns="45718" bIns="45718"/>
          <a:lstStyle/>
          <a:p>
            <a:endParaRPr/>
          </a:p>
        </p:txBody>
      </p:sp>
      <p:pic>
        <p:nvPicPr>
          <p:cNvPr id="556" name="Picture 3" descr="Picture 3"/>
          <p:cNvPicPr>
            <a:picLocks noChangeAspect="1"/>
          </p:cNvPicPr>
          <p:nvPr/>
        </p:nvPicPr>
        <p:blipFill>
          <a:blip r:embed="rId3"/>
          <a:stretch>
            <a:fillRect/>
          </a:stretch>
        </p:blipFill>
        <p:spPr>
          <a:xfrm>
            <a:off x="457198" y="6654003"/>
            <a:ext cx="8229602" cy="12702"/>
          </a:xfrm>
          <a:prstGeom prst="rect">
            <a:avLst/>
          </a:prstGeom>
          <a:ln w="12700">
            <a:miter lim="400000"/>
          </a:ln>
        </p:spPr>
      </p:pic>
      <p:pic>
        <p:nvPicPr>
          <p:cNvPr id="557" name="Image" descr="Image"/>
          <p:cNvPicPr>
            <a:picLocks noChangeAspect="1"/>
          </p:cNvPicPr>
          <p:nvPr/>
        </p:nvPicPr>
        <p:blipFill>
          <a:blip r:embed="rId4"/>
          <a:stretch>
            <a:fillRect/>
          </a:stretch>
        </p:blipFill>
        <p:spPr>
          <a:xfrm>
            <a:off x="5111248" y="1608992"/>
            <a:ext cx="3203012" cy="4715024"/>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itle 2"/>
          <p:cNvSpPr txBox="1">
            <a:spLocks noGrp="1"/>
          </p:cNvSpPr>
          <p:nvPr>
            <p:ph type="title"/>
          </p:nvPr>
        </p:nvSpPr>
        <p:spPr>
          <a:xfrm>
            <a:off x="457199" y="274637"/>
            <a:ext cx="8229601" cy="1143001"/>
          </a:xfrm>
          <a:prstGeom prst="rect">
            <a:avLst/>
          </a:prstGeom>
        </p:spPr>
        <p:txBody>
          <a:bodyPr/>
          <a:lstStyle/>
          <a:p>
            <a:r>
              <a:t>Other Resources</a:t>
            </a:r>
          </a:p>
        </p:txBody>
      </p:sp>
      <p:sp>
        <p:nvSpPr>
          <p:cNvPr id="562" name="Content Placeholder 3"/>
          <p:cNvSpPr txBox="1">
            <a:spLocks noGrp="1"/>
          </p:cNvSpPr>
          <p:nvPr>
            <p:ph type="body" sz="half" idx="1"/>
          </p:nvPr>
        </p:nvSpPr>
        <p:spPr>
          <a:xfrm>
            <a:off x="457198" y="1600202"/>
            <a:ext cx="4654050" cy="4525965"/>
          </a:xfrm>
          <a:prstGeom prst="rect">
            <a:avLst/>
          </a:prstGeom>
        </p:spPr>
        <p:txBody>
          <a:bodyPr/>
          <a:lstStyle/>
          <a:p>
            <a:pPr>
              <a:lnSpc>
                <a:spcPct val="90000"/>
              </a:lnSpc>
            </a:pPr>
            <a:endParaRPr/>
          </a:p>
          <a:p>
            <a:pPr>
              <a:lnSpc>
                <a:spcPct val="90000"/>
              </a:lnSpc>
            </a:pPr>
            <a:r>
              <a:t>National Volunteer Fire Council</a:t>
            </a:r>
          </a:p>
          <a:p>
            <a:pPr marL="778668" lvl="1" indent="-321468">
              <a:lnSpc>
                <a:spcPct val="90000"/>
              </a:lnSpc>
              <a:buChar char="•"/>
            </a:pPr>
            <a:r>
              <a:t>Share the Load</a:t>
            </a:r>
          </a:p>
        </p:txBody>
      </p:sp>
      <p:sp>
        <p:nvSpPr>
          <p:cNvPr id="563" name="Slide Number Placeholder 6"/>
          <p:cNvSpPr txBox="1">
            <a:spLocks noGrp="1"/>
          </p:cNvSpPr>
          <p:nvPr>
            <p:ph type="sldNum" sz="quarter" idx="4294967295"/>
          </p:nvPr>
        </p:nvSpPr>
        <p:spPr>
          <a:xfrm>
            <a:off x="8436137" y="6416994"/>
            <a:ext cx="250661" cy="2438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fld id="{86CB4B4D-7CA3-9044-876B-883B54F8677D}" type="slidenum">
              <a:t>35</a:t>
            </a:fld>
            <a:endParaRPr/>
          </a:p>
        </p:txBody>
      </p:sp>
      <p:sp>
        <p:nvSpPr>
          <p:cNvPr id="564" name="Straight Connector 16"/>
          <p:cNvSpPr/>
          <p:nvPr/>
        </p:nvSpPr>
        <p:spPr>
          <a:xfrm>
            <a:off x="457199" y="1430338"/>
            <a:ext cx="8229601" cy="1"/>
          </a:xfrm>
          <a:prstGeom prst="line">
            <a:avLst/>
          </a:prstGeom>
          <a:ln w="50800">
            <a:solidFill>
              <a:srgbClr val="C00000"/>
            </a:solidFill>
          </a:ln>
        </p:spPr>
        <p:txBody>
          <a:bodyPr lIns="45718" tIns="45718" rIns="45718" bIns="45718"/>
          <a:lstStyle/>
          <a:p>
            <a:endParaRPr/>
          </a:p>
        </p:txBody>
      </p:sp>
      <p:sp>
        <p:nvSpPr>
          <p:cNvPr id="565" name="Straight Connector 17"/>
          <p:cNvSpPr/>
          <p:nvPr/>
        </p:nvSpPr>
        <p:spPr>
          <a:xfrm>
            <a:off x="457199" y="477154"/>
            <a:ext cx="8229601" cy="1"/>
          </a:xfrm>
          <a:prstGeom prst="line">
            <a:avLst/>
          </a:prstGeom>
          <a:ln w="50800">
            <a:solidFill>
              <a:srgbClr val="C00000"/>
            </a:solidFill>
          </a:ln>
        </p:spPr>
        <p:txBody>
          <a:bodyPr lIns="45718" tIns="45718" rIns="45718" bIns="45718"/>
          <a:lstStyle/>
          <a:p>
            <a:endParaRPr/>
          </a:p>
        </p:txBody>
      </p:sp>
      <p:pic>
        <p:nvPicPr>
          <p:cNvPr id="566" name="Picture 3" descr="Picture 3"/>
          <p:cNvPicPr>
            <a:picLocks noChangeAspect="1"/>
          </p:cNvPicPr>
          <p:nvPr/>
        </p:nvPicPr>
        <p:blipFill>
          <a:blip r:embed="rId3"/>
          <a:stretch>
            <a:fillRect/>
          </a:stretch>
        </p:blipFill>
        <p:spPr>
          <a:xfrm>
            <a:off x="457198" y="6654003"/>
            <a:ext cx="8229602" cy="12702"/>
          </a:xfrm>
          <a:prstGeom prst="rect">
            <a:avLst/>
          </a:prstGeom>
          <a:ln w="12700">
            <a:miter lim="400000"/>
          </a:ln>
        </p:spPr>
      </p:pic>
      <p:pic>
        <p:nvPicPr>
          <p:cNvPr id="567" name="Image" descr="Image"/>
          <p:cNvPicPr>
            <a:picLocks noChangeAspect="1"/>
          </p:cNvPicPr>
          <p:nvPr/>
        </p:nvPicPr>
        <p:blipFill>
          <a:blip r:embed="rId4"/>
          <a:stretch>
            <a:fillRect/>
          </a:stretch>
        </p:blipFill>
        <p:spPr>
          <a:xfrm>
            <a:off x="5029842" y="1776227"/>
            <a:ext cx="3749475" cy="3919262"/>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Title 1"/>
          <p:cNvSpPr txBox="1">
            <a:spLocks noGrp="1"/>
          </p:cNvSpPr>
          <p:nvPr>
            <p:ph type="title"/>
          </p:nvPr>
        </p:nvSpPr>
        <p:spPr>
          <a:xfrm>
            <a:off x="457200" y="274638"/>
            <a:ext cx="8229600" cy="1143002"/>
          </a:xfrm>
          <a:prstGeom prst="rect">
            <a:avLst/>
          </a:prstGeom>
        </p:spPr>
        <p:txBody>
          <a:bodyPr/>
          <a:lstStyle/>
          <a:p>
            <a:r>
              <a:t>Closing</a:t>
            </a:r>
          </a:p>
        </p:txBody>
      </p:sp>
      <p:sp>
        <p:nvSpPr>
          <p:cNvPr id="572" name="Content Placeholder 4"/>
          <p:cNvSpPr txBox="1">
            <a:spLocks noGrp="1"/>
          </p:cNvSpPr>
          <p:nvPr>
            <p:ph type="body" sz="half" idx="1"/>
          </p:nvPr>
        </p:nvSpPr>
        <p:spPr>
          <a:xfrm>
            <a:off x="457200" y="1600202"/>
            <a:ext cx="4038600" cy="4525965"/>
          </a:xfrm>
          <a:prstGeom prst="rect">
            <a:avLst/>
          </a:prstGeom>
        </p:spPr>
        <p:txBody>
          <a:bodyPr/>
          <a:lstStyle/>
          <a:p>
            <a:r>
              <a:t>Feed yourself with positive, happy, me kind of thoughts.</a:t>
            </a:r>
          </a:p>
          <a:p>
            <a:r>
              <a:t>YOU make a difference in my life and the life of all of those you touch.</a:t>
            </a:r>
          </a:p>
          <a:p>
            <a:r>
              <a:t>Don’t forget to touch, love and smile.</a:t>
            </a:r>
          </a:p>
        </p:txBody>
      </p:sp>
      <p:pic>
        <p:nvPicPr>
          <p:cNvPr id="573" name="Content Placeholder 8" descr="Content Placeholder 8"/>
          <p:cNvPicPr>
            <a:picLocks noChangeAspect="1"/>
          </p:cNvPicPr>
          <p:nvPr/>
        </p:nvPicPr>
        <p:blipFill>
          <a:blip r:embed="rId2"/>
          <a:stretch>
            <a:fillRect/>
          </a:stretch>
        </p:blipFill>
        <p:spPr>
          <a:xfrm>
            <a:off x="4851572" y="1600200"/>
            <a:ext cx="3631856" cy="4525963"/>
          </a:xfrm>
          <a:prstGeom prst="rect">
            <a:avLst/>
          </a:prstGeom>
          <a:ln w="12700">
            <a:miter lim="400000"/>
          </a:ln>
        </p:spPr>
      </p:pic>
      <p:sp>
        <p:nvSpPr>
          <p:cNvPr id="574"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575"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576"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577"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lide Number"/>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grpSp>
        <p:nvGrpSpPr>
          <p:cNvPr id="582" name="What You Feed Your Mind You Will Become?"/>
          <p:cNvGrpSpPr/>
          <p:nvPr/>
        </p:nvGrpSpPr>
        <p:grpSpPr>
          <a:xfrm>
            <a:off x="525451" y="315465"/>
            <a:ext cx="8093099" cy="2050681"/>
            <a:chOff x="0" y="0"/>
            <a:chExt cx="8093098" cy="2050679"/>
          </a:xfrm>
        </p:grpSpPr>
        <p:sp>
          <p:nvSpPr>
            <p:cNvPr id="580" name="Rounded Rectangle"/>
            <p:cNvSpPr/>
            <p:nvPr/>
          </p:nvSpPr>
          <p:spPr>
            <a:xfrm>
              <a:off x="0" y="0"/>
              <a:ext cx="8093099" cy="2050680"/>
            </a:xfrm>
            <a:prstGeom prst="roundRect">
              <a:avLst>
                <a:gd name="adj" fmla="val 9290"/>
              </a:avLst>
            </a:prstGeom>
            <a:solidFill>
              <a:srgbClr val="B51A00"/>
            </a:soli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5400" b="1">
                  <a:solidFill>
                    <a:srgbClr val="F7FADB"/>
                  </a:solidFill>
                  <a:latin typeface="+mn-lt"/>
                  <a:ea typeface="+mn-ea"/>
                  <a:cs typeface="+mn-cs"/>
                  <a:sym typeface="Calibri"/>
                </a:defRPr>
              </a:pPr>
              <a:endParaRPr/>
            </a:p>
          </p:txBody>
        </p:sp>
        <p:sp>
          <p:nvSpPr>
            <p:cNvPr id="581" name="What You Feed Your Mind You Will Become?"/>
            <p:cNvSpPr txBox="1"/>
            <p:nvPr/>
          </p:nvSpPr>
          <p:spPr>
            <a:xfrm>
              <a:off x="55798" y="179520"/>
              <a:ext cx="7981502" cy="16916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5400" b="1">
                  <a:solidFill>
                    <a:srgbClr val="F7FADB"/>
                  </a:solidFill>
                  <a:latin typeface="+mn-lt"/>
                  <a:ea typeface="+mn-ea"/>
                  <a:cs typeface="+mn-cs"/>
                  <a:sym typeface="Calibri"/>
                </a:defRPr>
              </a:lvl1pPr>
            </a:lstStyle>
            <a:p>
              <a:r>
                <a:t>What You Feed Your Mind You Will Become?</a:t>
              </a:r>
            </a:p>
          </p:txBody>
        </p:sp>
      </p:grpSp>
      <p:pic>
        <p:nvPicPr>
          <p:cNvPr id="583" name="Content Placeholder 1" descr="Content Placeholder 1"/>
          <p:cNvPicPr>
            <a:picLocks noChangeAspect="1"/>
          </p:cNvPicPr>
          <p:nvPr/>
        </p:nvPicPr>
        <p:blipFill>
          <a:blip r:embed="rId3"/>
          <a:stretch>
            <a:fillRect/>
          </a:stretch>
        </p:blipFill>
        <p:spPr>
          <a:xfrm>
            <a:off x="1460163" y="2455459"/>
            <a:ext cx="6366956" cy="425219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82"/>
                                        </p:tgtEl>
                                        <p:attrNameLst>
                                          <p:attrName>style.visibility</p:attrName>
                                        </p:attrNameLst>
                                      </p:cBhvr>
                                      <p:to>
                                        <p:strVal val="visible"/>
                                      </p:to>
                                    </p:set>
                                    <p:animEffect transition="in" filter="dissolve">
                                      <p:cBhvr>
                                        <p:cTn id="7" dur="1000"/>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itle 2"/>
          <p:cNvSpPr txBox="1">
            <a:spLocks noGrp="1"/>
          </p:cNvSpPr>
          <p:nvPr>
            <p:ph type="title"/>
          </p:nvPr>
        </p:nvSpPr>
        <p:spPr>
          <a:xfrm>
            <a:off x="457200" y="391793"/>
            <a:ext cx="8229600" cy="1025847"/>
          </a:xfrm>
          <a:prstGeom prst="rect">
            <a:avLst/>
          </a:prstGeom>
        </p:spPr>
        <p:txBody>
          <a:bodyPr/>
          <a:lstStyle>
            <a:lvl1pPr defTabSz="832103">
              <a:defRPr sz="3200"/>
            </a:lvl1pPr>
          </a:lstStyle>
          <a:p>
            <a:r>
              <a:t>Reading/Listening to Sustain Your Inner Joy</a:t>
            </a:r>
          </a:p>
        </p:txBody>
      </p:sp>
      <p:sp>
        <p:nvSpPr>
          <p:cNvPr id="588" name="Content Placeholder 1"/>
          <p:cNvSpPr txBox="1">
            <a:spLocks noGrp="1"/>
          </p:cNvSpPr>
          <p:nvPr>
            <p:ph type="body" sz="half" idx="1"/>
          </p:nvPr>
        </p:nvSpPr>
        <p:spPr>
          <a:xfrm>
            <a:off x="457200" y="1600202"/>
            <a:ext cx="4038600" cy="4525965"/>
          </a:xfrm>
          <a:prstGeom prst="rect">
            <a:avLst/>
          </a:prstGeom>
        </p:spPr>
        <p:txBody>
          <a:bodyPr/>
          <a:lstStyle/>
          <a:p>
            <a:pPr>
              <a:spcBef>
                <a:spcPts val="500"/>
              </a:spcBef>
              <a:defRPr sz="2400"/>
            </a:pPr>
            <a:r>
              <a:t>Zig Ziglar</a:t>
            </a:r>
          </a:p>
          <a:p>
            <a:pPr>
              <a:spcBef>
                <a:spcPts val="500"/>
              </a:spcBef>
              <a:defRPr sz="2400"/>
            </a:pPr>
            <a:r>
              <a:t>Jeff Foxworthy</a:t>
            </a:r>
          </a:p>
          <a:p>
            <a:pPr>
              <a:spcBef>
                <a:spcPts val="500"/>
              </a:spcBef>
              <a:defRPr sz="2400"/>
            </a:pPr>
            <a:r>
              <a:t>Denis Waitley</a:t>
            </a:r>
          </a:p>
          <a:p>
            <a:pPr>
              <a:spcBef>
                <a:spcPts val="500"/>
              </a:spcBef>
              <a:defRPr sz="2400"/>
            </a:pPr>
            <a:r>
              <a:t>Bill Engvall</a:t>
            </a:r>
          </a:p>
          <a:p>
            <a:pPr>
              <a:spcBef>
                <a:spcPts val="500"/>
              </a:spcBef>
              <a:defRPr sz="2400"/>
            </a:pPr>
            <a:r>
              <a:t>Larry the Cable Guy</a:t>
            </a:r>
          </a:p>
          <a:p>
            <a:pPr>
              <a:spcBef>
                <a:spcPts val="500"/>
              </a:spcBef>
              <a:defRPr sz="2400"/>
            </a:pPr>
            <a:r>
              <a:t>C. W. Metcalf</a:t>
            </a:r>
          </a:p>
          <a:p>
            <a:pPr>
              <a:spcBef>
                <a:spcPts val="500"/>
              </a:spcBef>
              <a:defRPr sz="2400"/>
            </a:pPr>
            <a:r>
              <a:t>Jim Gentil</a:t>
            </a:r>
          </a:p>
          <a:p>
            <a:pPr>
              <a:spcBef>
                <a:spcPts val="500"/>
              </a:spcBef>
              <a:defRPr sz="2400"/>
            </a:pPr>
            <a:r>
              <a:t>Joel Osteen</a:t>
            </a:r>
          </a:p>
          <a:p>
            <a:pPr>
              <a:spcBef>
                <a:spcPts val="500"/>
              </a:spcBef>
              <a:defRPr sz="2400"/>
            </a:pPr>
            <a:r>
              <a:t>Faith materials</a:t>
            </a:r>
          </a:p>
        </p:txBody>
      </p:sp>
      <p:sp>
        <p:nvSpPr>
          <p:cNvPr id="589" name="Content Placeholder 4"/>
          <p:cNvSpPr txBox="1"/>
          <p:nvPr/>
        </p:nvSpPr>
        <p:spPr>
          <a:xfrm>
            <a:off x="4648200" y="1600202"/>
            <a:ext cx="4038600" cy="4525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spcBef>
                <a:spcPts val="500"/>
              </a:spcBef>
              <a:defRPr sz="2400">
                <a:latin typeface="+mn-lt"/>
                <a:ea typeface="+mn-ea"/>
                <a:cs typeface="+mn-cs"/>
                <a:sym typeface="Calibri"/>
              </a:defRPr>
            </a:pPr>
            <a:r>
              <a:t>Contact</a:t>
            </a:r>
            <a:endParaRPr sz="2800"/>
          </a:p>
          <a:p>
            <a:pPr>
              <a:spcBef>
                <a:spcPts val="500"/>
              </a:spcBef>
              <a:defRPr sz="2400">
                <a:latin typeface="+mn-lt"/>
                <a:ea typeface="+mn-ea"/>
                <a:cs typeface="+mn-cs"/>
                <a:sym typeface="Calibri"/>
              </a:defRPr>
            </a:pPr>
            <a:r>
              <a:t>John M. Buckman III</a:t>
            </a:r>
            <a:endParaRPr sz="2800"/>
          </a:p>
          <a:p>
            <a:pPr>
              <a:spcBef>
                <a:spcPts val="500"/>
              </a:spcBef>
              <a:defRPr sz="2400">
                <a:latin typeface="+mn-lt"/>
                <a:ea typeface="+mn-ea"/>
                <a:cs typeface="+mn-cs"/>
                <a:sym typeface="Calibri"/>
              </a:defRPr>
            </a:pPr>
            <a:r>
              <a:t>812-480-4339</a:t>
            </a:r>
            <a:endParaRPr sz="2800"/>
          </a:p>
          <a:p>
            <a:pPr>
              <a:spcBef>
                <a:spcPts val="500"/>
              </a:spcBef>
              <a:defRPr sz="2400">
                <a:latin typeface="+mn-lt"/>
                <a:ea typeface="+mn-ea"/>
                <a:cs typeface="+mn-cs"/>
                <a:sym typeface="Calibri"/>
              </a:defRPr>
            </a:pPr>
            <a:r>
              <a:t>johnmbuckmaniii@me.com</a:t>
            </a:r>
          </a:p>
        </p:txBody>
      </p:sp>
      <p:sp>
        <p:nvSpPr>
          <p:cNvPr id="590" name="Slide Number Placeholder 6"/>
          <p:cNvSpPr txBox="1">
            <a:spLocks noGrp="1"/>
          </p:cNvSpPr>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591"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592"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593"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Image" descr="Image"/>
          <p:cNvPicPr>
            <a:picLocks noChangeAspect="1"/>
          </p:cNvPicPr>
          <p:nvPr/>
        </p:nvPicPr>
        <p:blipFill>
          <a:blip r:embed="rId2"/>
          <a:stretch>
            <a:fillRect/>
          </a:stretch>
        </p:blipFill>
        <p:spPr>
          <a:xfrm>
            <a:off x="25250" y="129654"/>
            <a:ext cx="4322346" cy="6858001"/>
          </a:xfrm>
          <a:prstGeom prst="rect">
            <a:avLst/>
          </a:prstGeom>
          <a:ln w="12700">
            <a:miter lim="400000"/>
          </a:ln>
        </p:spPr>
      </p:pic>
      <p:pic>
        <p:nvPicPr>
          <p:cNvPr id="598" name="Image" descr="Image"/>
          <p:cNvPicPr>
            <a:picLocks noChangeAspect="1"/>
          </p:cNvPicPr>
          <p:nvPr/>
        </p:nvPicPr>
        <p:blipFill>
          <a:blip r:embed="rId3"/>
          <a:stretch>
            <a:fillRect/>
          </a:stretch>
        </p:blipFill>
        <p:spPr>
          <a:xfrm>
            <a:off x="4381998" y="149564"/>
            <a:ext cx="4728284" cy="530227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ctrTitle"/>
          </p:nvPr>
        </p:nvSpPr>
        <p:spPr>
          <a:xfrm>
            <a:off x="685800" y="2130425"/>
            <a:ext cx="7772400" cy="1470028"/>
          </a:xfrm>
          <a:prstGeom prst="rect">
            <a:avLst/>
          </a:prstGeom>
        </p:spPr>
        <p:txBody>
          <a:bodyPr/>
          <a:lstStyle/>
          <a:p>
            <a:pPr>
              <a:defRPr sz="5400" b="1">
                <a:solidFill>
                  <a:srgbClr val="002060"/>
                </a:solidFill>
              </a:defRPr>
            </a:pPr>
            <a:r>
              <a:t>Behavioral Wellness:</a:t>
            </a:r>
            <a:br/>
            <a:r>
              <a:rPr sz="3900" b="0">
                <a:solidFill>
                  <a:srgbClr val="000000"/>
                </a:solidFill>
              </a:rPr>
              <a:t>Firefighter Level Training</a:t>
            </a:r>
          </a:p>
        </p:txBody>
      </p:sp>
      <p:sp>
        <p:nvSpPr>
          <p:cNvPr id="222" name="Subtitle 2"/>
          <p:cNvSpPr txBox="1">
            <a:spLocks noGrp="1"/>
          </p:cNvSpPr>
          <p:nvPr>
            <p:ph type="subTitle" sz="half" idx="1"/>
          </p:nvPr>
        </p:nvSpPr>
        <p:spPr>
          <a:xfrm>
            <a:off x="2971800" y="3825090"/>
            <a:ext cx="5556738" cy="2356639"/>
          </a:xfrm>
          <a:prstGeom prst="rect">
            <a:avLst/>
          </a:prstGeom>
        </p:spPr>
        <p:txBody>
          <a:bodyPr/>
          <a:lstStyle>
            <a:lvl1pPr defTabSz="584200">
              <a:spcBef>
                <a:spcPts val="0"/>
              </a:spcBef>
              <a:defRPr sz="2800" b="1">
                <a:solidFill>
                  <a:srgbClr val="000000"/>
                </a:solidFill>
                <a:latin typeface="Helvetica Neue"/>
                <a:ea typeface="Helvetica Neue"/>
                <a:cs typeface="Helvetica Neue"/>
                <a:sym typeface="Helvetica Neue"/>
              </a:defRPr>
            </a:lvl1pPr>
          </a:lstStyle>
          <a:p>
            <a:r>
              <a:t>Instructor Add Your Name and Bio.</a:t>
            </a:r>
          </a:p>
        </p:txBody>
      </p:sp>
      <p:sp>
        <p:nvSpPr>
          <p:cNvPr id="223" name="Straight Connector 16"/>
          <p:cNvSpPr/>
          <p:nvPr/>
        </p:nvSpPr>
        <p:spPr>
          <a:xfrm>
            <a:off x="514350" y="3600451"/>
            <a:ext cx="8229600" cy="1"/>
          </a:xfrm>
          <a:prstGeom prst="line">
            <a:avLst/>
          </a:prstGeom>
          <a:ln w="57150">
            <a:solidFill>
              <a:srgbClr val="C00000"/>
            </a:solidFill>
          </a:ln>
        </p:spPr>
        <p:txBody>
          <a:bodyPr lIns="45718" tIns="45718" rIns="45718" bIns="45718"/>
          <a:lstStyle/>
          <a:p>
            <a:endParaRPr/>
          </a:p>
        </p:txBody>
      </p:sp>
      <p:sp>
        <p:nvSpPr>
          <p:cNvPr id="224" name="Straight Connector 17"/>
          <p:cNvSpPr/>
          <p:nvPr/>
        </p:nvSpPr>
        <p:spPr>
          <a:xfrm>
            <a:off x="514350" y="2038350"/>
            <a:ext cx="8229600" cy="0"/>
          </a:xfrm>
          <a:prstGeom prst="line">
            <a:avLst/>
          </a:prstGeom>
          <a:ln w="57150">
            <a:solidFill>
              <a:srgbClr val="C00000"/>
            </a:solidFill>
          </a:ln>
        </p:spPr>
        <p:txBody>
          <a:bodyPr lIns="45718" tIns="45718" rIns="45718" bIns="45718"/>
          <a:lstStyle/>
          <a:p>
            <a:endParaRPr/>
          </a:p>
        </p:txBody>
      </p:sp>
      <p:pic>
        <p:nvPicPr>
          <p:cNvPr id="225" name="Picture 3" descr="Picture 3"/>
          <p:cNvPicPr>
            <a:picLocks noChangeAspect="1"/>
          </p:cNvPicPr>
          <p:nvPr/>
        </p:nvPicPr>
        <p:blipFill>
          <a:blip r:embed="rId2"/>
          <a:stretch>
            <a:fillRect/>
          </a:stretch>
        </p:blipFill>
        <p:spPr>
          <a:xfrm>
            <a:off x="514350" y="6656389"/>
            <a:ext cx="8229600" cy="12702"/>
          </a:xfrm>
          <a:prstGeom prst="rect">
            <a:avLst/>
          </a:prstGeom>
          <a:ln w="12700">
            <a:miter lim="400000"/>
          </a:ln>
        </p:spPr>
      </p:pic>
      <p:pic>
        <p:nvPicPr>
          <p:cNvPr id="226" name="Picture 14" descr="Picture 14"/>
          <p:cNvPicPr>
            <a:picLocks noChangeAspect="1"/>
          </p:cNvPicPr>
          <p:nvPr/>
        </p:nvPicPr>
        <p:blipFill>
          <a:blip r:embed="rId3"/>
          <a:stretch>
            <a:fillRect/>
          </a:stretch>
        </p:blipFill>
        <p:spPr>
          <a:xfrm>
            <a:off x="2847125" y="182380"/>
            <a:ext cx="3564050" cy="1758016"/>
          </a:xfrm>
          <a:prstGeom prst="rect">
            <a:avLst/>
          </a:prstGeom>
          <a:ln w="12700">
            <a:miter lim="400000"/>
          </a:ln>
        </p:spPr>
      </p:pic>
      <p:pic>
        <p:nvPicPr>
          <p:cNvPr id="227" name="VCOSec_4clogo.jpg" descr="VCOSec_4clogo.jpg"/>
          <p:cNvPicPr>
            <a:picLocks noChangeAspect="1"/>
          </p:cNvPicPr>
          <p:nvPr/>
        </p:nvPicPr>
        <p:blipFill>
          <a:blip r:embed="rId4"/>
          <a:stretch>
            <a:fillRect/>
          </a:stretch>
        </p:blipFill>
        <p:spPr>
          <a:xfrm>
            <a:off x="514350" y="3923962"/>
            <a:ext cx="2139894" cy="197475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HE END"/>
          <p:cNvSpPr txBox="1">
            <a:spLocks noGrp="1"/>
          </p:cNvSpPr>
          <p:nvPr>
            <p:ph type="ctrTitle"/>
          </p:nvPr>
        </p:nvSpPr>
        <p:spPr>
          <a:xfrm>
            <a:off x="685800" y="2130425"/>
            <a:ext cx="7772400" cy="1955725"/>
          </a:xfrm>
          <a:prstGeom prst="rect">
            <a:avLst/>
          </a:prstGeom>
        </p:spPr>
        <p:txBody>
          <a:bodyPr/>
          <a:lstStyle>
            <a:lvl1pPr>
              <a:defRPr sz="10600" b="1"/>
            </a:lvl1pPr>
          </a:lstStyle>
          <a:p>
            <a:r>
              <a:t>THE END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a:spLocks noGrp="1"/>
          </p:cNvSpPr>
          <p:nvPr>
            <p:ph type="title"/>
          </p:nvPr>
        </p:nvSpPr>
        <p:spPr>
          <a:xfrm>
            <a:off x="457200" y="486679"/>
            <a:ext cx="8229600" cy="873123"/>
          </a:xfrm>
          <a:prstGeom prst="rect">
            <a:avLst/>
          </a:prstGeom>
        </p:spPr>
        <p:txBody>
          <a:bodyPr/>
          <a:lstStyle/>
          <a:p>
            <a:r>
              <a:t>YRR Training Mission</a:t>
            </a:r>
          </a:p>
        </p:txBody>
      </p:sp>
      <p:sp>
        <p:nvSpPr>
          <p:cNvPr id="230"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231"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232" name="Picture 3" descr="Picture 3"/>
          <p:cNvPicPr>
            <a:picLocks noChangeAspect="1"/>
          </p:cNvPicPr>
          <p:nvPr/>
        </p:nvPicPr>
        <p:blipFill>
          <a:blip r:embed="rId3"/>
          <a:stretch>
            <a:fillRect/>
          </a:stretch>
        </p:blipFill>
        <p:spPr>
          <a:xfrm>
            <a:off x="457200" y="6654003"/>
            <a:ext cx="8229600" cy="12702"/>
          </a:xfrm>
          <a:prstGeom prst="rect">
            <a:avLst/>
          </a:prstGeom>
          <a:ln w="12700">
            <a:miter lim="400000"/>
          </a:ln>
        </p:spPr>
      </p:pic>
      <p:sp>
        <p:nvSpPr>
          <p:cNvPr id="233" name="Slide Number Placeholder 6"/>
          <p:cNvSpPr txBox="1">
            <a:spLocks noGrp="1"/>
          </p:cNvSpPr>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34" name="Rectangle 4"/>
          <p:cNvSpPr txBox="1"/>
          <p:nvPr/>
        </p:nvSpPr>
        <p:spPr>
          <a:xfrm>
            <a:off x="512271" y="1622796"/>
            <a:ext cx="8119458" cy="4625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4400">
                <a:latin typeface="+mn-lt"/>
                <a:ea typeface="+mn-ea"/>
                <a:cs typeface="+mn-cs"/>
                <a:sym typeface="Calibri"/>
              </a:defRPr>
            </a:pPr>
            <a:r>
              <a:t>Provide education and training to firefighters through an interactive facilitated presentation style:</a:t>
            </a:r>
          </a:p>
          <a:p>
            <a:pPr marL="1085850" lvl="1" indent="-628650" defTabSz="457200">
              <a:buSzPct val="100000"/>
              <a:buFont typeface="Arial"/>
              <a:buChar char="•"/>
              <a:defRPr sz="4400">
                <a:latin typeface="+mn-lt"/>
                <a:ea typeface="+mn-ea"/>
                <a:cs typeface="+mn-cs"/>
                <a:sym typeface="Calibri"/>
              </a:defRPr>
            </a:pPr>
            <a:r>
              <a:t>Recruit/Firefighter</a:t>
            </a:r>
          </a:p>
          <a:p>
            <a:pPr marL="1085850" lvl="1" indent="-628650" defTabSz="457200">
              <a:buSzPct val="100000"/>
              <a:buFont typeface="Arial"/>
              <a:buChar char="•"/>
              <a:defRPr sz="4400">
                <a:latin typeface="+mn-lt"/>
                <a:ea typeface="+mn-ea"/>
                <a:cs typeface="+mn-cs"/>
                <a:sym typeface="Calibri"/>
              </a:defRPr>
            </a:pPr>
            <a:r>
              <a:t>Officer</a:t>
            </a:r>
          </a:p>
          <a:p>
            <a:pPr marL="1085850" lvl="1" indent="-628650" defTabSz="457200">
              <a:buSzPct val="100000"/>
              <a:buFont typeface="Arial"/>
              <a:buChar char="•"/>
              <a:defRPr sz="4400">
                <a:latin typeface="+mn-lt"/>
                <a:ea typeface="+mn-ea"/>
                <a:cs typeface="+mn-cs"/>
                <a:sym typeface="Calibri"/>
              </a:defRPr>
            </a:pPr>
            <a:r>
              <a:t>Chief</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p:cNvSpPr txBox="1">
            <a:spLocks noGrp="1"/>
          </p:cNvSpPr>
          <p:nvPr>
            <p:ph type="title"/>
          </p:nvPr>
        </p:nvSpPr>
        <p:spPr>
          <a:xfrm>
            <a:off x="457200" y="486679"/>
            <a:ext cx="8229600" cy="873123"/>
          </a:xfrm>
          <a:prstGeom prst="rect">
            <a:avLst/>
          </a:prstGeom>
        </p:spPr>
        <p:txBody>
          <a:bodyPr/>
          <a:lstStyle/>
          <a:p>
            <a:r>
              <a:t>Training Objectives</a:t>
            </a:r>
          </a:p>
        </p:txBody>
      </p:sp>
      <p:sp>
        <p:nvSpPr>
          <p:cNvPr id="239" name="Straight Connector 16"/>
          <p:cNvSpPr/>
          <p:nvPr/>
        </p:nvSpPr>
        <p:spPr>
          <a:xfrm>
            <a:off x="457200" y="1430338"/>
            <a:ext cx="8229600" cy="1"/>
          </a:xfrm>
          <a:prstGeom prst="line">
            <a:avLst/>
          </a:prstGeom>
          <a:ln w="57150">
            <a:solidFill>
              <a:srgbClr val="C00000"/>
            </a:solidFill>
          </a:ln>
        </p:spPr>
        <p:txBody>
          <a:bodyPr lIns="45718" tIns="45718" rIns="45718" bIns="45718"/>
          <a:lstStyle/>
          <a:p>
            <a:endParaRPr/>
          </a:p>
        </p:txBody>
      </p:sp>
      <p:sp>
        <p:nvSpPr>
          <p:cNvPr id="240" name="Straight Connector 17"/>
          <p:cNvSpPr/>
          <p:nvPr/>
        </p:nvSpPr>
        <p:spPr>
          <a:xfrm>
            <a:off x="457200" y="477154"/>
            <a:ext cx="8229600" cy="1"/>
          </a:xfrm>
          <a:prstGeom prst="line">
            <a:avLst/>
          </a:prstGeom>
          <a:ln w="57150">
            <a:solidFill>
              <a:srgbClr val="C00000"/>
            </a:solidFill>
          </a:ln>
        </p:spPr>
        <p:txBody>
          <a:bodyPr lIns="45718" tIns="45718" rIns="45718" bIns="45718"/>
          <a:lstStyle/>
          <a:p>
            <a:endParaRPr/>
          </a:p>
        </p:txBody>
      </p:sp>
      <p:pic>
        <p:nvPicPr>
          <p:cNvPr id="241" name="Picture 3" descr="Picture 3"/>
          <p:cNvPicPr>
            <a:picLocks noChangeAspect="1"/>
          </p:cNvPicPr>
          <p:nvPr/>
        </p:nvPicPr>
        <p:blipFill>
          <a:blip r:embed="rId2"/>
          <a:stretch>
            <a:fillRect/>
          </a:stretch>
        </p:blipFill>
        <p:spPr>
          <a:xfrm>
            <a:off x="457200" y="6654003"/>
            <a:ext cx="8229600" cy="12702"/>
          </a:xfrm>
          <a:prstGeom prst="rect">
            <a:avLst/>
          </a:prstGeom>
          <a:ln w="12700">
            <a:miter lim="400000"/>
          </a:ln>
        </p:spPr>
      </p:pic>
      <p:sp>
        <p:nvSpPr>
          <p:cNvPr id="242" name="Slide Number Placeholder 6"/>
          <p:cNvSpPr txBox="1">
            <a:spLocks noGrp="1"/>
          </p:cNvSpPr>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43" name="Rectangle 4"/>
          <p:cNvSpPr txBox="1"/>
          <p:nvPr/>
        </p:nvSpPr>
        <p:spPr>
          <a:xfrm>
            <a:off x="512271" y="1550326"/>
            <a:ext cx="8119458" cy="4968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2800">
                <a:latin typeface="+mn-lt"/>
                <a:ea typeface="+mn-ea"/>
                <a:cs typeface="+mn-cs"/>
                <a:sym typeface="Calibri"/>
              </a:defRPr>
            </a:pPr>
            <a:r>
              <a:t>The student shall be able to:</a:t>
            </a:r>
          </a:p>
          <a:p>
            <a:pPr marL="900112" lvl="1" indent="-442912" defTabSz="457200">
              <a:buSzPct val="100000"/>
              <a:buFont typeface="Arial"/>
              <a:buChar char="•"/>
              <a:defRPr sz="2800">
                <a:latin typeface="+mn-lt"/>
                <a:ea typeface="+mn-ea"/>
                <a:cs typeface="+mn-cs"/>
                <a:sym typeface="Calibri"/>
              </a:defRPr>
            </a:pPr>
            <a:r>
              <a:t>Define acute stress</a:t>
            </a:r>
          </a:p>
          <a:p>
            <a:pPr marL="900112" lvl="1" indent="-442912" defTabSz="457200">
              <a:buSzPct val="100000"/>
              <a:buFont typeface="Arial"/>
              <a:buChar char="•"/>
              <a:defRPr sz="2800">
                <a:latin typeface="+mn-lt"/>
                <a:ea typeface="+mn-ea"/>
                <a:cs typeface="+mn-cs"/>
                <a:sym typeface="Calibri"/>
              </a:defRPr>
            </a:pPr>
            <a:r>
              <a:t>Define chronic stress</a:t>
            </a:r>
          </a:p>
          <a:p>
            <a:pPr marL="900112" lvl="1" indent="-442912" defTabSz="457200">
              <a:buSzPct val="100000"/>
              <a:buFont typeface="Arial"/>
              <a:buChar char="•"/>
              <a:defRPr sz="2800">
                <a:latin typeface="+mn-lt"/>
                <a:ea typeface="+mn-ea"/>
                <a:cs typeface="+mn-cs"/>
                <a:sym typeface="Calibri"/>
              </a:defRPr>
            </a:pPr>
            <a:r>
              <a:t>Discuss the impact on families:</a:t>
            </a:r>
          </a:p>
          <a:p>
            <a:pPr marL="1357312" lvl="2" indent="-442912" defTabSz="457200">
              <a:buSzPct val="100000"/>
              <a:buFont typeface="Arial"/>
              <a:buChar char="•"/>
              <a:defRPr sz="2800">
                <a:latin typeface="+mn-lt"/>
                <a:ea typeface="+mn-ea"/>
                <a:cs typeface="+mn-cs"/>
                <a:sym typeface="Calibri"/>
              </a:defRPr>
            </a:pPr>
            <a:r>
              <a:t>Suicide</a:t>
            </a:r>
          </a:p>
          <a:p>
            <a:pPr marL="1357312" lvl="2" indent="-442912" defTabSz="457200">
              <a:buSzPct val="100000"/>
              <a:buFont typeface="Arial"/>
              <a:buChar char="•"/>
              <a:defRPr sz="2800">
                <a:latin typeface="+mn-lt"/>
                <a:ea typeface="+mn-ea"/>
                <a:cs typeface="+mn-cs"/>
                <a:sym typeface="Calibri"/>
              </a:defRPr>
            </a:pPr>
            <a:r>
              <a:t>Alcohol</a:t>
            </a:r>
          </a:p>
          <a:p>
            <a:pPr marL="1357312" lvl="2" indent="-442912" defTabSz="457200">
              <a:buSzPct val="100000"/>
              <a:buFont typeface="Arial"/>
              <a:buChar char="•"/>
              <a:defRPr sz="2800">
                <a:latin typeface="+mn-lt"/>
                <a:ea typeface="+mn-ea"/>
                <a:cs typeface="+mn-cs"/>
                <a:sym typeface="Calibri"/>
              </a:defRPr>
            </a:pPr>
            <a:r>
              <a:t>Drugs</a:t>
            </a:r>
          </a:p>
          <a:p>
            <a:pPr marL="1357312" lvl="2" indent="-442912" defTabSz="457200">
              <a:buSzPct val="100000"/>
              <a:buFont typeface="Arial"/>
              <a:buChar char="•"/>
              <a:defRPr sz="2800">
                <a:latin typeface="+mn-lt"/>
                <a:ea typeface="+mn-ea"/>
                <a:cs typeface="+mn-cs"/>
                <a:sym typeface="Calibri"/>
              </a:defRPr>
            </a:pPr>
            <a:r>
              <a:t>Etc. </a:t>
            </a:r>
          </a:p>
          <a:p>
            <a:pPr marL="900112" lvl="1" indent="-442912" defTabSz="457200">
              <a:buSzPct val="100000"/>
              <a:buFont typeface="Arial"/>
              <a:buChar char="•"/>
              <a:defRPr sz="2800">
                <a:latin typeface="+mn-lt"/>
                <a:ea typeface="+mn-ea"/>
                <a:cs typeface="+mn-cs"/>
                <a:sym typeface="Calibri"/>
              </a:defRPr>
            </a:pPr>
            <a:r>
              <a:t>Identify support programs </a:t>
            </a:r>
          </a:p>
          <a:p>
            <a:pPr marL="900112" lvl="1" indent="-442912" defTabSz="457200">
              <a:buSzPct val="100000"/>
              <a:buFont typeface="Arial"/>
              <a:buChar char="•"/>
              <a:defRPr sz="2800">
                <a:latin typeface="+mn-lt"/>
                <a:ea typeface="+mn-ea"/>
                <a:cs typeface="+mn-cs"/>
                <a:sym typeface="Calibri"/>
              </a:defRPr>
            </a:pPr>
            <a:r>
              <a:t>Identify family support programs</a:t>
            </a:r>
          </a:p>
          <a:p>
            <a:pPr marL="900112" lvl="1" indent="-442912" defTabSz="457200">
              <a:buSzPct val="100000"/>
              <a:buFont typeface="Arial"/>
              <a:buChar char="•"/>
              <a:defRPr sz="2800">
                <a:latin typeface="+mn-lt"/>
                <a:ea typeface="+mn-ea"/>
                <a:cs typeface="+mn-cs"/>
                <a:sym typeface="Calibri"/>
              </a:defRPr>
            </a:pPr>
            <a:r>
              <a:t>Actions to take at the Company/Battalion Level</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1"/>
          <p:cNvSpPr txBox="1">
            <a:spLocks noGrp="1"/>
          </p:cNvSpPr>
          <p:nvPr>
            <p:ph type="ctrTitle"/>
          </p:nvPr>
        </p:nvSpPr>
        <p:spPr>
          <a:xfrm>
            <a:off x="685800" y="2130425"/>
            <a:ext cx="7772400" cy="1470028"/>
          </a:xfrm>
          <a:prstGeom prst="rect">
            <a:avLst/>
          </a:prstGeom>
        </p:spPr>
        <p:txBody>
          <a:bodyPr/>
          <a:lstStyle/>
          <a:p>
            <a:pPr>
              <a:defRPr sz="5400" b="1">
                <a:solidFill>
                  <a:srgbClr val="002060"/>
                </a:solidFill>
              </a:defRPr>
            </a:pPr>
            <a:r>
              <a:t>Behavioral Wellness:</a:t>
            </a:r>
            <a:br/>
            <a:r>
              <a:rPr sz="3900" b="0">
                <a:solidFill>
                  <a:srgbClr val="000000"/>
                </a:solidFill>
              </a:rPr>
              <a:t>Awareness Level Training</a:t>
            </a:r>
          </a:p>
        </p:txBody>
      </p:sp>
      <p:sp>
        <p:nvSpPr>
          <p:cNvPr id="246" name="Subtitle 2"/>
          <p:cNvSpPr txBox="1">
            <a:spLocks noGrp="1"/>
          </p:cNvSpPr>
          <p:nvPr>
            <p:ph type="subTitle" sz="half" idx="1"/>
          </p:nvPr>
        </p:nvSpPr>
        <p:spPr>
          <a:xfrm>
            <a:off x="2971800" y="3825090"/>
            <a:ext cx="5556738" cy="2356639"/>
          </a:xfrm>
          <a:prstGeom prst="rect">
            <a:avLst/>
          </a:prstGeom>
        </p:spPr>
        <p:txBody>
          <a:bodyPr/>
          <a:lstStyle>
            <a:lvl1pPr defTabSz="584200">
              <a:spcBef>
                <a:spcPts val="0"/>
              </a:spcBef>
              <a:defRPr sz="2800" b="1">
                <a:solidFill>
                  <a:srgbClr val="000000"/>
                </a:solidFill>
                <a:latin typeface="Helvetica Neue"/>
                <a:ea typeface="Helvetica Neue"/>
                <a:cs typeface="Helvetica Neue"/>
                <a:sym typeface="Helvetica Neue"/>
              </a:defRPr>
            </a:lvl1pPr>
          </a:lstStyle>
          <a:p>
            <a:r>
              <a:t>Group Introductions</a:t>
            </a:r>
          </a:p>
        </p:txBody>
      </p:sp>
      <p:sp>
        <p:nvSpPr>
          <p:cNvPr id="247" name="Straight Connector 16"/>
          <p:cNvSpPr/>
          <p:nvPr/>
        </p:nvSpPr>
        <p:spPr>
          <a:xfrm>
            <a:off x="514350" y="3600451"/>
            <a:ext cx="8229600" cy="1"/>
          </a:xfrm>
          <a:prstGeom prst="line">
            <a:avLst/>
          </a:prstGeom>
          <a:ln w="57150">
            <a:solidFill>
              <a:srgbClr val="C00000"/>
            </a:solidFill>
          </a:ln>
        </p:spPr>
        <p:txBody>
          <a:bodyPr lIns="45718" tIns="45718" rIns="45718" bIns="45718"/>
          <a:lstStyle/>
          <a:p>
            <a:endParaRPr/>
          </a:p>
        </p:txBody>
      </p:sp>
      <p:sp>
        <p:nvSpPr>
          <p:cNvPr id="248" name="Straight Connector 17"/>
          <p:cNvSpPr/>
          <p:nvPr/>
        </p:nvSpPr>
        <p:spPr>
          <a:xfrm>
            <a:off x="514350" y="2038350"/>
            <a:ext cx="8229600" cy="0"/>
          </a:xfrm>
          <a:prstGeom prst="line">
            <a:avLst/>
          </a:prstGeom>
          <a:ln w="57150">
            <a:solidFill>
              <a:srgbClr val="C00000"/>
            </a:solidFill>
          </a:ln>
        </p:spPr>
        <p:txBody>
          <a:bodyPr lIns="45718" tIns="45718" rIns="45718" bIns="45718"/>
          <a:lstStyle/>
          <a:p>
            <a:endParaRPr/>
          </a:p>
        </p:txBody>
      </p:sp>
      <p:pic>
        <p:nvPicPr>
          <p:cNvPr id="249" name="Picture 3" descr="Picture 3"/>
          <p:cNvPicPr>
            <a:picLocks noChangeAspect="1"/>
          </p:cNvPicPr>
          <p:nvPr/>
        </p:nvPicPr>
        <p:blipFill>
          <a:blip r:embed="rId2"/>
          <a:stretch>
            <a:fillRect/>
          </a:stretch>
        </p:blipFill>
        <p:spPr>
          <a:xfrm>
            <a:off x="514350" y="6656389"/>
            <a:ext cx="8229600" cy="12702"/>
          </a:xfrm>
          <a:prstGeom prst="rect">
            <a:avLst/>
          </a:prstGeom>
          <a:ln w="12700">
            <a:miter lim="400000"/>
          </a:ln>
        </p:spPr>
      </p:pic>
      <p:pic>
        <p:nvPicPr>
          <p:cNvPr id="250" name="Picture 14" descr="Picture 14"/>
          <p:cNvPicPr>
            <a:picLocks noChangeAspect="1"/>
          </p:cNvPicPr>
          <p:nvPr/>
        </p:nvPicPr>
        <p:blipFill>
          <a:blip r:embed="rId3"/>
          <a:stretch>
            <a:fillRect/>
          </a:stretch>
        </p:blipFill>
        <p:spPr>
          <a:xfrm>
            <a:off x="2847125" y="182380"/>
            <a:ext cx="3564050" cy="1758016"/>
          </a:xfrm>
          <a:prstGeom prst="rect">
            <a:avLst/>
          </a:prstGeom>
          <a:ln w="12700">
            <a:miter lim="400000"/>
          </a:ln>
        </p:spPr>
      </p:pic>
      <p:pic>
        <p:nvPicPr>
          <p:cNvPr id="251" name="VCOSec_4clogo.jpg" descr="VCOSec_4clogo.jpg"/>
          <p:cNvPicPr>
            <a:picLocks noChangeAspect="1"/>
          </p:cNvPicPr>
          <p:nvPr/>
        </p:nvPicPr>
        <p:blipFill>
          <a:blip r:embed="rId4"/>
          <a:stretch>
            <a:fillRect/>
          </a:stretch>
        </p:blipFill>
        <p:spPr>
          <a:xfrm>
            <a:off x="514350" y="3923962"/>
            <a:ext cx="2139894" cy="197475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lide Number Placeholder 6"/>
          <p:cNvSpPr txBox="1">
            <a:spLocks noGrp="1"/>
          </p:cNvSpPr>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grpSp>
        <p:nvGrpSpPr>
          <p:cNvPr id="256" name="Accept we can’t always deal with stress..."/>
          <p:cNvGrpSpPr/>
          <p:nvPr/>
        </p:nvGrpSpPr>
        <p:grpSpPr>
          <a:xfrm>
            <a:off x="5678101" y="53707"/>
            <a:ext cx="3403733" cy="3403734"/>
            <a:chOff x="0" y="0"/>
            <a:chExt cx="3403732" cy="3403732"/>
          </a:xfrm>
        </p:grpSpPr>
        <p:sp>
          <p:nvSpPr>
            <p:cNvPr id="254" name="Circle"/>
            <p:cNvSpPr/>
            <p:nvPr/>
          </p:nvSpPr>
          <p:spPr>
            <a:xfrm>
              <a:off x="-1" y="-1"/>
              <a:ext cx="3403734" cy="3403734"/>
            </a:xfrm>
            <a:prstGeom prst="ellipse">
              <a:avLst/>
            </a:prstGeom>
            <a:solidFill>
              <a:schemeClr val="accent2"/>
            </a:solidFill>
            <a:ln w="76200" cap="flat">
              <a:solidFill>
                <a:srgbClr val="8C3A38"/>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000">
                  <a:solidFill>
                    <a:srgbClr val="FFFFFF"/>
                  </a:solidFill>
                  <a:latin typeface="+mn-lt"/>
                  <a:ea typeface="+mn-ea"/>
                  <a:cs typeface="+mn-cs"/>
                  <a:sym typeface="Calibri"/>
                </a:defRPr>
              </a:pPr>
              <a:endParaRPr/>
            </a:p>
          </p:txBody>
        </p:sp>
        <p:sp>
          <p:nvSpPr>
            <p:cNvPr id="255" name="Accept we can’t always deal with stress..."/>
            <p:cNvSpPr txBox="1"/>
            <p:nvPr/>
          </p:nvSpPr>
          <p:spPr>
            <a:xfrm>
              <a:off x="498465" y="767146"/>
              <a:ext cx="2406801" cy="186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a:solidFill>
                    <a:srgbClr val="FFFFFF"/>
                  </a:solidFill>
                  <a:latin typeface="+mn-lt"/>
                  <a:ea typeface="+mn-ea"/>
                  <a:cs typeface="+mn-cs"/>
                  <a:sym typeface="Calibri"/>
                </a:defRPr>
              </a:lvl1pPr>
            </a:lstStyle>
            <a:p>
              <a:r>
                <a:t>Accept we can’t always deal with stress...</a:t>
              </a:r>
            </a:p>
          </p:txBody>
        </p:sp>
      </p:grpSp>
      <p:grpSp>
        <p:nvGrpSpPr>
          <p:cNvPr id="259" name="Impact stress brings to our family, children..."/>
          <p:cNvGrpSpPr/>
          <p:nvPr/>
        </p:nvGrpSpPr>
        <p:grpSpPr>
          <a:xfrm>
            <a:off x="5776655" y="3555426"/>
            <a:ext cx="3296953" cy="3296950"/>
            <a:chOff x="0" y="0"/>
            <a:chExt cx="3296951" cy="3296949"/>
          </a:xfrm>
        </p:grpSpPr>
        <p:sp>
          <p:nvSpPr>
            <p:cNvPr id="257" name="Circle"/>
            <p:cNvSpPr/>
            <p:nvPr/>
          </p:nvSpPr>
          <p:spPr>
            <a:xfrm>
              <a:off x="0" y="0"/>
              <a:ext cx="3296952" cy="3296950"/>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000">
                  <a:latin typeface="+mn-lt"/>
                  <a:ea typeface="+mn-ea"/>
                  <a:cs typeface="+mn-cs"/>
                  <a:sym typeface="Calibri"/>
                </a:defRPr>
              </a:pPr>
              <a:endParaRPr/>
            </a:p>
          </p:txBody>
        </p:sp>
        <p:sp>
          <p:nvSpPr>
            <p:cNvPr id="258" name="Impact stress brings to our family, children..."/>
            <p:cNvSpPr txBox="1"/>
            <p:nvPr/>
          </p:nvSpPr>
          <p:spPr>
            <a:xfrm>
              <a:off x="482826" y="491505"/>
              <a:ext cx="2331299" cy="2313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a:latin typeface="+mn-lt"/>
                  <a:ea typeface="+mn-ea"/>
                  <a:cs typeface="+mn-cs"/>
                  <a:sym typeface="Calibri"/>
                </a:defRPr>
              </a:lvl1pPr>
            </a:lstStyle>
            <a:p>
              <a:r>
                <a:t>Impact stress brings to our family, children...</a:t>
              </a:r>
            </a:p>
          </p:txBody>
        </p:sp>
      </p:grpSp>
      <p:grpSp>
        <p:nvGrpSpPr>
          <p:cNvPr id="262" name="Acknowledge and accepting the mental and physical impact..."/>
          <p:cNvGrpSpPr/>
          <p:nvPr/>
        </p:nvGrpSpPr>
        <p:grpSpPr>
          <a:xfrm>
            <a:off x="62320" y="3514509"/>
            <a:ext cx="3296953" cy="3296953"/>
            <a:chOff x="0" y="0"/>
            <a:chExt cx="3296951" cy="3296951"/>
          </a:xfrm>
        </p:grpSpPr>
        <p:sp>
          <p:nvSpPr>
            <p:cNvPr id="260" name="Circle"/>
            <p:cNvSpPr/>
            <p:nvPr/>
          </p:nvSpPr>
          <p:spPr>
            <a:xfrm>
              <a:off x="-1" y="-1"/>
              <a:ext cx="3296953" cy="3296953"/>
            </a:xfrm>
            <a:prstGeom prst="ellipse">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76200"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000">
                  <a:latin typeface="+mn-lt"/>
                  <a:ea typeface="+mn-ea"/>
                  <a:cs typeface="+mn-cs"/>
                  <a:sym typeface="Calibri"/>
                </a:defRPr>
              </a:pPr>
              <a:endParaRPr/>
            </a:p>
          </p:txBody>
        </p:sp>
        <p:sp>
          <p:nvSpPr>
            <p:cNvPr id="261" name="Acknowledge and accepting the mental and physical impact..."/>
            <p:cNvSpPr txBox="1"/>
            <p:nvPr/>
          </p:nvSpPr>
          <p:spPr>
            <a:xfrm>
              <a:off x="482827" y="222877"/>
              <a:ext cx="2331297" cy="2851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a:defRPr sz="3000">
                  <a:latin typeface="+mn-lt"/>
                  <a:ea typeface="+mn-ea"/>
                  <a:cs typeface="+mn-cs"/>
                  <a:sym typeface="Calibri"/>
                </a:defRPr>
              </a:lvl1pPr>
            </a:lstStyle>
            <a:p>
              <a:r>
                <a:t>Acknowledge and accepting the mental and physical impact...</a:t>
              </a:r>
            </a:p>
          </p:txBody>
        </p:sp>
      </p:grpSp>
      <p:grpSp>
        <p:nvGrpSpPr>
          <p:cNvPr id="265" name="Signs, symptoms, and actions to protect..."/>
          <p:cNvGrpSpPr/>
          <p:nvPr/>
        </p:nvGrpSpPr>
        <p:grpSpPr>
          <a:xfrm>
            <a:off x="71981" y="56276"/>
            <a:ext cx="3364696" cy="3364696"/>
            <a:chOff x="0" y="0"/>
            <a:chExt cx="3364694" cy="3364694"/>
          </a:xfrm>
        </p:grpSpPr>
        <p:sp>
          <p:nvSpPr>
            <p:cNvPr id="263" name="Circle"/>
            <p:cNvSpPr/>
            <p:nvPr/>
          </p:nvSpPr>
          <p:spPr>
            <a:xfrm>
              <a:off x="-1" y="-1"/>
              <a:ext cx="3364696" cy="3364696"/>
            </a:xfrm>
            <a:prstGeom prst="ellipse">
              <a:avLst/>
            </a:prstGeom>
            <a:gradFill flip="none" rotWithShape="1">
              <a:gsLst>
                <a:gs pos="0">
                  <a:schemeClr val="accent3">
                    <a:hueOff val="263624"/>
                    <a:satOff val="55948"/>
                    <a:lumOff val="27907"/>
                    <a:alpha val="60000"/>
                  </a:schemeClr>
                </a:gs>
                <a:gs pos="35000">
                  <a:srgbClr val="E4FDBF">
                    <a:alpha val="60000"/>
                  </a:srgbClr>
                </a:gs>
                <a:gs pos="100000">
                  <a:schemeClr val="accent3">
                    <a:hueOff val="321486"/>
                    <a:satOff val="58119"/>
                    <a:lumOff val="40966"/>
                    <a:alpha val="60000"/>
                  </a:schemeClr>
                </a:gs>
              </a:gsLst>
              <a:lin ang="16200000" scaled="0"/>
            </a:gradFill>
            <a:ln w="76200" cap="flat">
              <a:solidFill>
                <a:srgbClr val="F5EC00">
                  <a:alpha val="60000"/>
                </a:srgbClr>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000">
                  <a:solidFill>
                    <a:srgbClr val="0042A9"/>
                  </a:solidFill>
                  <a:latin typeface="+mn-lt"/>
                  <a:ea typeface="+mn-ea"/>
                  <a:cs typeface="+mn-cs"/>
                  <a:sym typeface="Calibri"/>
                </a:defRPr>
              </a:pPr>
              <a:endParaRPr/>
            </a:p>
          </p:txBody>
        </p:sp>
        <p:sp>
          <p:nvSpPr>
            <p:cNvPr id="264" name="Signs, symptoms, and actions to protect..."/>
            <p:cNvSpPr txBox="1"/>
            <p:nvPr/>
          </p:nvSpPr>
          <p:spPr>
            <a:xfrm>
              <a:off x="492747" y="747627"/>
              <a:ext cx="2379199" cy="186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a:solidFill>
                    <a:srgbClr val="0042A9"/>
                  </a:solidFill>
                  <a:latin typeface="+mn-lt"/>
                  <a:ea typeface="+mn-ea"/>
                  <a:cs typeface="+mn-cs"/>
                  <a:sym typeface="Calibri"/>
                </a:defRPr>
              </a:lvl1pPr>
            </a:lstStyle>
            <a:p>
              <a:r>
                <a:t>Signs, symptoms, and actions to protect...</a:t>
              </a:r>
            </a:p>
          </p:txBody>
        </p:sp>
      </p:grpSp>
      <p:grpSp>
        <p:nvGrpSpPr>
          <p:cNvPr id="268" name="Behavioral health affected firefighters for years..."/>
          <p:cNvGrpSpPr/>
          <p:nvPr/>
        </p:nvGrpSpPr>
        <p:grpSpPr>
          <a:xfrm>
            <a:off x="2889344" y="1918016"/>
            <a:ext cx="3289111" cy="3289111"/>
            <a:chOff x="0" y="0"/>
            <a:chExt cx="3289110" cy="3289110"/>
          </a:xfrm>
        </p:grpSpPr>
        <p:sp>
          <p:nvSpPr>
            <p:cNvPr id="266" name="Circle"/>
            <p:cNvSpPr/>
            <p:nvPr/>
          </p:nvSpPr>
          <p:spPr>
            <a:xfrm>
              <a:off x="-1" y="-1"/>
              <a:ext cx="3289112" cy="3289112"/>
            </a:xfrm>
            <a:prstGeom prst="ellipse">
              <a:avLst/>
            </a:prstGeom>
            <a:solidFill>
              <a:srgbClr val="FFFFFF"/>
            </a:soli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000">
                  <a:latin typeface="+mn-lt"/>
                  <a:ea typeface="+mn-ea"/>
                  <a:cs typeface="+mn-cs"/>
                  <a:sym typeface="Calibri"/>
                </a:defRPr>
              </a:pPr>
              <a:endParaRPr/>
            </a:p>
          </p:txBody>
        </p:sp>
        <p:sp>
          <p:nvSpPr>
            <p:cNvPr id="267" name="Behavioral health affected firefighters for years..."/>
            <p:cNvSpPr txBox="1"/>
            <p:nvPr/>
          </p:nvSpPr>
          <p:spPr>
            <a:xfrm>
              <a:off x="481678" y="487586"/>
              <a:ext cx="2325754" cy="2313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000">
                  <a:latin typeface="+mn-lt"/>
                  <a:ea typeface="+mn-ea"/>
                  <a:cs typeface="+mn-cs"/>
                  <a:sym typeface="Calibri"/>
                </a:defRPr>
              </a:lvl1pPr>
            </a:lstStyle>
            <a:p>
              <a:r>
                <a:t>Behavioral health affected firefighters for years...</a:t>
              </a:r>
            </a:p>
          </p:txBody>
        </p:sp>
      </p:grpSp>
      <p:sp>
        <p:nvSpPr>
          <p:cNvPr id="269" name="Page 8 Yellow Ribbon Report…"/>
          <p:cNvSpPr txBox="1"/>
          <p:nvPr/>
        </p:nvSpPr>
        <p:spPr>
          <a:xfrm>
            <a:off x="3619277" y="6353492"/>
            <a:ext cx="1790113"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800">
                <a:latin typeface="+mn-lt"/>
                <a:ea typeface="+mn-ea"/>
                <a:cs typeface="+mn-cs"/>
                <a:sym typeface="Calibri"/>
              </a:defRPr>
            </a:pPr>
            <a:r>
              <a:t>Page 8 Yellow Ribbon Report</a:t>
            </a:r>
          </a:p>
          <a:p>
            <a:pPr algn="ctr">
              <a:defRPr sz="800">
                <a:latin typeface="+mn-lt"/>
                <a:ea typeface="+mn-ea"/>
                <a:cs typeface="+mn-cs"/>
                <a:sym typeface="Calibri"/>
              </a:defRPr>
            </a:pPr>
            <a:r>
              <a:t>Written by Chief John M. Buckman III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7" presetClass="entr" presetSubtype="1" fill="hold" grpId="1" nodeType="clickEffect">
                                  <p:stCondLst>
                                    <p:cond delay="0"/>
                                  </p:stCondLst>
                                  <p:iterate>
                                    <p:tmAbs val="0"/>
                                  </p:iterate>
                                  <p:childTnLst>
                                    <p:set>
                                      <p:cBhvr>
                                        <p:cTn id="6" fill="hold"/>
                                        <p:tgtEl>
                                          <p:spTgt spid="268"/>
                                        </p:tgtEl>
                                        <p:attrNameLst>
                                          <p:attrName>style.visibility</p:attrName>
                                        </p:attrNameLst>
                                      </p:cBhvr>
                                      <p:to>
                                        <p:strVal val="visible"/>
                                      </p:to>
                                    </p:set>
                                    <p:anim calcmode="lin" valueType="num">
                                      <p:cBhvr>
                                        <p:cTn id="7" dur="1500" fill="hold"/>
                                        <p:tgtEl>
                                          <p:spTgt spid="268"/>
                                        </p:tgtEl>
                                        <p:attrNameLst>
                                          <p:attrName>ppt_x</p:attrName>
                                        </p:attrNameLst>
                                      </p:cBhvr>
                                      <p:tavLst>
                                        <p:tav tm="0">
                                          <p:val>
                                            <p:strVal val="#ppt_x"/>
                                          </p:val>
                                        </p:tav>
                                        <p:tav tm="100000">
                                          <p:val>
                                            <p:strVal val="#ppt_x"/>
                                          </p:val>
                                        </p:tav>
                                      </p:tavLst>
                                    </p:anim>
                                    <p:anim calcmode="lin" valueType="num">
                                      <p:cBhvr>
                                        <p:cTn id="8" dur="1500" fill="hold"/>
                                        <p:tgtEl>
                                          <p:spTgt spid="26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entr" presetSubtype="0" fill="hold" grpId="2" nodeType="afterEffect">
                                  <p:stCondLst>
                                    <p:cond delay="1500"/>
                                  </p:stCondLst>
                                  <p:iterate>
                                    <p:tmAbs val="0"/>
                                  </p:iterate>
                                  <p:childTnLst>
                                    <p:set>
                                      <p:cBhvr>
                                        <p:cTn id="11" fill="hold"/>
                                        <p:tgtEl>
                                          <p:spTgt spid="262"/>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grpId="3" nodeType="afterEffect">
                                  <p:stCondLst>
                                    <p:cond delay="1500"/>
                                  </p:stCondLst>
                                  <p:iterate>
                                    <p:tmAbs val="0"/>
                                  </p:iterate>
                                  <p:childTnLst>
                                    <p:set>
                                      <p:cBhvr>
                                        <p:cTn id="14" fill="hold"/>
                                        <p:tgtEl>
                                          <p:spTgt spid="256"/>
                                        </p:tgtEl>
                                        <p:attrNameLst>
                                          <p:attrName>style.visibility</p:attrName>
                                        </p:attrNameLst>
                                      </p:cBhvr>
                                      <p:to>
                                        <p:strVal val="visible"/>
                                      </p:to>
                                    </p:set>
                                  </p:childTnLst>
                                </p:cTn>
                              </p:par>
                            </p:childTnLst>
                          </p:cTn>
                        </p:par>
                        <p:par>
                          <p:cTn id="15" fill="hold">
                            <p:stCondLst>
                              <p:cond delay="4500"/>
                            </p:stCondLst>
                            <p:childTnLst>
                              <p:par>
                                <p:cTn id="16" presetID="1" presetClass="entr" presetSubtype="0" fill="hold" grpId="4" nodeType="afterEffect">
                                  <p:stCondLst>
                                    <p:cond delay="1250"/>
                                  </p:stCondLst>
                                  <p:iterate>
                                    <p:tmAbs val="0"/>
                                  </p:iterate>
                                  <p:childTnLst>
                                    <p:set>
                                      <p:cBhvr>
                                        <p:cTn id="17" fill="hold"/>
                                        <p:tgtEl>
                                          <p:spTgt spid="259"/>
                                        </p:tgtEl>
                                        <p:attrNameLst>
                                          <p:attrName>style.visibility</p:attrName>
                                        </p:attrNameLst>
                                      </p:cBhvr>
                                      <p:to>
                                        <p:strVal val="visible"/>
                                      </p:to>
                                    </p:set>
                                  </p:childTnLst>
                                </p:cTn>
                              </p:par>
                            </p:childTnLst>
                          </p:cTn>
                        </p:par>
                        <p:par>
                          <p:cTn id="18" fill="hold">
                            <p:stCondLst>
                              <p:cond delay="5750"/>
                            </p:stCondLst>
                            <p:childTnLst>
                              <p:par>
                                <p:cTn id="19" presetID="1" presetClass="entr" presetSubtype="0" fill="hold" grpId="5" nodeType="afterEffect">
                                  <p:stCondLst>
                                    <p:cond delay="1000"/>
                                  </p:stCondLst>
                                  <p:iterate>
                                    <p:tmAbs val="0"/>
                                  </p:iterate>
                                  <p:childTnLst>
                                    <p:set>
                                      <p:cBhvr>
                                        <p:cTn id="20"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3" animBg="1" advAuto="0"/>
      <p:bldP spid="259" grpId="4" animBg="1" advAuto="0"/>
      <p:bldP spid="262" grpId="2" animBg="1" advAuto="0"/>
      <p:bldP spid="265" grpId="5" animBg="1" advAuto="0"/>
      <p:bldP spid="268"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lide Number"/>
          <p:cNvSpPr txBox="1">
            <a:spLocks noGrp="1"/>
          </p:cNvSpPr>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grpSp>
        <p:nvGrpSpPr>
          <p:cNvPr id="276" name="Human Reactions"/>
          <p:cNvGrpSpPr/>
          <p:nvPr/>
        </p:nvGrpSpPr>
        <p:grpSpPr>
          <a:xfrm>
            <a:off x="159493" y="431073"/>
            <a:ext cx="3130509" cy="1292249"/>
            <a:chOff x="0" y="0"/>
            <a:chExt cx="3130507" cy="1292247"/>
          </a:xfrm>
        </p:grpSpPr>
        <p:sp>
          <p:nvSpPr>
            <p:cNvPr id="274" name="Rounded Rectangle"/>
            <p:cNvSpPr/>
            <p:nvPr/>
          </p:nvSpPr>
          <p:spPr>
            <a:xfrm>
              <a:off x="0" y="0"/>
              <a:ext cx="3130508" cy="1292248"/>
            </a:xfrm>
            <a:prstGeom prst="roundRect">
              <a:avLst>
                <a:gd name="adj" fmla="val 14742"/>
              </a:avLst>
            </a:prstGeom>
            <a:solidFill>
              <a:srgbClr val="FFFFFF"/>
            </a:soli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800" b="1">
                  <a:solidFill>
                    <a:srgbClr val="E22400"/>
                  </a:solidFill>
                  <a:latin typeface="+mn-lt"/>
                  <a:ea typeface="+mn-ea"/>
                  <a:cs typeface="+mn-cs"/>
                  <a:sym typeface="Calibri"/>
                </a:defRPr>
              </a:pPr>
              <a:endParaRPr/>
            </a:p>
          </p:txBody>
        </p:sp>
        <p:sp>
          <p:nvSpPr>
            <p:cNvPr id="275" name="Human Reactions"/>
            <p:cNvSpPr txBox="1"/>
            <p:nvPr/>
          </p:nvSpPr>
          <p:spPr>
            <a:xfrm>
              <a:off x="55795" y="41604"/>
              <a:ext cx="3018918" cy="1209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E22400"/>
                  </a:solidFill>
                  <a:latin typeface="+mn-lt"/>
                  <a:ea typeface="+mn-ea"/>
                  <a:cs typeface="+mn-cs"/>
                  <a:sym typeface="Calibri"/>
                </a:defRPr>
              </a:lvl1pPr>
            </a:lstStyle>
            <a:p>
              <a:r>
                <a:t>Human Reactions</a:t>
              </a:r>
            </a:p>
          </p:txBody>
        </p:sp>
      </p:grpSp>
      <p:grpSp>
        <p:nvGrpSpPr>
          <p:cNvPr id="279" name="Education Programs"/>
          <p:cNvGrpSpPr/>
          <p:nvPr/>
        </p:nvGrpSpPr>
        <p:grpSpPr>
          <a:xfrm>
            <a:off x="3939890" y="3654574"/>
            <a:ext cx="4825528" cy="1304910"/>
            <a:chOff x="0" y="0"/>
            <a:chExt cx="4825527" cy="1304908"/>
          </a:xfrm>
        </p:grpSpPr>
        <p:sp>
          <p:nvSpPr>
            <p:cNvPr id="277" name="Rounded Rectangle"/>
            <p:cNvSpPr/>
            <p:nvPr/>
          </p:nvSpPr>
          <p:spPr>
            <a:xfrm>
              <a:off x="0" y="0"/>
              <a:ext cx="4825528" cy="1304909"/>
            </a:xfrm>
            <a:prstGeom prst="roundRect">
              <a:avLst>
                <a:gd name="adj" fmla="val 14599"/>
              </a:avLst>
            </a:prstGeom>
            <a:solidFill>
              <a:srgbClr val="371A94"/>
            </a:solidFill>
            <a:ln w="76200"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800" b="1">
                  <a:solidFill>
                    <a:srgbClr val="FECB3E"/>
                  </a:solidFill>
                  <a:latin typeface="+mn-lt"/>
                  <a:ea typeface="+mn-ea"/>
                  <a:cs typeface="+mn-cs"/>
                  <a:sym typeface="Calibri"/>
                </a:defRPr>
              </a:pPr>
              <a:endParaRPr/>
            </a:p>
          </p:txBody>
        </p:sp>
        <p:sp>
          <p:nvSpPr>
            <p:cNvPr id="278" name="Education Programs"/>
            <p:cNvSpPr txBox="1"/>
            <p:nvPr/>
          </p:nvSpPr>
          <p:spPr>
            <a:xfrm>
              <a:off x="55796" y="327335"/>
              <a:ext cx="4713935"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FECB3E"/>
                  </a:solidFill>
                  <a:latin typeface="+mn-lt"/>
                  <a:ea typeface="+mn-ea"/>
                  <a:cs typeface="+mn-cs"/>
                  <a:sym typeface="Calibri"/>
                </a:defRPr>
              </a:lvl1pPr>
            </a:lstStyle>
            <a:p>
              <a:r>
                <a:t>Education Programs</a:t>
              </a:r>
            </a:p>
          </p:txBody>
        </p:sp>
      </p:grpSp>
      <p:grpSp>
        <p:nvGrpSpPr>
          <p:cNvPr id="282" name="Involve"/>
          <p:cNvGrpSpPr/>
          <p:nvPr/>
        </p:nvGrpSpPr>
        <p:grpSpPr>
          <a:xfrm>
            <a:off x="213093" y="1834103"/>
            <a:ext cx="3023312" cy="1172881"/>
            <a:chOff x="0" y="0"/>
            <a:chExt cx="3023311" cy="1172879"/>
          </a:xfrm>
        </p:grpSpPr>
        <p:sp>
          <p:nvSpPr>
            <p:cNvPr id="280" name="Rounded Rectangle"/>
            <p:cNvSpPr/>
            <p:nvPr/>
          </p:nvSpPr>
          <p:spPr>
            <a:xfrm>
              <a:off x="0" y="0"/>
              <a:ext cx="3023312" cy="1172880"/>
            </a:xfrm>
            <a:prstGeom prst="roundRect">
              <a:avLst>
                <a:gd name="adj" fmla="val 16242"/>
              </a:avLst>
            </a:prstGeom>
            <a:gradFill flip="none" rotWithShape="1">
              <a:gsLst>
                <a:gs pos="0">
                  <a:srgbClr val="2A869F"/>
                </a:gs>
                <a:gs pos="80000">
                  <a:srgbClr val="37B1D1"/>
                </a:gs>
                <a:gs pos="100000">
                  <a:srgbClr val="34B3D5"/>
                </a:gs>
              </a:gsLst>
              <a:lin ang="16200000" scaled="0"/>
            </a:gradFill>
            <a:ln w="76200" cap="flat">
              <a:solidFill>
                <a:srgbClr val="46AAC4"/>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800" b="1">
                  <a:solidFill>
                    <a:srgbClr val="FFFFFF"/>
                  </a:solidFill>
                  <a:latin typeface="+mn-lt"/>
                  <a:ea typeface="+mn-ea"/>
                  <a:cs typeface="+mn-cs"/>
                  <a:sym typeface="Calibri"/>
                </a:defRPr>
              </a:pPr>
              <a:endParaRPr/>
            </a:p>
          </p:txBody>
        </p:sp>
        <p:sp>
          <p:nvSpPr>
            <p:cNvPr id="281" name="Involve"/>
            <p:cNvSpPr txBox="1"/>
            <p:nvPr/>
          </p:nvSpPr>
          <p:spPr>
            <a:xfrm>
              <a:off x="55794" y="261320"/>
              <a:ext cx="2911723"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FFFFFF"/>
                  </a:solidFill>
                  <a:latin typeface="+mn-lt"/>
                  <a:ea typeface="+mn-ea"/>
                  <a:cs typeface="+mn-cs"/>
                  <a:sym typeface="Calibri"/>
                </a:defRPr>
              </a:lvl1pPr>
            </a:lstStyle>
            <a:p>
              <a:r>
                <a:t>Involve</a:t>
              </a:r>
            </a:p>
          </p:txBody>
        </p:sp>
      </p:grpSp>
      <p:grpSp>
        <p:nvGrpSpPr>
          <p:cNvPr id="285" name="Cultural Change / Behavioral Health"/>
          <p:cNvGrpSpPr/>
          <p:nvPr/>
        </p:nvGrpSpPr>
        <p:grpSpPr>
          <a:xfrm>
            <a:off x="274299" y="5024725"/>
            <a:ext cx="8383262" cy="1380649"/>
            <a:chOff x="0" y="0"/>
            <a:chExt cx="8383261" cy="1380647"/>
          </a:xfrm>
        </p:grpSpPr>
        <p:sp>
          <p:nvSpPr>
            <p:cNvPr id="283" name="Rounded Rectangle"/>
            <p:cNvSpPr/>
            <p:nvPr/>
          </p:nvSpPr>
          <p:spPr>
            <a:xfrm>
              <a:off x="0" y="0"/>
              <a:ext cx="8383262" cy="1380648"/>
            </a:xfrm>
            <a:prstGeom prst="roundRect">
              <a:avLst>
                <a:gd name="adj" fmla="val 18716"/>
              </a:avLst>
            </a:prstGeom>
            <a:solidFill>
              <a:schemeClr val="accent2"/>
            </a:solidFill>
            <a:ln w="3810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800" b="1">
                  <a:latin typeface="+mn-lt"/>
                  <a:ea typeface="+mn-ea"/>
                  <a:cs typeface="+mn-cs"/>
                  <a:sym typeface="Calibri"/>
                </a:defRPr>
              </a:pPr>
              <a:endParaRPr/>
            </a:p>
          </p:txBody>
        </p:sp>
        <p:sp>
          <p:nvSpPr>
            <p:cNvPr id="284" name="Cultural Change / Behavioral Health"/>
            <p:cNvSpPr txBox="1"/>
            <p:nvPr/>
          </p:nvSpPr>
          <p:spPr>
            <a:xfrm>
              <a:off x="75682" y="365204"/>
              <a:ext cx="8231897"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latin typeface="+mn-lt"/>
                  <a:ea typeface="+mn-ea"/>
                  <a:cs typeface="+mn-cs"/>
                  <a:sym typeface="Calibri"/>
                </a:defRPr>
              </a:lvl1pPr>
            </a:lstStyle>
            <a:p>
              <a:r>
                <a:t>Cultural Change / Behavioral Health</a:t>
              </a:r>
            </a:p>
          </p:txBody>
        </p:sp>
      </p:grpSp>
      <p:grpSp>
        <p:nvGrpSpPr>
          <p:cNvPr id="288" name="Help Is Available"/>
          <p:cNvGrpSpPr/>
          <p:nvPr/>
        </p:nvGrpSpPr>
        <p:grpSpPr>
          <a:xfrm>
            <a:off x="4881447" y="2105174"/>
            <a:ext cx="4133196" cy="1308166"/>
            <a:chOff x="0" y="0"/>
            <a:chExt cx="4133195" cy="1308164"/>
          </a:xfrm>
        </p:grpSpPr>
        <p:sp>
          <p:nvSpPr>
            <p:cNvPr id="286" name="Rounded Rectangle"/>
            <p:cNvSpPr/>
            <p:nvPr/>
          </p:nvSpPr>
          <p:spPr>
            <a:xfrm>
              <a:off x="0" y="0"/>
              <a:ext cx="4133196" cy="1308165"/>
            </a:xfrm>
            <a:prstGeom prst="roundRect">
              <a:avLst>
                <a:gd name="adj" fmla="val 14562"/>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800" b="1">
                  <a:solidFill>
                    <a:srgbClr val="371A94"/>
                  </a:solidFill>
                  <a:latin typeface="+mn-lt"/>
                  <a:ea typeface="+mn-ea"/>
                  <a:cs typeface="+mn-cs"/>
                  <a:sym typeface="Calibri"/>
                </a:defRPr>
              </a:pPr>
              <a:endParaRPr/>
            </a:p>
          </p:txBody>
        </p:sp>
        <p:sp>
          <p:nvSpPr>
            <p:cNvPr id="287" name="Help Is Available"/>
            <p:cNvSpPr txBox="1"/>
            <p:nvPr/>
          </p:nvSpPr>
          <p:spPr>
            <a:xfrm>
              <a:off x="55793" y="328963"/>
              <a:ext cx="4021609"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371A94"/>
                  </a:solidFill>
                  <a:latin typeface="+mn-lt"/>
                  <a:ea typeface="+mn-ea"/>
                  <a:cs typeface="+mn-cs"/>
                  <a:sym typeface="Calibri"/>
                </a:defRPr>
              </a:lvl1pPr>
            </a:lstStyle>
            <a:p>
              <a:r>
                <a:t>Help Is Available</a:t>
              </a:r>
            </a:p>
          </p:txBody>
        </p:sp>
      </p:grpSp>
      <p:grpSp>
        <p:nvGrpSpPr>
          <p:cNvPr id="291" name="0 to 60 mph"/>
          <p:cNvGrpSpPr/>
          <p:nvPr/>
        </p:nvGrpSpPr>
        <p:grpSpPr>
          <a:xfrm>
            <a:off x="3359015" y="248903"/>
            <a:ext cx="2425971" cy="1565322"/>
            <a:chOff x="0" y="0"/>
            <a:chExt cx="2425969" cy="1565321"/>
          </a:xfrm>
        </p:grpSpPr>
        <p:sp>
          <p:nvSpPr>
            <p:cNvPr id="289" name="Oval"/>
            <p:cNvSpPr/>
            <p:nvPr/>
          </p:nvSpPr>
          <p:spPr>
            <a:xfrm>
              <a:off x="0" y="0"/>
              <a:ext cx="2425970" cy="1565322"/>
            </a:xfrm>
            <a:prstGeom prst="ellipse">
              <a:avLst/>
            </a:prstGeom>
            <a:solidFill>
              <a:srgbClr val="A7A7A7"/>
            </a:solidFill>
            <a:ln w="762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200" b="1">
                  <a:latin typeface="+mn-lt"/>
                  <a:ea typeface="+mn-ea"/>
                  <a:cs typeface="+mn-cs"/>
                  <a:sym typeface="Calibri"/>
                </a:defRPr>
              </a:pPr>
              <a:endParaRPr/>
            </a:p>
          </p:txBody>
        </p:sp>
        <p:sp>
          <p:nvSpPr>
            <p:cNvPr id="290" name="0 to 60 mph"/>
            <p:cNvSpPr txBox="1"/>
            <p:nvPr/>
          </p:nvSpPr>
          <p:spPr>
            <a:xfrm>
              <a:off x="355274" y="267041"/>
              <a:ext cx="1715422" cy="1031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b="1">
                  <a:latin typeface="+mn-lt"/>
                  <a:ea typeface="+mn-ea"/>
                  <a:cs typeface="+mn-cs"/>
                  <a:sym typeface="Calibri"/>
                </a:defRPr>
              </a:lvl1pPr>
            </a:lstStyle>
            <a:p>
              <a:r>
                <a:t>0 to 60 mph</a:t>
              </a:r>
            </a:p>
          </p:txBody>
        </p:sp>
      </p:grpSp>
      <p:grpSp>
        <p:nvGrpSpPr>
          <p:cNvPr id="294" name="Accept"/>
          <p:cNvGrpSpPr/>
          <p:nvPr/>
        </p:nvGrpSpPr>
        <p:grpSpPr>
          <a:xfrm>
            <a:off x="2399626" y="2790760"/>
            <a:ext cx="2913238" cy="1276481"/>
            <a:chOff x="0" y="0"/>
            <a:chExt cx="2913236" cy="1276480"/>
          </a:xfrm>
        </p:grpSpPr>
        <p:sp>
          <p:nvSpPr>
            <p:cNvPr id="292" name="Oval"/>
            <p:cNvSpPr/>
            <p:nvPr/>
          </p:nvSpPr>
          <p:spPr>
            <a:xfrm>
              <a:off x="-1" y="-1"/>
              <a:ext cx="2913238" cy="1276482"/>
            </a:xfrm>
            <a:prstGeom prst="ellipse">
              <a:avLst/>
            </a:prstGeom>
            <a:gradFill flip="none" rotWithShape="1">
              <a:gsLst>
                <a:gs pos="0">
                  <a:srgbClr val="C96D20"/>
                </a:gs>
                <a:gs pos="80000">
                  <a:srgbClr val="FF9034"/>
                </a:gs>
                <a:gs pos="100000">
                  <a:srgbClr val="FF9035"/>
                </a:gs>
              </a:gsLst>
              <a:lin ang="16200000" scaled="0"/>
            </a:gradFill>
            <a:ln w="76200"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800" b="1">
                  <a:solidFill>
                    <a:srgbClr val="FFFFFF"/>
                  </a:solidFill>
                  <a:latin typeface="+mn-lt"/>
                  <a:ea typeface="+mn-ea"/>
                  <a:cs typeface="+mn-cs"/>
                  <a:sym typeface="Calibri"/>
                </a:defRPr>
              </a:pPr>
              <a:endParaRPr/>
            </a:p>
          </p:txBody>
        </p:sp>
        <p:sp>
          <p:nvSpPr>
            <p:cNvPr id="293" name="Accept"/>
            <p:cNvSpPr txBox="1"/>
            <p:nvPr/>
          </p:nvSpPr>
          <p:spPr>
            <a:xfrm>
              <a:off x="426633" y="313121"/>
              <a:ext cx="2059970"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FFFFFF"/>
                  </a:solidFill>
                  <a:latin typeface="+mn-lt"/>
                  <a:ea typeface="+mn-ea"/>
                  <a:cs typeface="+mn-cs"/>
                  <a:sym typeface="Calibri"/>
                </a:defRPr>
              </a:lvl1pPr>
            </a:lstStyle>
            <a:p>
              <a:r>
                <a:t>Accept</a:t>
              </a:r>
            </a:p>
          </p:txBody>
        </p:sp>
      </p:grpSp>
      <p:grpSp>
        <p:nvGrpSpPr>
          <p:cNvPr id="297" name="Talk"/>
          <p:cNvGrpSpPr/>
          <p:nvPr/>
        </p:nvGrpSpPr>
        <p:grpSpPr>
          <a:xfrm>
            <a:off x="117057" y="3630905"/>
            <a:ext cx="2855592" cy="1236581"/>
            <a:chOff x="0" y="0"/>
            <a:chExt cx="2855591" cy="1236580"/>
          </a:xfrm>
        </p:grpSpPr>
        <p:sp>
          <p:nvSpPr>
            <p:cNvPr id="295" name="Oval"/>
            <p:cNvSpPr/>
            <p:nvPr/>
          </p:nvSpPr>
          <p:spPr>
            <a:xfrm>
              <a:off x="0" y="-1"/>
              <a:ext cx="2855592" cy="1236582"/>
            </a:xfrm>
            <a:prstGeom prst="ellipse">
              <a:avLst/>
            </a:prstGeom>
            <a:blipFill rotWithShape="1">
              <a:blip r:embed="rId3"/>
              <a:srcRect/>
              <a:tile tx="0" ty="0" sx="100000" sy="100000" flip="none" algn="tl"/>
            </a:blipFill>
            <a:ln w="76200"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800" b="1">
                  <a:solidFill>
                    <a:srgbClr val="F5EC00"/>
                  </a:solidFill>
                  <a:latin typeface="+mn-lt"/>
                  <a:ea typeface="+mn-ea"/>
                  <a:cs typeface="+mn-cs"/>
                  <a:sym typeface="Calibri"/>
                </a:defRPr>
              </a:pPr>
              <a:endParaRPr/>
            </a:p>
          </p:txBody>
        </p:sp>
        <p:sp>
          <p:nvSpPr>
            <p:cNvPr id="296" name="Talk"/>
            <p:cNvSpPr txBox="1"/>
            <p:nvPr/>
          </p:nvSpPr>
          <p:spPr>
            <a:xfrm>
              <a:off x="418192" y="293170"/>
              <a:ext cx="2019207"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F5EC00"/>
                  </a:solidFill>
                  <a:latin typeface="+mn-lt"/>
                  <a:ea typeface="+mn-ea"/>
                  <a:cs typeface="+mn-cs"/>
                  <a:sym typeface="Calibri"/>
                </a:defRPr>
              </a:lvl1pPr>
            </a:lstStyle>
            <a:p>
              <a:r>
                <a:t>Talk</a:t>
              </a:r>
            </a:p>
          </p:txBody>
        </p:sp>
      </p:grpSp>
      <p:grpSp>
        <p:nvGrpSpPr>
          <p:cNvPr id="300" name="Listen"/>
          <p:cNvGrpSpPr/>
          <p:nvPr/>
        </p:nvGrpSpPr>
        <p:grpSpPr>
          <a:xfrm>
            <a:off x="5797772" y="323889"/>
            <a:ext cx="3140995" cy="1831432"/>
            <a:chOff x="0" y="0"/>
            <a:chExt cx="3140994" cy="1831430"/>
          </a:xfrm>
        </p:grpSpPr>
        <p:sp>
          <p:nvSpPr>
            <p:cNvPr id="298" name="Oval"/>
            <p:cNvSpPr/>
            <p:nvPr/>
          </p:nvSpPr>
          <p:spPr>
            <a:xfrm>
              <a:off x="-1" y="-1"/>
              <a:ext cx="3140996" cy="1831432"/>
            </a:xfrm>
            <a:prstGeom prst="ellipse">
              <a:avLst/>
            </a:prstGeom>
            <a:solidFill>
              <a:schemeClr val="accent2"/>
            </a:solidFill>
            <a:ln w="76200" cap="flat">
              <a:solidFill>
                <a:srgbClr val="8C3A38"/>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3800" b="1">
                  <a:solidFill>
                    <a:srgbClr val="FFFFFF"/>
                  </a:solidFill>
                  <a:latin typeface="+mn-lt"/>
                  <a:ea typeface="+mn-ea"/>
                  <a:cs typeface="+mn-cs"/>
                  <a:sym typeface="Calibri"/>
                </a:defRPr>
              </a:pPr>
              <a:endParaRPr/>
            </a:p>
          </p:txBody>
        </p:sp>
        <p:sp>
          <p:nvSpPr>
            <p:cNvPr id="299" name="Listen"/>
            <p:cNvSpPr txBox="1"/>
            <p:nvPr/>
          </p:nvSpPr>
          <p:spPr>
            <a:xfrm>
              <a:off x="459987" y="590596"/>
              <a:ext cx="2221020" cy="650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800" b="1">
                  <a:solidFill>
                    <a:srgbClr val="FFFFFF"/>
                  </a:solidFill>
                  <a:latin typeface="+mn-lt"/>
                  <a:ea typeface="+mn-ea"/>
                  <a:cs typeface="+mn-cs"/>
                  <a:sym typeface="Calibri"/>
                </a:defRPr>
              </a:lvl1pPr>
            </a:lstStyle>
            <a:p>
              <a:r>
                <a:t>Listen</a:t>
              </a:r>
            </a:p>
          </p:txBody>
        </p:sp>
      </p:grpSp>
      <p:sp>
        <p:nvSpPr>
          <p:cNvPr id="301" name="Slide Number Placeholder 6"/>
          <p:cNvSpPr txBox="1"/>
          <p:nvPr/>
        </p:nvSpPr>
        <p:spPr>
          <a:xfrm>
            <a:off x="8456827" y="6404295"/>
            <a:ext cx="229973"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r>
              <a:t>8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1" nodeType="afterEffect">
                                  <p:stCondLst>
                                    <p:cond delay="0"/>
                                  </p:stCondLst>
                                  <p:iterate>
                                    <p:tmAbs val="0"/>
                                  </p:iterate>
                                  <p:childTnLst>
                                    <p:set>
                                      <p:cBhvr>
                                        <p:cTn id="6" fill="hold"/>
                                        <p:tgtEl>
                                          <p:spTgt spid="285"/>
                                        </p:tgtEl>
                                        <p:attrNameLst>
                                          <p:attrName>style.visibility</p:attrName>
                                        </p:attrNameLst>
                                      </p:cBhvr>
                                      <p:to>
                                        <p:strVal val="visible"/>
                                      </p:to>
                                    </p:set>
                                    <p:animEffect transition="in" filter="blinds(vertical)">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279"/>
                                        </p:tgtEl>
                                        <p:attrNameLst>
                                          <p:attrName>style.visibility</p:attrName>
                                        </p:attrNameLst>
                                      </p:cBhvr>
                                      <p:to>
                                        <p:strVal val="visible"/>
                                      </p:to>
                                    </p:set>
                                    <p:anim calcmode="lin" valueType="num">
                                      <p:cBhvr>
                                        <p:cTn id="12" dur="1000" fill="hold"/>
                                        <p:tgtEl>
                                          <p:spTgt spid="279"/>
                                        </p:tgtEl>
                                        <p:attrNameLst>
                                          <p:attrName>ppt_w</p:attrName>
                                        </p:attrNameLst>
                                      </p:cBhvr>
                                      <p:tavLst>
                                        <p:tav tm="0">
                                          <p:val>
                                            <p:fltVal val="0"/>
                                          </p:val>
                                        </p:tav>
                                        <p:tav tm="100000">
                                          <p:val>
                                            <p:strVal val="#ppt_w"/>
                                          </p:val>
                                        </p:tav>
                                      </p:tavLst>
                                    </p:anim>
                                    <p:anim calcmode="lin" valueType="num">
                                      <p:cBhvr>
                                        <p:cTn id="13" dur="1000" fill="hold"/>
                                        <p:tgtEl>
                                          <p:spTgt spid="27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3" presetClass="entr" presetSubtype="5" fill="hold" grpId="3" nodeType="afterEffect">
                                  <p:stCondLst>
                                    <p:cond delay="1250"/>
                                  </p:stCondLst>
                                  <p:iterate>
                                    <p:tmAbs val="0"/>
                                  </p:iterate>
                                  <p:childTnLst>
                                    <p:set>
                                      <p:cBhvr>
                                        <p:cTn id="16" fill="hold"/>
                                        <p:tgtEl>
                                          <p:spTgt spid="288"/>
                                        </p:tgtEl>
                                        <p:attrNameLst>
                                          <p:attrName>style.visibility</p:attrName>
                                        </p:attrNameLst>
                                      </p:cBhvr>
                                      <p:to>
                                        <p:strVal val="visible"/>
                                      </p:to>
                                    </p:set>
                                    <p:animEffect transition="in" filter="blinds(vertical)">
                                      <p:cBhvr>
                                        <p:cTn id="17" dur="1000"/>
                                        <p:tgtEl>
                                          <p:spTgt spid="288"/>
                                        </p:tgtEl>
                                      </p:cBhvr>
                                    </p:animEffect>
                                  </p:childTnLst>
                                </p:cTn>
                              </p:par>
                            </p:childTnLst>
                          </p:cTn>
                        </p:par>
                        <p:par>
                          <p:cTn id="18" fill="hold">
                            <p:stCondLst>
                              <p:cond delay="3250"/>
                            </p:stCondLst>
                            <p:childTnLst>
                              <p:par>
                                <p:cTn id="19" presetID="22" presetClass="entr" presetSubtype="8" fill="hold" grpId="4" nodeType="afterEffect">
                                  <p:stCondLst>
                                    <p:cond delay="1500"/>
                                  </p:stCondLst>
                                  <p:iterate>
                                    <p:tmAbs val="0"/>
                                  </p:iterate>
                                  <p:childTnLst>
                                    <p:set>
                                      <p:cBhvr>
                                        <p:cTn id="20" fill="hold"/>
                                        <p:tgtEl>
                                          <p:spTgt spid="282"/>
                                        </p:tgtEl>
                                        <p:attrNameLst>
                                          <p:attrName>style.visibility</p:attrName>
                                        </p:attrNameLst>
                                      </p:cBhvr>
                                      <p:to>
                                        <p:strVal val="visible"/>
                                      </p:to>
                                    </p:set>
                                    <p:animEffect transition="in" filter="wipe(left)">
                                      <p:cBhvr>
                                        <p:cTn id="21" dur="1000"/>
                                        <p:tgtEl>
                                          <p:spTgt spid="282"/>
                                        </p:tgtEl>
                                      </p:cBhvr>
                                    </p:animEffect>
                                  </p:childTnLst>
                                </p:cTn>
                              </p:par>
                            </p:childTnLst>
                          </p:cTn>
                        </p:par>
                        <p:par>
                          <p:cTn id="22" fill="hold">
                            <p:stCondLst>
                              <p:cond delay="5750"/>
                            </p:stCondLst>
                            <p:childTnLst>
                              <p:par>
                                <p:cTn id="23" presetID="9" presetClass="entr" fill="hold" grpId="5" nodeType="afterEffect">
                                  <p:stCondLst>
                                    <p:cond delay="1250"/>
                                  </p:stCondLst>
                                  <p:iterate>
                                    <p:tmAbs val="0"/>
                                  </p:iterate>
                                  <p:childTnLst>
                                    <p:set>
                                      <p:cBhvr>
                                        <p:cTn id="24" fill="hold"/>
                                        <p:tgtEl>
                                          <p:spTgt spid="276"/>
                                        </p:tgtEl>
                                        <p:attrNameLst>
                                          <p:attrName>style.visibility</p:attrName>
                                        </p:attrNameLst>
                                      </p:cBhvr>
                                      <p:to>
                                        <p:strVal val="visible"/>
                                      </p:to>
                                    </p:set>
                                    <p:animEffect transition="in" filter="dissolve">
                                      <p:cBhvr>
                                        <p:cTn id="25" dur="1000"/>
                                        <p:tgtEl>
                                          <p:spTgt spid="276"/>
                                        </p:tgtEl>
                                      </p:cBhvr>
                                    </p:animEffect>
                                  </p:childTnLst>
                                </p:cTn>
                              </p:par>
                            </p:childTnLst>
                          </p:cTn>
                        </p:par>
                        <p:par>
                          <p:cTn id="26" fill="hold">
                            <p:stCondLst>
                              <p:cond delay="8000"/>
                            </p:stCondLst>
                            <p:childTnLst>
                              <p:par>
                                <p:cTn id="27" presetID="2" presetClass="entr" presetSubtype="1" fill="hold" grpId="6" nodeType="afterEffect">
                                  <p:stCondLst>
                                    <p:cond delay="1000"/>
                                  </p:stCondLst>
                                  <p:iterate>
                                    <p:tmAbs val="0"/>
                                  </p:iterate>
                                  <p:childTnLst>
                                    <p:set>
                                      <p:cBhvr>
                                        <p:cTn id="28" fill="hold"/>
                                        <p:tgtEl>
                                          <p:spTgt spid="291"/>
                                        </p:tgtEl>
                                        <p:attrNameLst>
                                          <p:attrName>style.visibility</p:attrName>
                                        </p:attrNameLst>
                                      </p:cBhvr>
                                      <p:to>
                                        <p:strVal val="visible"/>
                                      </p:to>
                                    </p:set>
                                    <p:anim calcmode="lin" valueType="num">
                                      <p:cBhvr>
                                        <p:cTn id="29" dur="500" fill="hold"/>
                                        <p:tgtEl>
                                          <p:spTgt spid="291"/>
                                        </p:tgtEl>
                                        <p:attrNameLst>
                                          <p:attrName>ppt_x</p:attrName>
                                        </p:attrNameLst>
                                      </p:cBhvr>
                                      <p:tavLst>
                                        <p:tav tm="0">
                                          <p:val>
                                            <p:strVal val="#ppt_x"/>
                                          </p:val>
                                        </p:tav>
                                        <p:tav tm="100000">
                                          <p:val>
                                            <p:strVal val="#ppt_x"/>
                                          </p:val>
                                        </p:tav>
                                      </p:tavLst>
                                    </p:anim>
                                    <p:anim calcmode="lin" valueType="num">
                                      <p:cBhvr>
                                        <p:cTn id="30" dur="500" fill="hold"/>
                                        <p:tgtEl>
                                          <p:spTgt spid="291"/>
                                        </p:tgtEl>
                                        <p:attrNameLst>
                                          <p:attrName>ppt_y</p:attrName>
                                        </p:attrNameLst>
                                      </p:cBhvr>
                                      <p:tavLst>
                                        <p:tav tm="0">
                                          <p:val>
                                            <p:strVal val="0-#ppt_h/2"/>
                                          </p:val>
                                        </p:tav>
                                        <p:tav tm="100000">
                                          <p:val>
                                            <p:strVal val="#ppt_y"/>
                                          </p:val>
                                        </p:tav>
                                      </p:tavLst>
                                    </p:anim>
                                  </p:childTnLst>
                                </p:cTn>
                              </p:par>
                            </p:childTnLst>
                          </p:cTn>
                        </p:par>
                        <p:par>
                          <p:cTn id="31" fill="hold">
                            <p:stCondLst>
                              <p:cond delay="9500"/>
                            </p:stCondLst>
                            <p:childTnLst>
                              <p:par>
                                <p:cTn id="32" presetID="2" presetClass="entr" presetSubtype="8" fill="hold" grpId="7" nodeType="afterEffect">
                                  <p:stCondLst>
                                    <p:cond delay="1000"/>
                                  </p:stCondLst>
                                  <p:iterate>
                                    <p:tmAbs val="0"/>
                                  </p:iterate>
                                  <p:childTnLst>
                                    <p:set>
                                      <p:cBhvr>
                                        <p:cTn id="33" fill="hold"/>
                                        <p:tgtEl>
                                          <p:spTgt spid="294"/>
                                        </p:tgtEl>
                                        <p:attrNameLst>
                                          <p:attrName>style.visibility</p:attrName>
                                        </p:attrNameLst>
                                      </p:cBhvr>
                                      <p:to>
                                        <p:strVal val="visible"/>
                                      </p:to>
                                    </p:set>
                                    <p:anim calcmode="lin" valueType="num">
                                      <p:cBhvr>
                                        <p:cTn id="34" dur="500" fill="hold"/>
                                        <p:tgtEl>
                                          <p:spTgt spid="294"/>
                                        </p:tgtEl>
                                        <p:attrNameLst>
                                          <p:attrName>ppt_x</p:attrName>
                                        </p:attrNameLst>
                                      </p:cBhvr>
                                      <p:tavLst>
                                        <p:tav tm="0">
                                          <p:val>
                                            <p:strVal val="0-#ppt_w/2"/>
                                          </p:val>
                                        </p:tav>
                                        <p:tav tm="100000">
                                          <p:val>
                                            <p:strVal val="#ppt_x"/>
                                          </p:val>
                                        </p:tav>
                                      </p:tavLst>
                                    </p:anim>
                                    <p:anim calcmode="lin" valueType="num">
                                      <p:cBhvr>
                                        <p:cTn id="35" dur="500" fill="hold"/>
                                        <p:tgtEl>
                                          <p:spTgt spid="294"/>
                                        </p:tgtEl>
                                        <p:attrNameLst>
                                          <p:attrName>ppt_y</p:attrName>
                                        </p:attrNameLst>
                                      </p:cBhvr>
                                      <p:tavLst>
                                        <p:tav tm="0">
                                          <p:val>
                                            <p:strVal val="#ppt_y"/>
                                          </p:val>
                                        </p:tav>
                                        <p:tav tm="100000">
                                          <p:val>
                                            <p:strVal val="#ppt_y"/>
                                          </p:val>
                                        </p:tav>
                                      </p:tavLst>
                                    </p:anim>
                                  </p:childTnLst>
                                </p:cTn>
                              </p:par>
                            </p:childTnLst>
                          </p:cTn>
                        </p:par>
                        <p:par>
                          <p:cTn id="36" fill="hold">
                            <p:stCondLst>
                              <p:cond delay="11000"/>
                            </p:stCondLst>
                            <p:childTnLst>
                              <p:par>
                                <p:cTn id="37" presetID="19" presetClass="entr" presetSubtype="10" fill="hold" grpId="8" nodeType="afterEffect">
                                  <p:stCondLst>
                                    <p:cond delay="1250"/>
                                  </p:stCondLst>
                                  <p:iterate>
                                    <p:tmAbs val="0"/>
                                  </p:iterate>
                                  <p:childTnLst>
                                    <p:set>
                                      <p:cBhvr>
                                        <p:cTn id="38" fill="hold"/>
                                        <p:tgtEl>
                                          <p:spTgt spid="297"/>
                                        </p:tgtEl>
                                        <p:attrNameLst>
                                          <p:attrName>style.visibility</p:attrName>
                                        </p:attrNameLst>
                                      </p:cBhvr>
                                      <p:to>
                                        <p:strVal val="visible"/>
                                      </p:to>
                                    </p:set>
                                    <p:anim calcmode="lin" valueType="num">
                                      <p:cBhvr>
                                        <p:cTn id="39" dur="500" fill="hold"/>
                                        <p:tgtEl>
                                          <p:spTgt spid="297"/>
                                        </p:tgtEl>
                                        <p:attrNameLst>
                                          <p:attrName>ppt_w</p:attrName>
                                        </p:attrNameLst>
                                      </p:cBhvr>
                                      <p:tavLst>
                                        <p:tav tm="0" fmla="#ppt_w*sin(2.5*pi*$)">
                                          <p:val>
                                            <p:fltVal val="0"/>
                                          </p:val>
                                        </p:tav>
                                        <p:tav tm="100000">
                                          <p:val>
                                            <p:fltVal val="1"/>
                                          </p:val>
                                        </p:tav>
                                      </p:tavLst>
                                    </p:anim>
                                    <p:anim calcmode="lin" valueType="num">
                                      <p:cBhvr>
                                        <p:cTn id="40" dur="500" fill="hold"/>
                                        <p:tgtEl>
                                          <p:spTgt spid="297"/>
                                        </p:tgtEl>
                                        <p:attrNameLst>
                                          <p:attrName>ppt_h</p:attrName>
                                        </p:attrNameLst>
                                      </p:cBhvr>
                                      <p:tavLst>
                                        <p:tav tm="0">
                                          <p:val>
                                            <p:strVal val="#ppt_h"/>
                                          </p:val>
                                        </p:tav>
                                        <p:tav tm="100000">
                                          <p:val>
                                            <p:strVal val="#ppt_h"/>
                                          </p:val>
                                        </p:tav>
                                      </p:tavLst>
                                    </p:anim>
                                  </p:childTnLst>
                                </p:cTn>
                              </p:par>
                            </p:childTnLst>
                          </p:cTn>
                        </p:par>
                        <p:par>
                          <p:cTn id="41" fill="hold">
                            <p:stCondLst>
                              <p:cond delay="12750"/>
                            </p:stCondLst>
                            <p:childTnLst>
                              <p:par>
                                <p:cTn id="42" presetID="9" presetClass="entr" fill="hold" grpId="9" nodeType="afterEffect">
                                  <p:stCondLst>
                                    <p:cond delay="1500"/>
                                  </p:stCondLst>
                                  <p:iterate>
                                    <p:tmAbs val="0"/>
                                  </p:iterate>
                                  <p:childTnLst>
                                    <p:set>
                                      <p:cBhvr>
                                        <p:cTn id="43" fill="hold"/>
                                        <p:tgtEl>
                                          <p:spTgt spid="300"/>
                                        </p:tgtEl>
                                        <p:attrNameLst>
                                          <p:attrName>style.visibility</p:attrName>
                                        </p:attrNameLst>
                                      </p:cBhvr>
                                      <p:to>
                                        <p:strVal val="visible"/>
                                      </p:to>
                                    </p:set>
                                    <p:animEffect transition="in" filter="dissolve">
                                      <p:cBhvr>
                                        <p:cTn id="44"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5" animBg="1" advAuto="0"/>
      <p:bldP spid="279" grpId="2" animBg="1" advAuto="0"/>
      <p:bldP spid="282" grpId="4" animBg="1" advAuto="0"/>
      <p:bldP spid="285" grpId="1" animBg="1" advAuto="0"/>
      <p:bldP spid="288" grpId="3" animBg="1" advAuto="0"/>
      <p:bldP spid="291" grpId="6" animBg="1" advAuto="0"/>
      <p:bldP spid="294" grpId="7" animBg="1" advAuto="0"/>
      <p:bldP spid="297" grpId="8" animBg="1" advAuto="0"/>
      <p:bldP spid="300" grpId="9" animBg="1" advAuto="0"/>
    </p:bld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930A733B05F2478D565F8D8D5AD1F0" ma:contentTypeVersion="15" ma:contentTypeDescription="Create a new document." ma:contentTypeScope="" ma:versionID="355a54d24b16fadf403430fb79366597">
  <xsd:schema xmlns:xsd="http://www.w3.org/2001/XMLSchema" xmlns:xs="http://www.w3.org/2001/XMLSchema" xmlns:p="http://schemas.microsoft.com/office/2006/metadata/properties" xmlns:ns1="http://schemas.microsoft.com/sharepoint/v3" xmlns:ns2="2bb033dc-14f6-44ec-8581-bd3e535a8dca" xmlns:ns3="e43497ac-4548-4bb0-a7e3-9b3b851084cf" targetNamespace="http://schemas.microsoft.com/office/2006/metadata/properties" ma:root="true" ma:fieldsID="97c5a8a8097b7352c2386e2b2bd5feff" ns1:_="" ns2:_="" ns3:_="">
    <xsd:import namespace="http://schemas.microsoft.com/sharepoint/v3"/>
    <xsd:import namespace="2bb033dc-14f6-44ec-8581-bd3e535a8dca"/>
    <xsd:import namespace="e43497ac-4548-4bb0-a7e3-9b3b851084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element ref="ns2:MediaServiceEventHashCode" minOccurs="0"/>
                <xsd:element ref="ns2:MediaServiceGenerationTime" minOccurs="0"/>
                <xsd:element ref="ns2:Dat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b033dc-14f6-44ec-8581-bd3e535a8d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Date" ma:index="20" nillable="true" ma:displayName="Date" ma:format="DateOnly" ma:internalName="Date">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3497ac-4548-4bb0-a7e3-9b3b851084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2bb033dc-14f6-44ec-8581-bd3e535a8dca"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B7D93F2-BF59-46A7-93C1-1AD74A34FB6E}"/>
</file>

<file path=customXml/itemProps2.xml><?xml version="1.0" encoding="utf-8"?>
<ds:datastoreItem xmlns:ds="http://schemas.openxmlformats.org/officeDocument/2006/customXml" ds:itemID="{6E3A7877-EE0E-4827-AB8B-E603F1FADE0B}"/>
</file>

<file path=customXml/itemProps3.xml><?xml version="1.0" encoding="utf-8"?>
<ds:datastoreItem xmlns:ds="http://schemas.openxmlformats.org/officeDocument/2006/customXml" ds:itemID="{4BB6B5D3-19B8-4738-8FA5-894F81DF98DE}"/>
</file>

<file path=docProps/app.xml><?xml version="1.0" encoding="utf-8"?>
<Properties xmlns="http://schemas.openxmlformats.org/officeDocument/2006/extended-properties" xmlns:vt="http://schemas.openxmlformats.org/officeDocument/2006/docPropsVTypes">
  <TotalTime>0</TotalTime>
  <Words>3647</Words>
  <Application>Microsoft Office PowerPoint</Application>
  <PresentationFormat>On-screen Show (4:3)</PresentationFormat>
  <Paragraphs>566</Paragraphs>
  <Slides>40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DIN Alternate</vt:lpstr>
      <vt:lpstr>DIN Condensed</vt:lpstr>
      <vt:lpstr>Helvetica</vt:lpstr>
      <vt:lpstr>Helvetica Neue</vt:lpstr>
      <vt:lpstr>1_Office Theme</vt:lpstr>
      <vt:lpstr>Behavioral Wellness: Firefighter Level Training</vt:lpstr>
      <vt:lpstr>Behavioral Wellness Operations Training</vt:lpstr>
      <vt:lpstr>Contributing Authors</vt:lpstr>
      <vt:lpstr>Behavioral Wellness: Firefighter Level Training</vt:lpstr>
      <vt:lpstr>YRR Training Mission</vt:lpstr>
      <vt:lpstr>Training Objectives</vt:lpstr>
      <vt:lpstr>Behavioral Wellness: Awareness Level Training</vt:lpstr>
      <vt:lpstr>PowerPoint Presentation</vt:lpstr>
      <vt:lpstr>PowerPoint Presentation</vt:lpstr>
      <vt:lpstr>PowerPoint Presentation</vt:lpstr>
      <vt:lpstr>As firefighters, you will…</vt:lpstr>
      <vt:lpstr>PowerPoint Presentation</vt:lpstr>
      <vt:lpstr>Stress Management</vt:lpstr>
      <vt:lpstr>The tone at the kitchen table will impact behavioral wellness.</vt:lpstr>
      <vt:lpstr>PowerPoint Presentation</vt:lpstr>
      <vt:lpstr>PowerPoint Presentation</vt:lpstr>
      <vt:lpstr>PowerPoint Presentation</vt:lpstr>
      <vt:lpstr>PowerPoint Presentation</vt:lpstr>
      <vt:lpstr>The Yellow Ribbon Report</vt:lpstr>
      <vt:lpstr>The Yellow Ribbon Report</vt:lpstr>
      <vt:lpstr>PowerPoint Presentation</vt:lpstr>
      <vt:lpstr>Impact of Suicide on the Families </vt:lpstr>
      <vt:lpstr>Stress Behavioral Reaction</vt:lpstr>
      <vt:lpstr>Behavioral Reaction to Stress</vt:lpstr>
      <vt:lpstr>PowerPoint Presentation</vt:lpstr>
      <vt:lpstr>PowerPoint Presentation</vt:lpstr>
      <vt:lpstr>PowerPoint Presentation</vt:lpstr>
      <vt:lpstr>“Advocate”</vt:lpstr>
      <vt:lpstr>PowerPoint Presentation</vt:lpstr>
      <vt:lpstr>PowerPoint Presentation</vt:lpstr>
      <vt:lpstr>PowerPoint Presentation</vt:lpstr>
      <vt:lpstr>Other Resources</vt:lpstr>
      <vt:lpstr>Resources</vt:lpstr>
      <vt:lpstr>Other Resources</vt:lpstr>
      <vt:lpstr>Other Resources</vt:lpstr>
      <vt:lpstr>Closing</vt:lpstr>
      <vt:lpstr>PowerPoint Presentation</vt:lpstr>
      <vt:lpstr>Reading/Listening to Sustain Your Inner Joy</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Wellness: Firefighter Level Training</dc:title>
  <cp:lastModifiedBy>Al Yancey</cp:lastModifiedBy>
  <cp:revision>1</cp:revision>
  <dcterms:modified xsi:type="dcterms:W3CDTF">2019-09-24T17:20:44Z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0x01010040930A733B05F2478D565F8D8D5AD1F0</vt:lpwstr>
  </property>
</Properties>
</file>