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Bragiel" userId="99d94860-00e1-4677-b442-0451db614ccf" providerId="ADAL" clId="{87FCE8DF-0353-4700-9717-37E5EB54E7FC}"/>
    <pc:docChg chg="modSld">
      <pc:chgData name="Jenny Bragiel" userId="99d94860-00e1-4677-b442-0451db614ccf" providerId="ADAL" clId="{87FCE8DF-0353-4700-9717-37E5EB54E7FC}" dt="2020-03-19T15:47:40.803" v="0" actId="404"/>
      <pc:docMkLst>
        <pc:docMk/>
      </pc:docMkLst>
      <pc:sldChg chg="modSp">
        <pc:chgData name="Jenny Bragiel" userId="99d94860-00e1-4677-b442-0451db614ccf" providerId="ADAL" clId="{87FCE8DF-0353-4700-9717-37E5EB54E7FC}" dt="2020-03-19T15:47:40.803" v="0" actId="404"/>
        <pc:sldMkLst>
          <pc:docMk/>
          <pc:sldMk cId="0" sldId="256"/>
        </pc:sldMkLst>
        <pc:spChg chg="mod">
          <ac:chgData name="Jenny Bragiel" userId="99d94860-00e1-4677-b442-0451db614ccf" providerId="ADAL" clId="{87FCE8DF-0353-4700-9717-37E5EB54E7FC}" dt="2020-03-19T15:47:40.803" v="0" actId="404"/>
          <ac:spMkLst>
            <pc:docMk/>
            <pc:sldMk cId="0" sldId="256"/>
            <ac:spMk id="14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1143000" y="685800"/>
            <a:ext cx="4572000" cy="3429000"/>
          </a:xfrm>
          <a:prstGeom prst="rect">
            <a:avLst/>
          </a:prstGeom>
        </p:spPr>
        <p:txBody>
          <a:bodyPr/>
          <a:lstStyle/>
          <a:p>
            <a:endParaRPr/>
          </a:p>
        </p:txBody>
      </p:sp>
      <p:sp>
        <p:nvSpPr>
          <p:cNvPr id="142" name="Shape 14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It’s 2019 and the risk to firefighters health is increasing exponentionally daily. The chemical makeup of the material that is burning from inside is more deadly today than a short time ago. Will you survive the job? You can! You must be smarter and more aware of the risks associated with being a firefighter. It is not just fires. There are chemicals that are used in our daily lives that create additional risk to firefighters.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Bad actions don’t always come from poor procedures or inadequate training. Bad actions evolve naturally within companies/departments over time in many cases due to inadequate supervision. Many times normalization of deviance occurs without anyone noticing.</a:t>
            </a:r>
          </a:p>
          <a:p>
            <a:r>
              <a:t>Normalization of deviance is a concept developed by the American sociologist Diane Vaughan.</a:t>
            </a:r>
          </a:p>
          <a:p>
            <a:endParaRPr/>
          </a:p>
          <a:p>
            <a:r>
              <a:t>She developed this theory when looking at where conflicts, mistakes, and disasters find their roots. She holds that the source of these phenomena lies in the environments in which they occur. Organizational factors are, for Vaughan, the key drivers behind moments where conflicts, mistakes, or disasters arise.</a:t>
            </a:r>
          </a:p>
          <a:p>
            <a:r>
              <a:t>Cancer is a disaster to firefighters.</a:t>
            </a:r>
          </a:p>
          <a:p>
            <a:r>
              <a:t>“Social normalization of deviance means that people within the organization become so much accustomed to a deviant behavior that they don’t consider it as deviant, despite the fact that they far exceed their own rules for the elementary safety”</a:t>
            </a:r>
          </a:p>
          <a:p>
            <a:r>
              <a:t>Communications is the key to fighting deviance behavior.</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Bad actions don’t always come from poor procedures or inadequate training. Bad actions evolve naturally within companies/departments over time in many cases due to inadequate supervision. Many times normalization of deviance occurs without anyone noticing.</a:t>
            </a:r>
          </a:p>
          <a:p>
            <a:r>
              <a:t>Normalization of deviance is a concept developed by the American sociologist Diane Vaughan.</a:t>
            </a:r>
          </a:p>
          <a:p>
            <a:r>
              <a:t>She developed this theory when looking at where conflicts, mistakes, and disasters find their roots. She holds that the source of these phenomena lies in the environments in which they occur. Organizational factors are, for Vaughan, the key drivers behind moments where conflicts, mistakes, or disasters arise.</a:t>
            </a:r>
          </a:p>
          <a:p>
            <a:r>
              <a:t>Cancer is a disaster to firefighters.</a:t>
            </a:r>
          </a:p>
          <a:p>
            <a:r>
              <a:t>“Social normalization of deviance means that people within the organization become so much accustomed to a deviant behavior that they don’t consider it as deviant, despite the fact that they far exceed their own rules for the elementary safety”</a:t>
            </a:r>
          </a:p>
          <a:p>
            <a:r>
              <a:t>Communications is the key to fighting deviance behavior.</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“Superman” Attitude</a:t>
            </a:r>
          </a:p>
          <a:p>
            <a:r>
              <a:t>It won’t happen to me.</a:t>
            </a:r>
          </a:p>
          <a:p>
            <a:r>
              <a:t>SCBA’s restrict 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Never had to do it that way before?</a:t>
            </a:r>
          </a:p>
          <a:p>
            <a:r>
              <a:t>Gonna die from something.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a:lnSpc>
                <a:spcPct val="117999"/>
              </a:lnSpc>
            </a:pPr>
            <a:r>
              <a:t>Gladwell describes the "three rules of epidemics" (or the three "agents of change") in the tipping points of epidemics.</a:t>
            </a:r>
          </a:p>
          <a:p>
            <a:pPr>
              <a:lnSpc>
                <a:spcPct val="117999"/>
              </a:lnSpc>
            </a:pPr>
            <a:r>
              <a:t>"The Law of the Few" is, as Gladwell states: "The success of any kind of social epidemic is heavily dependent on the involvement of people with a particular and rare set of social gifts”.</a:t>
            </a:r>
          </a:p>
          <a:p>
            <a:pPr>
              <a:lnSpc>
                <a:spcPct val="117999"/>
              </a:lnSpc>
            </a:pPr>
            <a:r>
              <a:t>80/20 Principle, which is the idea that in any situation roughly 80 percent of the 'work' will be done by 20 percent of the participants”</a:t>
            </a:r>
          </a:p>
          <a:p>
            <a:pPr>
              <a:lnSpc>
                <a:spcPct val="117999"/>
              </a:lnSpc>
            </a:pPr>
            <a:r>
              <a:t>The Stickiness Factor</a:t>
            </a:r>
          </a:p>
          <a:p>
            <a:pPr>
              <a:lnSpc>
                <a:spcPct val="117999"/>
              </a:lnSpc>
            </a:pPr>
            <a:r>
              <a:t>The Stickiness Factor refers to the specific content of a message that renders its impact memorable. Popular children's television programs such as Sesame Street and Blue's Clues pioneered the properties of the stickiness factor, thus enhancing effective retention of educational content as well as entertainment value.</a:t>
            </a:r>
          </a:p>
          <a:p>
            <a:pPr>
              <a:lnSpc>
                <a:spcPct val="117999"/>
              </a:lnSpc>
            </a:pPr>
            <a:r>
              <a:t>We can’t beat people over the head with cancer issues? We have to convince them that it is in their best interest to comply with policies and procedures.</a:t>
            </a:r>
          </a:p>
          <a:p>
            <a:pPr>
              <a:lnSpc>
                <a:spcPct val="117999"/>
              </a:lnSpc>
            </a:pPr>
            <a:r>
              <a:t>The Power of Context</a:t>
            </a:r>
          </a:p>
          <a:p>
            <a:pPr>
              <a:lnSpc>
                <a:spcPct val="117999"/>
              </a:lnSpc>
            </a:pPr>
            <a:r>
              <a:t>Human behavior is sensitive to and strongly influenced by its environment.</a:t>
            </a:r>
          </a:p>
          <a:p>
            <a:pPr>
              <a:lnSpc>
                <a:spcPct val="117999"/>
              </a:lnSpc>
            </a:pPr>
            <a:r>
              <a:t>Certain types of people are key to the dissemination of information.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lnSpc>
                <a:spcPct val="117999"/>
              </a:lnSpc>
            </a:pPr>
            <a:r>
              <a:t>Without buy-in by the department the chances of emotional health being embraced as a necessary part of overall firefighter health are slim to none. </a:t>
            </a:r>
          </a:p>
          <a:p>
            <a:pPr>
              <a:lnSpc>
                <a:spcPct val="117999"/>
              </a:lnSpc>
            </a:pPr>
            <a:r>
              <a:t>How do you get buy in?</a:t>
            </a:r>
          </a:p>
          <a:p>
            <a:pPr>
              <a:lnSpc>
                <a:spcPct val="117999"/>
              </a:lnSpc>
            </a:pPr>
            <a:r>
              <a:t>One theory to Tip the Culture is to have message carriers. </a:t>
            </a:r>
          </a:p>
          <a:p>
            <a:pPr>
              <a:lnSpc>
                <a:spcPct val="117999"/>
              </a:lnSpc>
            </a:pPr>
            <a:r>
              <a:t>Who needs to carry the message:</a:t>
            </a:r>
          </a:p>
          <a:p>
            <a:pPr>
              <a:lnSpc>
                <a:spcPct val="117999"/>
              </a:lnSpc>
            </a:pPr>
            <a:r>
              <a:t>The Chief</a:t>
            </a:r>
          </a:p>
          <a:p>
            <a:pPr>
              <a:lnSpc>
                <a:spcPct val="117999"/>
              </a:lnSpc>
            </a:pPr>
            <a:r>
              <a:t>The Officers</a:t>
            </a:r>
          </a:p>
          <a:p>
            <a:pPr>
              <a:lnSpc>
                <a:spcPct val="117999"/>
              </a:lnSpc>
            </a:pPr>
            <a:r>
              <a:t>The Firefighters</a:t>
            </a:r>
          </a:p>
          <a:p>
            <a:pPr>
              <a:lnSpc>
                <a:spcPct val="117999"/>
              </a:lnSpc>
            </a:pPr>
            <a:r>
              <a:t>All of the above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a:lnSpc>
                <a:spcPct val="117999"/>
              </a:lnSpc>
            </a:pPr>
            <a:r>
              <a:t>Help you make the right decision </a:t>
            </a:r>
          </a:p>
          <a:p>
            <a:pPr>
              <a:lnSpc>
                <a:spcPct val="117999"/>
              </a:lnSpc>
            </a:pPr>
            <a:r>
              <a:t>What are you evaluating</a:t>
            </a:r>
          </a:p>
          <a:p>
            <a:pPr>
              <a:lnSpc>
                <a:spcPct val="117999"/>
              </a:lnSpc>
            </a:pPr>
            <a:r>
              <a:t>Resources</a:t>
            </a:r>
          </a:p>
          <a:p>
            <a:pPr>
              <a:lnSpc>
                <a:spcPct val="117999"/>
              </a:lnSpc>
            </a:pPr>
            <a:r>
              <a:t>Benchmarks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a:lnSpc>
                <a:spcPct val="117999"/>
              </a:lnSpc>
            </a:pPr>
            <a:r>
              <a:t>Help you make the right decision </a:t>
            </a:r>
          </a:p>
          <a:p>
            <a:pPr>
              <a:lnSpc>
                <a:spcPct val="117999"/>
              </a:lnSpc>
            </a:pPr>
            <a:r>
              <a:t>What are you evaluating</a:t>
            </a:r>
          </a:p>
          <a:p>
            <a:pPr>
              <a:lnSpc>
                <a:spcPct val="117999"/>
              </a:lnSpc>
            </a:pPr>
            <a:r>
              <a:t>Resources</a:t>
            </a:r>
          </a:p>
          <a:p>
            <a:pPr>
              <a:lnSpc>
                <a:spcPct val="117999"/>
              </a:lnSpc>
            </a:pPr>
            <a:r>
              <a:t>Benchmarks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270000" y="1638300"/>
            <a:ext cx="10464800" cy="3302000"/>
          </a:xfrm>
          <a:prstGeom prst="rect">
            <a:avLst/>
          </a:prstGeom>
        </p:spPr>
        <p:txBody>
          <a:bodyPr anchor="b"/>
          <a:lstStyle>
            <a:lvl1pPr>
              <a:defRPr>
                <a:solidFill>
                  <a:srgbClr val="FFFFFF"/>
                </a:solidFill>
              </a:defRPr>
            </a:lvl1pPr>
          </a:lstStyle>
          <a:p>
            <a:r>
              <a:t>Title Text</a:t>
            </a:r>
          </a:p>
        </p:txBody>
      </p:sp>
      <p:sp>
        <p:nvSpPr>
          <p:cNvPr id="118"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700">
                <a:solidFill>
                  <a:srgbClr val="FFFFFF"/>
                </a:solidFill>
              </a:defRPr>
            </a:lvl1pPr>
            <a:lvl2pPr marL="0" indent="0" algn="ctr">
              <a:spcBef>
                <a:spcPts val="0"/>
              </a:spcBef>
              <a:buSzTx/>
              <a:buNone/>
              <a:defRPr sz="3700">
                <a:solidFill>
                  <a:srgbClr val="FFFFFF"/>
                </a:solidFill>
              </a:defRPr>
            </a:lvl2pPr>
            <a:lvl3pPr marL="0" indent="0" algn="ctr">
              <a:spcBef>
                <a:spcPts val="0"/>
              </a:spcBef>
              <a:buSzTx/>
              <a:buNone/>
              <a:defRPr sz="3700">
                <a:solidFill>
                  <a:srgbClr val="FFFFFF"/>
                </a:solidFill>
              </a:defRPr>
            </a:lvl3pPr>
            <a:lvl4pPr marL="0" indent="0" algn="ctr">
              <a:spcBef>
                <a:spcPts val="0"/>
              </a:spcBef>
              <a:buSzTx/>
              <a:buNone/>
              <a:defRPr sz="3700">
                <a:solidFill>
                  <a:srgbClr val="FFFFFF"/>
                </a:solidFill>
              </a:defRPr>
            </a:lvl4pPr>
            <a:lvl5pPr marL="0" indent="0" algn="ctr">
              <a:spcBef>
                <a:spcPts val="0"/>
              </a:spcBef>
              <a:buSzTx/>
              <a:buNone/>
              <a:defRPr sz="37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3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34"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3.xml"/><Relationship Id="rId5" Type="http://schemas.openxmlformats.org/officeDocument/2006/relationships/image" Target="../media/image21.tif"/><Relationship Id="rId4" Type="http://schemas.openxmlformats.org/officeDocument/2006/relationships/image" Target="../media/image20.tif"/></Relationships>
</file>

<file path=ppt/slides/_rels/slide18.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3.xml"/><Relationship Id="rId5" Type="http://schemas.openxmlformats.org/officeDocument/2006/relationships/image" Target="../media/image25.tif"/><Relationship Id="rId4" Type="http://schemas.openxmlformats.org/officeDocument/2006/relationships/image" Target="../media/image24.tif"/></Relationships>
</file>

<file path=ppt/slides/_rels/slide1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t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3.xml"/><Relationship Id="rId5" Type="http://schemas.openxmlformats.org/officeDocument/2006/relationships/image" Target="../media/image11.tif"/><Relationship Id="rId4"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URVIVING THE JOB"/>
          <p:cNvSpPr txBox="1">
            <a:spLocks noGrp="1"/>
          </p:cNvSpPr>
          <p:nvPr>
            <p:ph type="title"/>
          </p:nvPr>
        </p:nvSpPr>
        <p:spPr>
          <a:xfrm>
            <a:off x="32394" y="2338139"/>
            <a:ext cx="7518699" cy="4366122"/>
          </a:xfrm>
          <a:prstGeom prst="rect">
            <a:avLst/>
          </a:prstGeom>
          <a:solidFill>
            <a:schemeClr val="accent5">
              <a:lumOff val="-29866"/>
            </a:schemeClr>
          </a:solidFill>
        </p:spPr>
        <p:txBody>
          <a:bodyPr>
            <a:normAutofit/>
          </a:bodyPr>
          <a:lstStyle>
            <a:lvl1pPr>
              <a:defRPr sz="13000">
                <a:solidFill>
                  <a:srgbClr val="FFD479"/>
                </a:solidFill>
                <a:latin typeface="Carnivalee Freakshow"/>
                <a:ea typeface="Carnivalee Freakshow"/>
                <a:cs typeface="Carnivalee Freakshow"/>
                <a:sym typeface="Carnivalee Freakshow"/>
              </a:defRPr>
            </a:lvl1pPr>
          </a:lstStyle>
          <a:p>
            <a:r>
              <a:rPr sz="10800" dirty="0"/>
              <a:t>SURVIVING THE JOB</a:t>
            </a:r>
          </a:p>
        </p:txBody>
      </p:sp>
      <p:pic>
        <p:nvPicPr>
          <p:cNvPr id="145" name="SHG_3189.jpeg" descr="SHG_3189.jpeg"/>
          <p:cNvPicPr>
            <a:picLocks noChangeAspect="1"/>
          </p:cNvPicPr>
          <p:nvPr/>
        </p:nvPicPr>
        <p:blipFill>
          <a:blip r:embed="rId3"/>
          <a:srcRect l="25743" t="12894" b="12894"/>
          <a:stretch>
            <a:fillRect/>
          </a:stretch>
        </p:blipFill>
        <p:spPr>
          <a:xfrm>
            <a:off x="7567863" y="-27286"/>
            <a:ext cx="5472802" cy="980817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p:cNvSpPr txBox="1">
            <a:spLocks noGrp="1"/>
          </p:cNvSpPr>
          <p:nvPr>
            <p:ph type="title"/>
          </p:nvPr>
        </p:nvSpPr>
        <p:spPr>
          <a:prstGeom prst="rect">
            <a:avLst/>
          </a:prstGeom>
        </p:spPr>
        <p:txBody>
          <a:bodyPr/>
          <a:lstStyle/>
          <a:p>
            <a:endParaRPr/>
          </a:p>
        </p:txBody>
      </p:sp>
      <p:pic>
        <p:nvPicPr>
          <p:cNvPr id="186" name="Image" descr="Image"/>
          <p:cNvPicPr>
            <a:picLocks noChangeAspect="1"/>
          </p:cNvPicPr>
          <p:nvPr/>
        </p:nvPicPr>
        <p:blipFill>
          <a:blip r:embed="rId2"/>
          <a:stretch>
            <a:fillRect/>
          </a:stretch>
        </p:blipFill>
        <p:spPr>
          <a:xfrm>
            <a:off x="960966" y="-203200"/>
            <a:ext cx="11607801" cy="97536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Normalization of Deviance!"/>
          <p:cNvSpPr txBox="1">
            <a:spLocks noGrp="1"/>
          </p:cNvSpPr>
          <p:nvPr>
            <p:ph type="title"/>
          </p:nvPr>
        </p:nvSpPr>
        <p:spPr>
          <a:prstGeom prst="rect">
            <a:avLst/>
          </a:prstGeom>
        </p:spPr>
        <p:txBody>
          <a:bodyPr/>
          <a:lstStyle>
            <a:lvl1pPr>
              <a:defRPr>
                <a:solidFill>
                  <a:srgbClr val="FFFB00"/>
                </a:solidFill>
              </a:defRPr>
            </a:lvl1pPr>
          </a:lstStyle>
          <a:p>
            <a:r>
              <a:t>Normalization of Deviance!</a:t>
            </a:r>
          </a:p>
        </p:txBody>
      </p:sp>
      <p:sp>
        <p:nvSpPr>
          <p:cNvPr id="189" name="What are fire service examples?"/>
          <p:cNvSpPr/>
          <p:nvPr/>
        </p:nvSpPr>
        <p:spPr>
          <a:xfrm>
            <a:off x="3324560" y="185767"/>
            <a:ext cx="6113985" cy="3158909"/>
          </a:xfrm>
          <a:prstGeom prst="rect">
            <a:avLst/>
          </a:prstGeom>
          <a:solidFill>
            <a:schemeClr val="accent1"/>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5800">
                <a:solidFill>
                  <a:srgbClr val="FFFFFF"/>
                </a:solidFill>
                <a:latin typeface="Arial"/>
                <a:ea typeface="Arial"/>
                <a:cs typeface="Arial"/>
                <a:sym typeface="Arial"/>
              </a:defRPr>
            </a:lvl1pPr>
          </a:lstStyle>
          <a:p>
            <a:r>
              <a:t>What are fire service examples?</a:t>
            </a:r>
          </a:p>
        </p:txBody>
      </p:sp>
      <p:grpSp>
        <p:nvGrpSpPr>
          <p:cNvPr id="196" name="Group"/>
          <p:cNvGrpSpPr/>
          <p:nvPr/>
        </p:nvGrpSpPr>
        <p:grpSpPr>
          <a:xfrm>
            <a:off x="34628" y="185767"/>
            <a:ext cx="12912470" cy="9434917"/>
            <a:chOff x="0" y="0"/>
            <a:chExt cx="12912468" cy="9434916"/>
          </a:xfrm>
        </p:grpSpPr>
        <p:sp>
          <p:nvSpPr>
            <p:cNvPr id="190" name="Not Wearing SCBA"/>
            <p:cNvSpPr/>
            <p:nvPr/>
          </p:nvSpPr>
          <p:spPr>
            <a:xfrm>
              <a:off x="141987" y="0"/>
              <a:ext cx="3169440" cy="3158909"/>
            </a:xfrm>
            <a:prstGeom prst="rect">
              <a:avLst/>
            </a:prstGeom>
            <a:solidFill>
              <a:schemeClr val="accent6">
                <a:hueOff val="-146070"/>
                <a:satOff val="-10048"/>
                <a:lumOff val="-30626"/>
              </a:schemeClr>
            </a:solidFill>
            <a:ln w="508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5400">
                  <a:solidFill>
                    <a:srgbClr val="FFFFFF"/>
                  </a:solidFill>
                  <a:latin typeface="Arial"/>
                  <a:ea typeface="Arial"/>
                  <a:cs typeface="Arial"/>
                  <a:sym typeface="Arial"/>
                </a:defRPr>
              </a:lvl1pPr>
            </a:lstStyle>
            <a:p>
              <a:r>
                <a:t>Not Wearing SCBA</a:t>
              </a:r>
            </a:p>
          </p:txBody>
        </p:sp>
        <p:sp>
          <p:nvSpPr>
            <p:cNvPr id="191" name="Driving Speed"/>
            <p:cNvSpPr/>
            <p:nvPr/>
          </p:nvSpPr>
          <p:spPr>
            <a:xfrm>
              <a:off x="0" y="6276008"/>
              <a:ext cx="3169439" cy="3158909"/>
            </a:xfrm>
            <a:prstGeom prst="rect">
              <a:avLst/>
            </a:prstGeom>
            <a:solidFill>
              <a:schemeClr val="accent5">
                <a:hueOff val="-82419"/>
                <a:satOff val="-9513"/>
                <a:lumOff val="-16343"/>
              </a:schemeClr>
            </a:solidFill>
            <a:ln w="508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5400">
                  <a:solidFill>
                    <a:srgbClr val="FFFFFF"/>
                  </a:solidFill>
                  <a:latin typeface="Arial"/>
                  <a:ea typeface="Arial"/>
                  <a:cs typeface="Arial"/>
                  <a:sym typeface="Arial"/>
                </a:defRPr>
              </a:lvl1pPr>
            </a:lstStyle>
            <a:p>
              <a:r>
                <a:t>Driving Speed</a:t>
              </a:r>
            </a:p>
          </p:txBody>
        </p:sp>
        <p:sp>
          <p:nvSpPr>
            <p:cNvPr id="192" name="Not Wearing Gear"/>
            <p:cNvSpPr/>
            <p:nvPr/>
          </p:nvSpPr>
          <p:spPr>
            <a:xfrm>
              <a:off x="9743030" y="6276008"/>
              <a:ext cx="3169439" cy="3158909"/>
            </a:xfrm>
            <a:prstGeom prst="rect">
              <a:avLst/>
            </a:prstGeom>
            <a:solidFill>
              <a:schemeClr val="accent2">
                <a:hueOff val="258623"/>
                <a:satOff val="16006"/>
                <a:lumOff val="-25223"/>
              </a:schemeClr>
            </a:solidFill>
            <a:ln w="508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5400">
                  <a:solidFill>
                    <a:srgbClr val="FFFFFF"/>
                  </a:solidFill>
                  <a:latin typeface="Arial"/>
                  <a:ea typeface="Arial"/>
                  <a:cs typeface="Arial"/>
                  <a:sym typeface="Arial"/>
                </a:defRPr>
              </a:lvl1pPr>
            </a:lstStyle>
            <a:p>
              <a:r>
                <a:t>Not Wearing Gear</a:t>
              </a:r>
            </a:p>
          </p:txBody>
        </p:sp>
        <p:sp>
          <p:nvSpPr>
            <p:cNvPr id="193" name="Behavior…"/>
            <p:cNvSpPr/>
            <p:nvPr/>
          </p:nvSpPr>
          <p:spPr>
            <a:xfrm>
              <a:off x="6503819" y="6276008"/>
              <a:ext cx="3169440" cy="3158909"/>
            </a:xfrm>
            <a:prstGeom prst="rect">
              <a:avLst/>
            </a:prstGeom>
            <a:solidFill>
              <a:schemeClr val="accent3">
                <a:hueOff val="362282"/>
                <a:satOff val="31803"/>
                <a:lumOff val="-18242"/>
              </a:schemeClr>
            </a:solidFill>
            <a:ln w="508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500">
                  <a:solidFill>
                    <a:srgbClr val="FFFFFF"/>
                  </a:solidFill>
                  <a:latin typeface="Arial"/>
                  <a:ea typeface="Arial"/>
                  <a:cs typeface="Arial"/>
                  <a:sym typeface="Arial"/>
                </a:defRPr>
              </a:pPr>
              <a:r>
                <a:t>Behavior</a:t>
              </a:r>
            </a:p>
            <a:p>
              <a:pPr>
                <a:defRPr sz="5500">
                  <a:solidFill>
                    <a:srgbClr val="FFFFFF"/>
                  </a:solidFill>
                  <a:latin typeface="Arial"/>
                  <a:ea typeface="Arial"/>
                  <a:cs typeface="Arial"/>
                  <a:sym typeface="Arial"/>
                </a:defRPr>
              </a:pPr>
              <a:r>
                <a:t>Wellness</a:t>
              </a:r>
            </a:p>
          </p:txBody>
        </p:sp>
        <p:sp>
          <p:nvSpPr>
            <p:cNvPr id="194" name="Empty Building"/>
            <p:cNvSpPr/>
            <p:nvPr/>
          </p:nvSpPr>
          <p:spPr>
            <a:xfrm>
              <a:off x="3251909" y="6276008"/>
              <a:ext cx="3169440" cy="3158909"/>
            </a:xfrm>
            <a:prstGeom prst="rect">
              <a:avLst/>
            </a:prstGeom>
            <a:solidFill>
              <a:schemeClr val="accent4">
                <a:hueOff val="-1081314"/>
                <a:satOff val="4338"/>
                <a:lumOff val="-8931"/>
              </a:schemeClr>
            </a:solidFill>
            <a:ln w="508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5400">
                  <a:solidFill>
                    <a:srgbClr val="FFFFFF"/>
                  </a:solidFill>
                  <a:latin typeface="Arial"/>
                  <a:ea typeface="Arial"/>
                  <a:cs typeface="Arial"/>
                  <a:sym typeface="Arial"/>
                </a:defRPr>
              </a:lvl1pPr>
            </a:lstStyle>
            <a:p>
              <a:r>
                <a:t>Empty Building</a:t>
              </a:r>
            </a:p>
          </p:txBody>
        </p:sp>
        <p:sp>
          <p:nvSpPr>
            <p:cNvPr id="195" name="Ignore…"/>
            <p:cNvSpPr/>
            <p:nvPr/>
          </p:nvSpPr>
          <p:spPr>
            <a:xfrm>
              <a:off x="9431209" y="25400"/>
              <a:ext cx="3169440" cy="3158909"/>
            </a:xfrm>
            <a:prstGeom prst="rect">
              <a:avLst/>
            </a:prstGeom>
            <a:solidFill>
              <a:srgbClr val="000000"/>
            </a:solidFill>
            <a:ln w="508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400">
                  <a:solidFill>
                    <a:srgbClr val="FFFFFF"/>
                  </a:solidFill>
                  <a:latin typeface="Arial"/>
                  <a:ea typeface="Arial"/>
                  <a:cs typeface="Arial"/>
                  <a:sym typeface="Arial"/>
                </a:defRPr>
              </a:pPr>
              <a:r>
                <a:t>Ignore</a:t>
              </a:r>
            </a:p>
            <a:p>
              <a:pPr>
                <a:defRPr sz="5400">
                  <a:solidFill>
                    <a:srgbClr val="FFFFFF"/>
                  </a:solidFill>
                  <a:latin typeface="Arial"/>
                  <a:ea typeface="Arial"/>
                  <a:cs typeface="Arial"/>
                  <a:sym typeface="Arial"/>
                </a:defRPr>
              </a:pPr>
              <a:r>
                <a:t>Policy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196"/>
                                        </p:tgtEl>
                                        <p:attrNameLst>
                                          <p:attrName>style.visibility</p:attrName>
                                        </p:attrNameLst>
                                      </p:cBhvr>
                                      <p:to>
                                        <p:strVal val="visible"/>
                                      </p:to>
                                    </p:set>
                                    <p:animEffect transition="in" filter="wipe(down)">
                                      <p:cBhvr>
                                        <p:cTn id="7" dur="2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p:cNvSpPr txBox="1">
            <a:spLocks noGrp="1"/>
          </p:cNvSpPr>
          <p:nvPr>
            <p:ph type="title"/>
          </p:nvPr>
        </p:nvSpPr>
        <p:spPr>
          <a:prstGeom prst="rect">
            <a:avLst/>
          </a:prstGeom>
        </p:spPr>
        <p:txBody>
          <a:bodyPr/>
          <a:lstStyle/>
          <a:p>
            <a:endParaRPr/>
          </a:p>
        </p:txBody>
      </p:sp>
      <p:pic>
        <p:nvPicPr>
          <p:cNvPr id="201" name="Image" descr="Image"/>
          <p:cNvPicPr>
            <a:picLocks noChangeAspect="1"/>
          </p:cNvPicPr>
          <p:nvPr/>
        </p:nvPicPr>
        <p:blipFill>
          <a:blip r:embed="rId2"/>
          <a:stretch>
            <a:fillRect/>
          </a:stretch>
        </p:blipFill>
        <p:spPr>
          <a:xfrm>
            <a:off x="-1" y="558800"/>
            <a:ext cx="13004801" cy="863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p:cNvSpPr txBox="1">
            <a:spLocks noGrp="1"/>
          </p:cNvSpPr>
          <p:nvPr>
            <p:ph type="title"/>
          </p:nvPr>
        </p:nvSpPr>
        <p:spPr>
          <a:prstGeom prst="rect">
            <a:avLst/>
          </a:prstGeom>
        </p:spPr>
        <p:txBody>
          <a:bodyPr/>
          <a:lstStyle/>
          <a:p>
            <a:endParaRPr/>
          </a:p>
        </p:txBody>
      </p:sp>
      <p:pic>
        <p:nvPicPr>
          <p:cNvPr id="204" name="Image" descr="Image"/>
          <p:cNvPicPr>
            <a:picLocks noChangeAspect="1"/>
          </p:cNvPicPr>
          <p:nvPr/>
        </p:nvPicPr>
        <p:blipFill>
          <a:blip r:embed="rId2"/>
          <a:stretch>
            <a:fillRect/>
          </a:stretch>
        </p:blipFill>
        <p:spPr>
          <a:xfrm>
            <a:off x="1549400" y="374650"/>
            <a:ext cx="10160000" cy="92583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p:cNvSpPr txBox="1">
            <a:spLocks noGrp="1"/>
          </p:cNvSpPr>
          <p:nvPr>
            <p:ph type="title"/>
          </p:nvPr>
        </p:nvSpPr>
        <p:spPr>
          <a:prstGeom prst="rect">
            <a:avLst/>
          </a:prstGeom>
        </p:spPr>
        <p:txBody>
          <a:bodyPr/>
          <a:lstStyle/>
          <a:p>
            <a:endParaRPr/>
          </a:p>
        </p:txBody>
      </p:sp>
      <p:pic>
        <p:nvPicPr>
          <p:cNvPr id="207" name="Image" descr="Image"/>
          <p:cNvPicPr>
            <a:picLocks noChangeAspect="1"/>
          </p:cNvPicPr>
          <p:nvPr/>
        </p:nvPicPr>
        <p:blipFill>
          <a:blip r:embed="rId2"/>
          <a:stretch>
            <a:fillRect/>
          </a:stretch>
        </p:blipFill>
        <p:spPr>
          <a:xfrm>
            <a:off x="165100" y="127000"/>
            <a:ext cx="12928600" cy="97536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p:cNvSpPr txBox="1">
            <a:spLocks noGrp="1"/>
          </p:cNvSpPr>
          <p:nvPr>
            <p:ph type="title"/>
          </p:nvPr>
        </p:nvSpPr>
        <p:spPr>
          <a:prstGeom prst="rect">
            <a:avLst/>
          </a:prstGeom>
        </p:spPr>
        <p:txBody>
          <a:bodyPr/>
          <a:lstStyle/>
          <a:p>
            <a:endParaRPr/>
          </a:p>
        </p:txBody>
      </p:sp>
      <p:pic>
        <p:nvPicPr>
          <p:cNvPr id="210" name="Image" descr="Image"/>
          <p:cNvPicPr>
            <a:picLocks noChangeAspect="1"/>
          </p:cNvPicPr>
          <p:nvPr/>
        </p:nvPicPr>
        <p:blipFill>
          <a:blip r:embed="rId2"/>
          <a:stretch>
            <a:fillRect/>
          </a:stretch>
        </p:blipFill>
        <p:spPr>
          <a:xfrm>
            <a:off x="0" y="-101600"/>
            <a:ext cx="13004800" cy="74168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p:cNvSpPr txBox="1">
            <a:spLocks noGrp="1"/>
          </p:cNvSpPr>
          <p:nvPr>
            <p:ph type="title"/>
          </p:nvPr>
        </p:nvSpPr>
        <p:spPr>
          <a:prstGeom prst="rect">
            <a:avLst/>
          </a:prstGeom>
        </p:spPr>
        <p:txBody>
          <a:bodyPr/>
          <a:lstStyle/>
          <a:p>
            <a:endParaRPr/>
          </a:p>
        </p:txBody>
      </p:sp>
      <p:pic>
        <p:nvPicPr>
          <p:cNvPr id="213" name="Image" descr="Image"/>
          <p:cNvPicPr>
            <a:picLocks noChangeAspect="1"/>
          </p:cNvPicPr>
          <p:nvPr/>
        </p:nvPicPr>
        <p:blipFill>
          <a:blip r:embed="rId2"/>
          <a:stretch>
            <a:fillRect/>
          </a:stretch>
        </p:blipFill>
        <p:spPr>
          <a:xfrm>
            <a:off x="0" y="533400"/>
            <a:ext cx="13004800" cy="86868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 descr="Image"/>
          <p:cNvPicPr>
            <a:picLocks noChangeAspect="1"/>
          </p:cNvPicPr>
          <p:nvPr/>
        </p:nvPicPr>
        <p:blipFill>
          <a:blip r:embed="rId2"/>
          <a:stretch>
            <a:fillRect/>
          </a:stretch>
        </p:blipFill>
        <p:spPr>
          <a:xfrm>
            <a:off x="1322" y="4625233"/>
            <a:ext cx="5869187" cy="4888867"/>
          </a:xfrm>
          <a:prstGeom prst="rect">
            <a:avLst/>
          </a:prstGeom>
          <a:ln w="12700">
            <a:miter lim="400000"/>
          </a:ln>
        </p:spPr>
      </p:pic>
      <p:sp>
        <p:nvSpPr>
          <p:cNvPr id="216" name="Title"/>
          <p:cNvSpPr txBox="1">
            <a:spLocks noGrp="1"/>
          </p:cNvSpPr>
          <p:nvPr>
            <p:ph type="title"/>
          </p:nvPr>
        </p:nvSpPr>
        <p:spPr>
          <a:prstGeom prst="rect">
            <a:avLst/>
          </a:prstGeom>
        </p:spPr>
        <p:txBody>
          <a:bodyPr/>
          <a:lstStyle/>
          <a:p>
            <a:endParaRPr/>
          </a:p>
        </p:txBody>
      </p:sp>
      <p:pic>
        <p:nvPicPr>
          <p:cNvPr id="217" name="Image" descr="Image"/>
          <p:cNvPicPr>
            <a:picLocks noChangeAspect="1"/>
          </p:cNvPicPr>
          <p:nvPr/>
        </p:nvPicPr>
        <p:blipFill>
          <a:blip r:embed="rId3"/>
          <a:stretch>
            <a:fillRect/>
          </a:stretch>
        </p:blipFill>
        <p:spPr>
          <a:xfrm>
            <a:off x="33866" y="118533"/>
            <a:ext cx="5063862" cy="3797896"/>
          </a:xfrm>
          <a:prstGeom prst="rect">
            <a:avLst/>
          </a:prstGeom>
          <a:ln w="12700">
            <a:miter lim="400000"/>
          </a:ln>
        </p:spPr>
      </p:pic>
      <p:pic>
        <p:nvPicPr>
          <p:cNvPr id="218" name="Image" descr="Image"/>
          <p:cNvPicPr>
            <a:picLocks noChangeAspect="1"/>
          </p:cNvPicPr>
          <p:nvPr/>
        </p:nvPicPr>
        <p:blipFill>
          <a:blip r:embed="rId4"/>
          <a:srcRect r="39521" b="39144"/>
          <a:stretch>
            <a:fillRect/>
          </a:stretch>
        </p:blipFill>
        <p:spPr>
          <a:xfrm>
            <a:off x="5122333" y="4483100"/>
            <a:ext cx="7865071" cy="5301854"/>
          </a:xfrm>
          <a:prstGeom prst="rect">
            <a:avLst/>
          </a:prstGeom>
          <a:ln w="12700">
            <a:miter lim="400000"/>
          </a:ln>
        </p:spPr>
      </p:pic>
      <p:pic>
        <p:nvPicPr>
          <p:cNvPr id="219" name="Image" descr="Image"/>
          <p:cNvPicPr>
            <a:picLocks noChangeAspect="1"/>
          </p:cNvPicPr>
          <p:nvPr/>
        </p:nvPicPr>
        <p:blipFill>
          <a:blip r:embed="rId5"/>
          <a:srcRect t="9831" r="12428" b="17752"/>
          <a:stretch>
            <a:fillRect/>
          </a:stretch>
        </p:blipFill>
        <p:spPr>
          <a:xfrm>
            <a:off x="5118166" y="28004"/>
            <a:ext cx="7892521" cy="489500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srcRect r="23548"/>
          <a:stretch>
            <a:fillRect/>
          </a:stretch>
        </p:blipFill>
        <p:spPr>
          <a:xfrm>
            <a:off x="6877049" y="5268383"/>
            <a:ext cx="6146008" cy="4483101"/>
          </a:xfrm>
          <a:prstGeom prst="rect">
            <a:avLst/>
          </a:prstGeom>
          <a:ln w="12700">
            <a:miter lim="400000"/>
          </a:ln>
        </p:spPr>
      </p:pic>
      <p:pic>
        <p:nvPicPr>
          <p:cNvPr id="222" name="Image" descr="Image"/>
          <p:cNvPicPr>
            <a:picLocks noChangeAspect="1"/>
          </p:cNvPicPr>
          <p:nvPr/>
        </p:nvPicPr>
        <p:blipFill>
          <a:blip r:embed="rId3"/>
          <a:stretch>
            <a:fillRect/>
          </a:stretch>
        </p:blipFill>
        <p:spPr>
          <a:xfrm>
            <a:off x="-8467" y="4695494"/>
            <a:ext cx="7620001" cy="5075040"/>
          </a:xfrm>
          <a:prstGeom prst="rect">
            <a:avLst/>
          </a:prstGeom>
          <a:ln w="12700">
            <a:miter lim="400000"/>
          </a:ln>
        </p:spPr>
      </p:pic>
      <p:sp>
        <p:nvSpPr>
          <p:cNvPr id="223" name="Title"/>
          <p:cNvSpPr txBox="1">
            <a:spLocks noGrp="1"/>
          </p:cNvSpPr>
          <p:nvPr>
            <p:ph type="title"/>
          </p:nvPr>
        </p:nvSpPr>
        <p:spPr>
          <a:prstGeom prst="rect">
            <a:avLst/>
          </a:prstGeom>
        </p:spPr>
        <p:txBody>
          <a:bodyPr/>
          <a:lstStyle/>
          <a:p>
            <a:endParaRPr/>
          </a:p>
        </p:txBody>
      </p:sp>
      <p:pic>
        <p:nvPicPr>
          <p:cNvPr id="224" name="Image" descr="Image"/>
          <p:cNvPicPr>
            <a:picLocks noChangeAspect="1"/>
          </p:cNvPicPr>
          <p:nvPr/>
        </p:nvPicPr>
        <p:blipFill>
          <a:blip r:embed="rId4"/>
          <a:stretch>
            <a:fillRect/>
          </a:stretch>
        </p:blipFill>
        <p:spPr>
          <a:xfrm>
            <a:off x="16933" y="10674"/>
            <a:ext cx="5473836" cy="4105377"/>
          </a:xfrm>
          <a:prstGeom prst="rect">
            <a:avLst/>
          </a:prstGeom>
          <a:ln w="12700">
            <a:miter lim="400000"/>
          </a:ln>
        </p:spPr>
      </p:pic>
      <p:pic>
        <p:nvPicPr>
          <p:cNvPr id="225" name="Image" descr="Image"/>
          <p:cNvPicPr>
            <a:picLocks noChangeAspect="1"/>
          </p:cNvPicPr>
          <p:nvPr/>
        </p:nvPicPr>
        <p:blipFill>
          <a:blip r:embed="rId5"/>
          <a:stretch>
            <a:fillRect/>
          </a:stretch>
        </p:blipFill>
        <p:spPr>
          <a:xfrm>
            <a:off x="5444066" y="-4234"/>
            <a:ext cx="7620001" cy="571500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p:cNvSpPr txBox="1">
            <a:spLocks noGrp="1"/>
          </p:cNvSpPr>
          <p:nvPr>
            <p:ph type="title"/>
          </p:nvPr>
        </p:nvSpPr>
        <p:spPr>
          <a:prstGeom prst="rect">
            <a:avLst/>
          </a:prstGeom>
        </p:spPr>
        <p:txBody>
          <a:bodyPr/>
          <a:lstStyle/>
          <a:p>
            <a:endParaRPr/>
          </a:p>
        </p:txBody>
      </p:sp>
      <p:pic>
        <p:nvPicPr>
          <p:cNvPr id="228" name="Image" descr="Image"/>
          <p:cNvPicPr>
            <a:picLocks noChangeAspect="1"/>
          </p:cNvPicPr>
          <p:nvPr/>
        </p:nvPicPr>
        <p:blipFill>
          <a:blip r:embed="rId2"/>
          <a:srcRect l="20922"/>
          <a:stretch>
            <a:fillRect/>
          </a:stretch>
        </p:blipFill>
        <p:spPr>
          <a:xfrm>
            <a:off x="19636" y="-135467"/>
            <a:ext cx="7568028" cy="9753601"/>
          </a:xfrm>
          <a:prstGeom prst="rect">
            <a:avLst/>
          </a:prstGeom>
          <a:ln w="12700">
            <a:miter lim="400000"/>
          </a:ln>
        </p:spPr>
      </p:pic>
      <p:pic>
        <p:nvPicPr>
          <p:cNvPr id="229" name="Image" descr="Image"/>
          <p:cNvPicPr>
            <a:picLocks noChangeAspect="1"/>
          </p:cNvPicPr>
          <p:nvPr/>
        </p:nvPicPr>
        <p:blipFill>
          <a:blip r:embed="rId3"/>
          <a:stretch>
            <a:fillRect/>
          </a:stretch>
        </p:blipFill>
        <p:spPr>
          <a:xfrm>
            <a:off x="7535333" y="-135467"/>
            <a:ext cx="5486401" cy="97536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p:cNvSpPr/>
          <p:nvPr/>
        </p:nvSpPr>
        <p:spPr>
          <a:xfrm>
            <a:off x="-24508" y="-107950"/>
            <a:ext cx="13234592" cy="10300395"/>
          </a:xfrm>
          <a:prstGeom prst="rect">
            <a:avLst/>
          </a:prstGeom>
          <a:solidFill>
            <a:schemeClr val="accent6">
              <a:hueOff val="-146070"/>
              <a:satOff val="-10048"/>
              <a:lumOff val="-30626"/>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50" name="Screen Shot 2019-01-08 at 11.08.53 AM.png" descr="Screen Shot 2019-01-08 at 11.08.53 AM.png"/>
          <p:cNvPicPr>
            <a:picLocks noChangeAspect="1"/>
          </p:cNvPicPr>
          <p:nvPr/>
        </p:nvPicPr>
        <p:blipFill>
          <a:blip r:embed="rId2"/>
          <a:stretch>
            <a:fillRect/>
          </a:stretch>
        </p:blipFill>
        <p:spPr>
          <a:xfrm>
            <a:off x="2641147" y="-1"/>
            <a:ext cx="7722506" cy="97536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p:cNvSpPr txBox="1">
            <a:spLocks noGrp="1"/>
          </p:cNvSpPr>
          <p:nvPr>
            <p:ph type="title"/>
          </p:nvPr>
        </p:nvSpPr>
        <p:spPr>
          <a:prstGeom prst="rect">
            <a:avLst/>
          </a:prstGeom>
        </p:spPr>
        <p:txBody>
          <a:bodyPr/>
          <a:lstStyle/>
          <a:p>
            <a:endParaRPr/>
          </a:p>
        </p:txBody>
      </p:sp>
      <p:pic>
        <p:nvPicPr>
          <p:cNvPr id="232" name="Image" descr="Image"/>
          <p:cNvPicPr>
            <a:picLocks noChangeAspect="1"/>
          </p:cNvPicPr>
          <p:nvPr/>
        </p:nvPicPr>
        <p:blipFill>
          <a:blip r:embed="rId2"/>
          <a:stretch>
            <a:fillRect/>
          </a:stretch>
        </p:blipFill>
        <p:spPr>
          <a:xfrm>
            <a:off x="7082366" y="-1"/>
            <a:ext cx="5969001" cy="9753601"/>
          </a:xfrm>
          <a:prstGeom prst="rect">
            <a:avLst/>
          </a:prstGeom>
          <a:ln w="12700">
            <a:miter lim="400000"/>
          </a:ln>
        </p:spPr>
      </p:pic>
      <p:pic>
        <p:nvPicPr>
          <p:cNvPr id="233" name="Image" descr="Image"/>
          <p:cNvPicPr>
            <a:picLocks noChangeAspect="1"/>
          </p:cNvPicPr>
          <p:nvPr/>
        </p:nvPicPr>
        <p:blipFill>
          <a:blip r:embed="rId3"/>
          <a:stretch>
            <a:fillRect/>
          </a:stretch>
        </p:blipFill>
        <p:spPr>
          <a:xfrm>
            <a:off x="-228600" y="0"/>
            <a:ext cx="7315200" cy="97536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UNADJUSTEDNONRAW_thumb_67.jpg" descr="UNADJUSTEDNONRAW_thumb_67.jpg"/>
          <p:cNvPicPr>
            <a:picLocks noChangeAspect="1"/>
          </p:cNvPicPr>
          <p:nvPr/>
        </p:nvPicPr>
        <p:blipFill>
          <a:blip r:embed="rId3"/>
          <a:srcRect l="23673" t="19709" b="13391"/>
          <a:stretch>
            <a:fillRect/>
          </a:stretch>
        </p:blipFill>
        <p:spPr>
          <a:xfrm>
            <a:off x="7538" y="1403"/>
            <a:ext cx="7423499" cy="9750794"/>
          </a:xfrm>
          <a:prstGeom prst="rect">
            <a:avLst/>
          </a:prstGeom>
          <a:ln w="12700">
            <a:miter lim="400000"/>
          </a:ln>
        </p:spPr>
      </p:pic>
      <p:pic>
        <p:nvPicPr>
          <p:cNvPr id="236" name="UNADJUSTEDNONRAW_thumb_97.jpg" descr="UNADJUSTEDNONRAW_thumb_97.jpg"/>
          <p:cNvPicPr>
            <a:picLocks noChangeAspect="1"/>
          </p:cNvPicPr>
          <p:nvPr/>
        </p:nvPicPr>
        <p:blipFill>
          <a:blip r:embed="rId4"/>
          <a:srcRect t="2594" r="19128" b="5486"/>
          <a:stretch>
            <a:fillRect/>
          </a:stretch>
        </p:blipFill>
        <p:spPr>
          <a:xfrm>
            <a:off x="5276959" y="-33920"/>
            <a:ext cx="7721296" cy="9821440"/>
          </a:xfrm>
          <a:prstGeom prst="rect">
            <a:avLst/>
          </a:prstGeom>
          <a:ln w="12700">
            <a:miter lim="400000"/>
          </a:ln>
        </p:spPr>
      </p:pic>
      <p:sp>
        <p:nvSpPr>
          <p:cNvPr id="237" name="WHY?"/>
          <p:cNvSpPr txBox="1"/>
          <p:nvPr/>
        </p:nvSpPr>
        <p:spPr>
          <a:xfrm rot="2612289">
            <a:off x="-1403672" y="2975220"/>
            <a:ext cx="15812144" cy="3803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100">
                <a:solidFill>
                  <a:srgbClr val="FFFB00"/>
                </a:solidFill>
                <a:latin typeface="Arial"/>
                <a:ea typeface="Arial"/>
                <a:cs typeface="Arial"/>
                <a:sym typeface="Arial"/>
              </a:defRPr>
            </a:lvl1pPr>
          </a:lstStyle>
          <a:p>
            <a:r>
              <a:t>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UNADJUSTEDNONRAW_thumb_15.jpg" descr="UNADJUSTEDNONRAW_thumb_15.jpg"/>
          <p:cNvPicPr>
            <a:picLocks noChangeAspect="1"/>
          </p:cNvPicPr>
          <p:nvPr/>
        </p:nvPicPr>
        <p:blipFill>
          <a:blip r:embed="rId3"/>
          <a:srcRect l="14193" t="8094" b="5724"/>
          <a:stretch>
            <a:fillRect/>
          </a:stretch>
        </p:blipFill>
        <p:spPr>
          <a:xfrm>
            <a:off x="-88109" y="-39218"/>
            <a:ext cx="9053307" cy="9832036"/>
          </a:xfrm>
          <a:prstGeom prst="rect">
            <a:avLst/>
          </a:prstGeom>
          <a:ln w="12700">
            <a:miter lim="400000"/>
          </a:ln>
        </p:spPr>
      </p:pic>
      <p:pic>
        <p:nvPicPr>
          <p:cNvPr id="242" name="UNADJUSTEDNONRAW_thumb_c1.jpg" descr="UNADJUSTEDNONRAW_thumb_c1.jpg"/>
          <p:cNvPicPr>
            <a:picLocks noChangeAspect="1"/>
          </p:cNvPicPr>
          <p:nvPr/>
        </p:nvPicPr>
        <p:blipFill>
          <a:blip r:embed="rId4"/>
          <a:srcRect l="35317" t="9700" r="2774" b="9700"/>
          <a:stretch>
            <a:fillRect/>
          </a:stretch>
        </p:blipFill>
        <p:spPr>
          <a:xfrm>
            <a:off x="6150296" y="-76697"/>
            <a:ext cx="6896251" cy="9907111"/>
          </a:xfrm>
          <a:prstGeom prst="rect">
            <a:avLst/>
          </a:prstGeom>
          <a:ln w="12700">
            <a:miter lim="400000"/>
          </a:ln>
        </p:spPr>
      </p:pic>
      <p:sp>
        <p:nvSpPr>
          <p:cNvPr id="243" name="OUR WAY!"/>
          <p:cNvSpPr txBox="1"/>
          <p:nvPr/>
        </p:nvSpPr>
        <p:spPr>
          <a:xfrm rot="19347990">
            <a:off x="-2001280" y="935021"/>
            <a:ext cx="15812145" cy="7613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100">
                <a:solidFill>
                  <a:srgbClr val="EBEBEB"/>
                </a:solidFill>
                <a:latin typeface="Arial"/>
                <a:ea typeface="Arial"/>
                <a:cs typeface="Arial"/>
                <a:sym typeface="Arial"/>
              </a:defRPr>
            </a:lvl1pPr>
          </a:lstStyle>
          <a:p>
            <a:r>
              <a:t>OUR WAY!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43"/>
                                        </p:tgtEl>
                                        <p:attrNameLst>
                                          <p:attrName>style.visibility</p:attrName>
                                        </p:attrNameLst>
                                      </p:cBhvr>
                                      <p:to>
                                        <p:strVal val="visible"/>
                                      </p:to>
                                    </p:set>
                                    <p:animEffect transition="in" filter="fade">
                                      <p:cBhvr>
                                        <p:cTn id="7" dur="1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ipping Point"/>
          <p:cNvSpPr txBox="1">
            <a:spLocks noGrp="1"/>
          </p:cNvSpPr>
          <p:nvPr>
            <p:ph type="title"/>
          </p:nvPr>
        </p:nvSpPr>
        <p:spPr>
          <a:xfrm>
            <a:off x="1270000" y="886460"/>
            <a:ext cx="10464800" cy="2418240"/>
          </a:xfrm>
          <a:prstGeom prst="rect">
            <a:avLst/>
          </a:prstGeom>
        </p:spPr>
        <p:txBody>
          <a:bodyPr/>
          <a:lstStyle/>
          <a:p>
            <a:pPr>
              <a:defRPr sz="12000" b="1">
                <a:latin typeface="Arial"/>
                <a:ea typeface="Arial"/>
                <a:cs typeface="Arial"/>
                <a:sym typeface="Arial"/>
              </a:defRPr>
            </a:pPr>
            <a:r>
              <a:t>Tipping Point</a:t>
            </a:r>
          </a:p>
          <a:p>
            <a:pPr defTabSz="537462">
              <a:defRPr sz="3400" b="1">
                <a:solidFill>
                  <a:srgbClr val="FF2600"/>
                </a:solidFill>
                <a:latin typeface="Arial"/>
                <a:ea typeface="Arial"/>
                <a:cs typeface="Arial"/>
                <a:sym typeface="Arial"/>
              </a:defRPr>
            </a:pPr>
            <a:r>
              <a:t>Book by Malcolm Gladwell</a:t>
            </a:r>
          </a:p>
        </p:txBody>
      </p:sp>
      <p:sp>
        <p:nvSpPr>
          <p:cNvPr id="248" name="Malcolm…"/>
          <p:cNvSpPr txBox="1">
            <a:spLocks noGrp="1"/>
          </p:cNvSpPr>
          <p:nvPr>
            <p:ph type="body" sz="half" idx="1"/>
          </p:nvPr>
        </p:nvSpPr>
        <p:spPr>
          <a:xfrm>
            <a:off x="1270000" y="3787775"/>
            <a:ext cx="10464800" cy="4382692"/>
          </a:xfrm>
          <a:prstGeom prst="rect">
            <a:avLst/>
          </a:prstGeom>
        </p:spPr>
        <p:txBody>
          <a:bodyPr/>
          <a:lstStyle/>
          <a:p>
            <a:pPr defTabSz="537462">
              <a:lnSpc>
                <a:spcPct val="120000"/>
              </a:lnSpc>
              <a:defRPr sz="7600" b="1">
                <a:latin typeface="Arial"/>
                <a:ea typeface="Arial"/>
                <a:cs typeface="Arial"/>
                <a:sym typeface="Arial"/>
              </a:defRPr>
            </a:pPr>
            <a:r>
              <a:t>The Law of the Few!</a:t>
            </a:r>
          </a:p>
          <a:p>
            <a:pPr defTabSz="537462">
              <a:lnSpc>
                <a:spcPct val="120000"/>
              </a:lnSpc>
              <a:defRPr sz="7600" b="1">
                <a:latin typeface="Arial"/>
                <a:ea typeface="Arial"/>
                <a:cs typeface="Arial"/>
                <a:sym typeface="Arial"/>
              </a:defRPr>
            </a:pPr>
            <a:r>
              <a:t>The Stickiness Factor!</a:t>
            </a:r>
          </a:p>
          <a:p>
            <a:pPr defTabSz="537462">
              <a:lnSpc>
                <a:spcPct val="120000"/>
              </a:lnSpc>
              <a:defRPr sz="7600" b="1">
                <a:latin typeface="Arial"/>
                <a:ea typeface="Arial"/>
                <a:cs typeface="Arial"/>
                <a:sym typeface="Arial"/>
              </a:defRPr>
            </a:pPr>
            <a:r>
              <a:t>The Power of Context!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pping the Culture…"/>
          <p:cNvSpPr txBox="1">
            <a:spLocks noGrp="1"/>
          </p:cNvSpPr>
          <p:nvPr>
            <p:ph type="title" idx="4294967295"/>
          </p:nvPr>
        </p:nvSpPr>
        <p:spPr>
          <a:xfrm>
            <a:off x="894077" y="824520"/>
            <a:ext cx="11216646" cy="2198081"/>
          </a:xfrm>
          <a:prstGeom prst="rect">
            <a:avLst/>
          </a:prstGeom>
        </p:spPr>
        <p:txBody>
          <a:bodyPr lIns="48766" tIns="48766" rIns="48766" bIns="48766"/>
          <a:lstStyle/>
          <a:p>
            <a:pPr defTabSz="1001369">
              <a:lnSpc>
                <a:spcPct val="90000"/>
              </a:lnSpc>
              <a:defRPr sz="7400" b="1">
                <a:solidFill>
                  <a:srgbClr val="0096FF"/>
                </a:solidFill>
                <a:latin typeface="Arial"/>
                <a:ea typeface="Arial"/>
                <a:cs typeface="Arial"/>
                <a:sym typeface="Arial"/>
              </a:defRPr>
            </a:pPr>
            <a:r>
              <a:t>Tipping the Culture</a:t>
            </a:r>
          </a:p>
          <a:p>
            <a:pPr defTabSz="1001369">
              <a:lnSpc>
                <a:spcPct val="90000"/>
              </a:lnSpc>
              <a:defRPr sz="6400">
                <a:solidFill>
                  <a:srgbClr val="FFFFFF"/>
                </a:solidFill>
                <a:latin typeface="Arial"/>
                <a:ea typeface="Arial"/>
                <a:cs typeface="Arial"/>
                <a:sym typeface="Arial"/>
              </a:defRPr>
            </a:pPr>
            <a:r>
              <a:t>Embracing Positive Change</a:t>
            </a:r>
          </a:p>
        </p:txBody>
      </p:sp>
      <p:sp>
        <p:nvSpPr>
          <p:cNvPr id="253" name="Who needs to carry the message?…"/>
          <p:cNvSpPr txBox="1">
            <a:spLocks noGrp="1"/>
          </p:cNvSpPr>
          <p:nvPr>
            <p:ph type="body" idx="4294967295"/>
          </p:nvPr>
        </p:nvSpPr>
        <p:spPr>
          <a:xfrm>
            <a:off x="894077" y="3166533"/>
            <a:ext cx="11216646" cy="5250236"/>
          </a:xfrm>
          <a:prstGeom prst="rect">
            <a:avLst/>
          </a:prstGeom>
        </p:spPr>
        <p:txBody>
          <a:bodyPr lIns="48766" tIns="48766" rIns="48766" bIns="48766" anchor="t"/>
          <a:lstStyle/>
          <a:p>
            <a:pPr marL="0" indent="0" defTabSz="950389">
              <a:lnSpc>
                <a:spcPct val="120000"/>
              </a:lnSpc>
              <a:spcBef>
                <a:spcPts val="900"/>
              </a:spcBef>
              <a:buClr>
                <a:srgbClr val="FFFFFF"/>
              </a:buClr>
              <a:buSzTx/>
              <a:buNone/>
              <a:defRPr sz="4437" b="1">
                <a:solidFill>
                  <a:srgbClr val="FFFB00"/>
                </a:solidFill>
                <a:latin typeface="Arial"/>
                <a:ea typeface="Arial"/>
                <a:cs typeface="Arial"/>
                <a:sym typeface="Arial"/>
              </a:defRPr>
            </a:pPr>
            <a:r>
              <a:t>Who needs to carry the message?</a:t>
            </a:r>
          </a:p>
          <a:p>
            <a:pPr marL="511205" indent="-511205" defTabSz="950389">
              <a:lnSpc>
                <a:spcPct val="120000"/>
              </a:lnSpc>
              <a:spcBef>
                <a:spcPts val="900"/>
              </a:spcBef>
              <a:buSzPct val="100000"/>
              <a:buAutoNum type="arabicPeriod"/>
              <a:defRPr sz="4437" b="1">
                <a:solidFill>
                  <a:srgbClr val="FFFB00"/>
                </a:solidFill>
                <a:latin typeface="Arial"/>
                <a:ea typeface="Arial"/>
                <a:cs typeface="Arial"/>
                <a:sym typeface="Arial"/>
              </a:defRPr>
            </a:pPr>
            <a:r>
              <a:t>Family</a:t>
            </a:r>
          </a:p>
          <a:p>
            <a:pPr marL="511205" indent="-511205" defTabSz="950389">
              <a:lnSpc>
                <a:spcPct val="120000"/>
              </a:lnSpc>
              <a:spcBef>
                <a:spcPts val="900"/>
              </a:spcBef>
              <a:buSzPct val="100000"/>
              <a:buAutoNum type="arabicPeriod"/>
              <a:defRPr sz="4437" b="1">
                <a:solidFill>
                  <a:srgbClr val="FFFB00"/>
                </a:solidFill>
                <a:latin typeface="Arial"/>
                <a:ea typeface="Arial"/>
                <a:cs typeface="Arial"/>
                <a:sym typeface="Arial"/>
              </a:defRPr>
            </a:pPr>
            <a:r>
              <a:t>The Chief</a:t>
            </a:r>
          </a:p>
          <a:p>
            <a:pPr marL="511205" indent="-511205" defTabSz="950389">
              <a:lnSpc>
                <a:spcPct val="120000"/>
              </a:lnSpc>
              <a:spcBef>
                <a:spcPts val="900"/>
              </a:spcBef>
              <a:buSzPct val="100000"/>
              <a:buAutoNum type="arabicPeriod"/>
              <a:defRPr sz="4437" b="1">
                <a:solidFill>
                  <a:srgbClr val="FFFB00"/>
                </a:solidFill>
                <a:latin typeface="Arial"/>
                <a:ea typeface="Arial"/>
                <a:cs typeface="Arial"/>
                <a:sym typeface="Arial"/>
              </a:defRPr>
            </a:pPr>
            <a:r>
              <a:t>The Officers</a:t>
            </a:r>
          </a:p>
          <a:p>
            <a:pPr marL="511205" indent="-511205" defTabSz="950389">
              <a:lnSpc>
                <a:spcPct val="120000"/>
              </a:lnSpc>
              <a:spcBef>
                <a:spcPts val="900"/>
              </a:spcBef>
              <a:buSzPct val="100000"/>
              <a:buAutoNum type="arabicPeriod"/>
              <a:defRPr sz="4437" b="1">
                <a:solidFill>
                  <a:srgbClr val="FFFB00"/>
                </a:solidFill>
                <a:latin typeface="Arial"/>
                <a:ea typeface="Arial"/>
                <a:cs typeface="Arial"/>
                <a:sym typeface="Arial"/>
              </a:defRPr>
            </a:pPr>
            <a:r>
              <a:t>The Firefighters</a:t>
            </a:r>
          </a:p>
          <a:p>
            <a:pPr marL="511205" indent="-511205" defTabSz="950389">
              <a:lnSpc>
                <a:spcPct val="120000"/>
              </a:lnSpc>
              <a:spcBef>
                <a:spcPts val="900"/>
              </a:spcBef>
              <a:buSzPct val="100000"/>
              <a:buAutoNum type="arabicPeriod"/>
              <a:defRPr sz="4437" b="1">
                <a:solidFill>
                  <a:srgbClr val="FFFB00"/>
                </a:solidFill>
                <a:latin typeface="Arial"/>
                <a:ea typeface="Arial"/>
                <a:cs typeface="Arial"/>
                <a:sym typeface="Arial"/>
              </a:defRPr>
            </a:pPr>
            <a:r>
              <a:t>Others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 name="Behavioral Wellness Sizeup"/>
          <p:cNvSpPr txBox="1">
            <a:spLocks noGrp="1"/>
          </p:cNvSpPr>
          <p:nvPr>
            <p:ph type="title"/>
          </p:nvPr>
        </p:nvSpPr>
        <p:spPr>
          <a:prstGeom prst="rect">
            <a:avLst/>
          </a:prstGeom>
        </p:spPr>
        <p:txBody>
          <a:bodyPr/>
          <a:lstStyle>
            <a:lvl1pPr defTabSz="496569">
              <a:defRPr sz="6800"/>
            </a:lvl1pPr>
          </a:lstStyle>
          <a:p>
            <a:r>
              <a:t>Cancer Reduction Sizeup</a:t>
            </a:r>
          </a:p>
        </p:txBody>
      </p:sp>
      <p:sp>
        <p:nvSpPr>
          <p:cNvPr id="258" name="Benchmarks…"/>
          <p:cNvSpPr txBox="1"/>
          <p:nvPr/>
        </p:nvSpPr>
        <p:spPr>
          <a:xfrm>
            <a:off x="232353" y="1925883"/>
            <a:ext cx="5547516" cy="3509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FFFC79"/>
                </a:solidFill>
              </a:defRPr>
            </a:pPr>
            <a:r>
              <a:t>Benchmarks</a:t>
            </a:r>
          </a:p>
          <a:p>
            <a:pPr>
              <a:defRPr>
                <a:solidFill>
                  <a:srgbClr val="FFFC79"/>
                </a:solidFill>
              </a:defRPr>
            </a:pPr>
            <a:r>
              <a:t>Recognition of actions not appropriate</a:t>
            </a:r>
          </a:p>
          <a:p>
            <a:pPr>
              <a:defRPr>
                <a:solidFill>
                  <a:srgbClr val="FFFC79"/>
                </a:solidFill>
              </a:defRPr>
            </a:pPr>
            <a:r>
              <a:t>Recognition of potential sign/symptoms</a:t>
            </a:r>
          </a:p>
          <a:p>
            <a:pPr>
              <a:defRPr>
                <a:solidFill>
                  <a:srgbClr val="FFFC79"/>
                </a:solidFill>
              </a:defRPr>
            </a:pPr>
            <a:r>
              <a:t>Annual physical</a:t>
            </a:r>
          </a:p>
          <a:p>
            <a:pPr>
              <a:defRPr>
                <a:solidFill>
                  <a:srgbClr val="FFFC79"/>
                </a:solidFill>
              </a:defRPr>
            </a:pPr>
            <a:r>
              <a:t>Cancer screening</a:t>
            </a:r>
          </a:p>
          <a:p>
            <a:pPr>
              <a:defRPr>
                <a:solidFill>
                  <a:srgbClr val="FFFC79"/>
                </a:solidFill>
              </a:defRPr>
            </a:pPr>
            <a:r>
              <a:t>Verify member has contacted doctor</a:t>
            </a:r>
          </a:p>
          <a:p>
            <a:pPr>
              <a:defRPr>
                <a:solidFill>
                  <a:srgbClr val="FFFC79"/>
                </a:solidFill>
              </a:defRPr>
            </a:pPr>
            <a:r>
              <a:t>Be open for/to follow-up</a:t>
            </a:r>
          </a:p>
        </p:txBody>
      </p:sp>
      <p:sp>
        <p:nvSpPr>
          <p:cNvPr id="259" name="Risk Analysis…"/>
          <p:cNvSpPr txBox="1"/>
          <p:nvPr/>
        </p:nvSpPr>
        <p:spPr>
          <a:xfrm>
            <a:off x="6004939" y="1969739"/>
            <a:ext cx="6734398" cy="2772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FF40FF"/>
                </a:solidFill>
              </a:defRPr>
            </a:pPr>
            <a:r>
              <a:t>Risk Analysis</a:t>
            </a:r>
          </a:p>
          <a:p>
            <a:pPr>
              <a:defRPr>
                <a:solidFill>
                  <a:srgbClr val="FF40FF"/>
                </a:solidFill>
              </a:defRPr>
            </a:pPr>
            <a:r>
              <a:t>Family history</a:t>
            </a:r>
          </a:p>
          <a:p>
            <a:pPr>
              <a:defRPr>
                <a:solidFill>
                  <a:srgbClr val="FF40FF"/>
                </a:solidFill>
              </a:defRPr>
            </a:pPr>
            <a:r>
              <a:t>Busy Station/Company/Department</a:t>
            </a:r>
          </a:p>
          <a:p>
            <a:pPr>
              <a:defRPr>
                <a:solidFill>
                  <a:srgbClr val="FF40FF"/>
                </a:solidFill>
              </a:defRPr>
            </a:pPr>
            <a:r>
              <a:t>Stressors</a:t>
            </a:r>
          </a:p>
          <a:p>
            <a:pPr>
              <a:defRPr>
                <a:solidFill>
                  <a:srgbClr val="FF40FF"/>
                </a:solidFill>
              </a:defRPr>
            </a:pPr>
            <a:r>
              <a:t>Denial</a:t>
            </a:r>
          </a:p>
          <a:p>
            <a:pPr>
              <a:defRPr>
                <a:solidFill>
                  <a:srgbClr val="FF40FF"/>
                </a:solidFill>
              </a:defRPr>
            </a:pPr>
            <a:r>
              <a:t>Working at more than one fire department</a:t>
            </a:r>
          </a:p>
          <a:p>
            <a:pPr>
              <a:defRPr>
                <a:solidFill>
                  <a:srgbClr val="FF40FF"/>
                </a:solidFill>
              </a:defRPr>
            </a:pPr>
            <a:r>
              <a:t>Off-duty job</a:t>
            </a:r>
          </a:p>
        </p:txBody>
      </p:sp>
      <p:sp>
        <p:nvSpPr>
          <p:cNvPr id="260" name="May Day…"/>
          <p:cNvSpPr txBox="1"/>
          <p:nvPr/>
        </p:nvSpPr>
        <p:spPr>
          <a:xfrm>
            <a:off x="394575" y="5962172"/>
            <a:ext cx="4735455" cy="314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0096FF"/>
                </a:solidFill>
              </a:defRPr>
            </a:pPr>
            <a:r>
              <a:t>May Day</a:t>
            </a:r>
          </a:p>
          <a:p>
            <a:pPr>
              <a:defRPr>
                <a:solidFill>
                  <a:srgbClr val="0096FF"/>
                </a:solidFill>
              </a:defRPr>
            </a:pPr>
            <a:r>
              <a:t>Recognition/Denial</a:t>
            </a:r>
          </a:p>
          <a:p>
            <a:pPr>
              <a:defRPr>
                <a:solidFill>
                  <a:srgbClr val="0096FF"/>
                </a:solidFill>
              </a:defRPr>
            </a:pPr>
            <a:r>
              <a:t>SOP development</a:t>
            </a:r>
          </a:p>
          <a:p>
            <a:pPr>
              <a:defRPr>
                <a:solidFill>
                  <a:srgbClr val="0096FF"/>
                </a:solidFill>
              </a:defRPr>
            </a:pPr>
            <a:r>
              <a:t>SOP compliance</a:t>
            </a:r>
          </a:p>
          <a:p>
            <a:pPr>
              <a:defRPr>
                <a:solidFill>
                  <a:srgbClr val="0096FF"/>
                </a:solidFill>
              </a:defRPr>
            </a:pPr>
            <a:r>
              <a:t>Failure to reach out</a:t>
            </a:r>
          </a:p>
          <a:p>
            <a:pPr>
              <a:defRPr>
                <a:solidFill>
                  <a:srgbClr val="0096FF"/>
                </a:solidFill>
              </a:defRPr>
            </a:pPr>
            <a:r>
              <a:t>Problem seen as not solvable</a:t>
            </a:r>
          </a:p>
          <a:p>
            <a:pPr>
              <a:defRPr>
                <a:solidFill>
                  <a:srgbClr val="0096FF"/>
                </a:solidFill>
              </a:defRPr>
            </a:pPr>
            <a:r>
              <a:t>Nowhere to turn?</a:t>
            </a:r>
          </a:p>
        </p:txBody>
      </p:sp>
      <p:sp>
        <p:nvSpPr>
          <p:cNvPr id="261" name="Incident Command Checklist…"/>
          <p:cNvSpPr txBox="1"/>
          <p:nvPr/>
        </p:nvSpPr>
        <p:spPr>
          <a:xfrm>
            <a:off x="6835455" y="5493117"/>
            <a:ext cx="5822771" cy="314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8EFA00"/>
                </a:solidFill>
              </a:defRPr>
            </a:pPr>
            <a:r>
              <a:t>Incident Command Checklist</a:t>
            </a:r>
          </a:p>
          <a:p>
            <a:pPr>
              <a:defRPr>
                <a:solidFill>
                  <a:srgbClr val="8EFA00"/>
                </a:solidFill>
              </a:defRPr>
            </a:pPr>
            <a:r>
              <a:t>Open culture established</a:t>
            </a:r>
          </a:p>
          <a:p>
            <a:pPr>
              <a:defRPr>
                <a:solidFill>
                  <a:srgbClr val="8EFA00"/>
                </a:solidFill>
              </a:defRPr>
            </a:pPr>
            <a:r>
              <a:t>Wear SCBA</a:t>
            </a:r>
          </a:p>
          <a:p>
            <a:pPr>
              <a:defRPr>
                <a:solidFill>
                  <a:srgbClr val="8EFA00"/>
                </a:solidFill>
              </a:defRPr>
            </a:pPr>
            <a:r>
              <a:t>Decon after hot zone experience</a:t>
            </a:r>
          </a:p>
          <a:p>
            <a:pPr>
              <a:defRPr>
                <a:solidFill>
                  <a:srgbClr val="8EFA00"/>
                </a:solidFill>
              </a:defRPr>
            </a:pPr>
            <a:r>
              <a:t>Change street clothes quickly</a:t>
            </a:r>
          </a:p>
          <a:p>
            <a:pPr>
              <a:defRPr>
                <a:solidFill>
                  <a:srgbClr val="8EFA00"/>
                </a:solidFill>
              </a:defRPr>
            </a:pPr>
            <a:r>
              <a:t>Keep gear out of station</a:t>
            </a:r>
          </a:p>
          <a:p>
            <a:pPr>
              <a:defRPr>
                <a:solidFill>
                  <a:srgbClr val="8EFA00"/>
                </a:solidFill>
              </a:defRPr>
            </a:pPr>
            <a:r>
              <a:t>Stop all tobacco use</a:t>
            </a:r>
          </a:p>
          <a:p>
            <a:pPr>
              <a:defRPr>
                <a:solidFill>
                  <a:srgbClr val="8EFA00"/>
                </a:solidFill>
              </a:defRPr>
            </a:pPr>
            <a:r>
              <a:t>Decon apparatus</a:t>
            </a:r>
          </a:p>
        </p:txBody>
      </p:sp>
      <p:sp>
        <p:nvSpPr>
          <p:cNvPr id="262" name="Resources…"/>
          <p:cNvSpPr txBox="1"/>
          <p:nvPr/>
        </p:nvSpPr>
        <p:spPr>
          <a:xfrm>
            <a:off x="3920792" y="5526784"/>
            <a:ext cx="3657487" cy="1667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FFFFFF"/>
                </a:solidFill>
              </a:defRPr>
            </a:pPr>
            <a:r>
              <a:t>Resources</a:t>
            </a:r>
          </a:p>
          <a:p>
            <a:pPr>
              <a:defRPr>
                <a:solidFill>
                  <a:srgbClr val="FFFFFF"/>
                </a:solidFill>
              </a:defRPr>
            </a:pPr>
            <a:r>
              <a:t>Peer support</a:t>
            </a:r>
          </a:p>
          <a:p>
            <a:pPr>
              <a:defRPr>
                <a:solidFill>
                  <a:srgbClr val="FFFFFF"/>
                </a:solidFill>
              </a:defRPr>
            </a:pPr>
            <a:r>
              <a:t>Doctor visit</a:t>
            </a:r>
          </a:p>
          <a:p>
            <a:pPr>
              <a:defRPr>
                <a:solidFill>
                  <a:srgbClr val="FFFFFF"/>
                </a:solidFill>
              </a:defRPr>
            </a:pPr>
            <a:r>
              <a:t>EAP</a:t>
            </a:r>
          </a:p>
        </p:txBody>
      </p:sp>
      <p:sp>
        <p:nvSpPr>
          <p:cNvPr id="263" name="NEVER, EVEN LEAVE ANYONE BEHIND"/>
          <p:cNvSpPr txBox="1"/>
          <p:nvPr/>
        </p:nvSpPr>
        <p:spPr>
          <a:xfrm>
            <a:off x="630670" y="1017813"/>
            <a:ext cx="11743461" cy="7717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3100">
                <a:solidFill>
                  <a:srgbClr val="00FDFF"/>
                </a:solidFill>
                <a:latin typeface="Arial"/>
                <a:ea typeface="Arial"/>
                <a:cs typeface="Arial"/>
                <a:sym typeface="Arial"/>
              </a:defRPr>
            </a:lvl1pPr>
          </a:lstStyle>
          <a:p>
            <a:r>
              <a:t>NEVER, EVEN LEAVE ANYONE BEHIND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63"/>
                                        </p:tgtEl>
                                        <p:attrNameLst>
                                          <p:attrName>style.visibility</p:attrName>
                                        </p:attrNameLst>
                                      </p:cBhvr>
                                      <p:to>
                                        <p:strVal val="visible"/>
                                      </p:to>
                                    </p:set>
                                    <p:animEffect transition="in" filter="fade">
                                      <p:cBhvr>
                                        <p:cTn id="7"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Behavioral Wellness Sizeup"/>
          <p:cNvSpPr txBox="1">
            <a:spLocks noGrp="1"/>
          </p:cNvSpPr>
          <p:nvPr>
            <p:ph type="title"/>
          </p:nvPr>
        </p:nvSpPr>
        <p:spPr>
          <a:prstGeom prst="rect">
            <a:avLst/>
          </a:prstGeom>
        </p:spPr>
        <p:txBody>
          <a:bodyPr/>
          <a:lstStyle>
            <a:lvl1pPr defTabSz="496569">
              <a:defRPr sz="6800"/>
            </a:lvl1pPr>
          </a:lstStyle>
          <a:p>
            <a:r>
              <a:t>Cancer Reduction Sizeup</a:t>
            </a:r>
          </a:p>
        </p:txBody>
      </p:sp>
      <p:sp>
        <p:nvSpPr>
          <p:cNvPr id="268" name="Benchmarks…"/>
          <p:cNvSpPr txBox="1"/>
          <p:nvPr/>
        </p:nvSpPr>
        <p:spPr>
          <a:xfrm>
            <a:off x="232353" y="1925883"/>
            <a:ext cx="5547516" cy="3509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FFFC79"/>
                </a:solidFill>
              </a:defRPr>
            </a:pPr>
            <a:r>
              <a:t>Benchmarks</a:t>
            </a:r>
          </a:p>
          <a:p>
            <a:pPr>
              <a:defRPr>
                <a:solidFill>
                  <a:srgbClr val="FFFC79"/>
                </a:solidFill>
              </a:defRPr>
            </a:pPr>
            <a:r>
              <a:t>Recognition of actions not appropriate</a:t>
            </a:r>
          </a:p>
          <a:p>
            <a:pPr>
              <a:defRPr>
                <a:solidFill>
                  <a:srgbClr val="FFFC79"/>
                </a:solidFill>
              </a:defRPr>
            </a:pPr>
            <a:r>
              <a:t>Recognition of potential sign/symptoms</a:t>
            </a:r>
          </a:p>
          <a:p>
            <a:pPr>
              <a:defRPr>
                <a:solidFill>
                  <a:srgbClr val="FFFC79"/>
                </a:solidFill>
              </a:defRPr>
            </a:pPr>
            <a:r>
              <a:t>Annual physical</a:t>
            </a:r>
          </a:p>
          <a:p>
            <a:pPr>
              <a:defRPr>
                <a:solidFill>
                  <a:srgbClr val="FFFC79"/>
                </a:solidFill>
              </a:defRPr>
            </a:pPr>
            <a:r>
              <a:t>Cancer screening</a:t>
            </a:r>
          </a:p>
          <a:p>
            <a:pPr>
              <a:defRPr>
                <a:solidFill>
                  <a:srgbClr val="FFFC79"/>
                </a:solidFill>
              </a:defRPr>
            </a:pPr>
            <a:r>
              <a:t>Verify member has contacted doctor</a:t>
            </a:r>
          </a:p>
          <a:p>
            <a:pPr>
              <a:defRPr>
                <a:solidFill>
                  <a:srgbClr val="FFFC79"/>
                </a:solidFill>
              </a:defRPr>
            </a:pPr>
            <a:r>
              <a:t>Be open for/to follow-up</a:t>
            </a:r>
          </a:p>
        </p:txBody>
      </p:sp>
      <p:sp>
        <p:nvSpPr>
          <p:cNvPr id="269" name="Risk Analysis…"/>
          <p:cNvSpPr txBox="1"/>
          <p:nvPr/>
        </p:nvSpPr>
        <p:spPr>
          <a:xfrm>
            <a:off x="6004939" y="1969739"/>
            <a:ext cx="6734398" cy="2772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FF40FF"/>
                </a:solidFill>
              </a:defRPr>
            </a:pPr>
            <a:r>
              <a:t>Risk Analysis</a:t>
            </a:r>
          </a:p>
          <a:p>
            <a:pPr>
              <a:defRPr>
                <a:solidFill>
                  <a:srgbClr val="FF40FF"/>
                </a:solidFill>
              </a:defRPr>
            </a:pPr>
            <a:r>
              <a:t>Family history</a:t>
            </a:r>
          </a:p>
          <a:p>
            <a:pPr>
              <a:defRPr>
                <a:solidFill>
                  <a:srgbClr val="FF40FF"/>
                </a:solidFill>
              </a:defRPr>
            </a:pPr>
            <a:r>
              <a:t>Busy Station/Company/Department</a:t>
            </a:r>
          </a:p>
          <a:p>
            <a:pPr>
              <a:defRPr>
                <a:solidFill>
                  <a:srgbClr val="FF40FF"/>
                </a:solidFill>
              </a:defRPr>
            </a:pPr>
            <a:r>
              <a:t>Stressors</a:t>
            </a:r>
          </a:p>
          <a:p>
            <a:pPr>
              <a:defRPr>
                <a:solidFill>
                  <a:srgbClr val="FF40FF"/>
                </a:solidFill>
              </a:defRPr>
            </a:pPr>
            <a:r>
              <a:t>Denial</a:t>
            </a:r>
          </a:p>
          <a:p>
            <a:pPr>
              <a:defRPr>
                <a:solidFill>
                  <a:srgbClr val="FF40FF"/>
                </a:solidFill>
              </a:defRPr>
            </a:pPr>
            <a:r>
              <a:t>Working at more than one fire department</a:t>
            </a:r>
          </a:p>
          <a:p>
            <a:pPr>
              <a:defRPr>
                <a:solidFill>
                  <a:srgbClr val="FF40FF"/>
                </a:solidFill>
              </a:defRPr>
            </a:pPr>
            <a:r>
              <a:t>Off-duty job</a:t>
            </a:r>
          </a:p>
        </p:txBody>
      </p:sp>
      <p:sp>
        <p:nvSpPr>
          <p:cNvPr id="270" name="May Day…"/>
          <p:cNvSpPr txBox="1"/>
          <p:nvPr/>
        </p:nvSpPr>
        <p:spPr>
          <a:xfrm>
            <a:off x="394575" y="5911372"/>
            <a:ext cx="4735455" cy="314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0096FF"/>
                </a:solidFill>
              </a:defRPr>
            </a:pPr>
            <a:r>
              <a:t>May Day</a:t>
            </a:r>
          </a:p>
          <a:p>
            <a:pPr>
              <a:defRPr>
                <a:solidFill>
                  <a:srgbClr val="0096FF"/>
                </a:solidFill>
              </a:defRPr>
            </a:pPr>
            <a:r>
              <a:t>Recognition/Denial</a:t>
            </a:r>
          </a:p>
          <a:p>
            <a:pPr>
              <a:defRPr>
                <a:solidFill>
                  <a:srgbClr val="0096FF"/>
                </a:solidFill>
              </a:defRPr>
            </a:pPr>
            <a:r>
              <a:t>SOP development</a:t>
            </a:r>
          </a:p>
          <a:p>
            <a:pPr>
              <a:defRPr>
                <a:solidFill>
                  <a:srgbClr val="0096FF"/>
                </a:solidFill>
              </a:defRPr>
            </a:pPr>
            <a:r>
              <a:t>SOP compliance</a:t>
            </a:r>
          </a:p>
          <a:p>
            <a:pPr>
              <a:defRPr>
                <a:solidFill>
                  <a:srgbClr val="0096FF"/>
                </a:solidFill>
              </a:defRPr>
            </a:pPr>
            <a:r>
              <a:t>Failure to reach out</a:t>
            </a:r>
          </a:p>
          <a:p>
            <a:pPr>
              <a:defRPr>
                <a:solidFill>
                  <a:srgbClr val="0096FF"/>
                </a:solidFill>
              </a:defRPr>
            </a:pPr>
            <a:r>
              <a:t>Problem seen as not solvable</a:t>
            </a:r>
          </a:p>
          <a:p>
            <a:pPr>
              <a:defRPr>
                <a:solidFill>
                  <a:srgbClr val="0096FF"/>
                </a:solidFill>
              </a:defRPr>
            </a:pPr>
            <a:r>
              <a:t>Nowhere to turn?</a:t>
            </a:r>
          </a:p>
        </p:txBody>
      </p:sp>
      <p:sp>
        <p:nvSpPr>
          <p:cNvPr id="271" name="Resources…"/>
          <p:cNvSpPr txBox="1"/>
          <p:nvPr/>
        </p:nvSpPr>
        <p:spPr>
          <a:xfrm>
            <a:off x="3920792" y="5526784"/>
            <a:ext cx="3657487" cy="1667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FFFFFF"/>
                </a:solidFill>
              </a:defRPr>
            </a:pPr>
            <a:r>
              <a:t>Resources</a:t>
            </a:r>
          </a:p>
          <a:p>
            <a:pPr>
              <a:defRPr>
                <a:solidFill>
                  <a:srgbClr val="FFFFFF"/>
                </a:solidFill>
              </a:defRPr>
            </a:pPr>
            <a:r>
              <a:t>Peer support</a:t>
            </a:r>
          </a:p>
          <a:p>
            <a:pPr>
              <a:defRPr>
                <a:solidFill>
                  <a:srgbClr val="FFFFFF"/>
                </a:solidFill>
              </a:defRPr>
            </a:pPr>
            <a:r>
              <a:t>Doctor visit</a:t>
            </a:r>
          </a:p>
          <a:p>
            <a:pPr>
              <a:defRPr>
                <a:solidFill>
                  <a:srgbClr val="FFFFFF"/>
                </a:solidFill>
              </a:defRPr>
            </a:pPr>
            <a:r>
              <a:t>EAP</a:t>
            </a:r>
          </a:p>
        </p:txBody>
      </p:sp>
      <p:sp>
        <p:nvSpPr>
          <p:cNvPr id="272" name="NEVER, EVER LEAVE ANYONE BEHIND"/>
          <p:cNvSpPr txBox="1"/>
          <p:nvPr/>
        </p:nvSpPr>
        <p:spPr>
          <a:xfrm>
            <a:off x="457160" y="941613"/>
            <a:ext cx="12090480" cy="7870374"/>
          </a:xfrm>
          <a:prstGeom prst="rect">
            <a:avLst/>
          </a:prstGeom>
          <a:solidFill>
            <a:schemeClr val="accent1">
              <a:hueOff val="114395"/>
              <a:lumOff val="-24975"/>
              <a:alpha val="7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spAutoFit/>
          </a:bodyPr>
          <a:lstStyle>
            <a:lvl1pPr>
              <a:defRPr sz="13100">
                <a:solidFill>
                  <a:srgbClr val="00FDFF"/>
                </a:solidFill>
                <a:latin typeface="Arial"/>
                <a:ea typeface="Arial"/>
                <a:cs typeface="Arial"/>
                <a:sym typeface="Arial"/>
              </a:defRPr>
            </a:lvl1pPr>
          </a:lstStyle>
          <a:p>
            <a:r>
              <a:t>NEVER, EVER LEAVE ANYONE BEHIND</a:t>
            </a:r>
          </a:p>
        </p:txBody>
      </p:sp>
      <p:sp>
        <p:nvSpPr>
          <p:cNvPr id="273" name="Incident Command Checklist…"/>
          <p:cNvSpPr txBox="1"/>
          <p:nvPr/>
        </p:nvSpPr>
        <p:spPr>
          <a:xfrm>
            <a:off x="6860855" y="5683617"/>
            <a:ext cx="5822771" cy="3140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rgbClr val="8EFA00"/>
                </a:solidFill>
              </a:defRPr>
            </a:pPr>
            <a:r>
              <a:t>Incident Command Checklist</a:t>
            </a:r>
          </a:p>
          <a:p>
            <a:pPr>
              <a:defRPr>
                <a:solidFill>
                  <a:srgbClr val="8EFA00"/>
                </a:solidFill>
              </a:defRPr>
            </a:pPr>
            <a:r>
              <a:t>Open culture established</a:t>
            </a:r>
          </a:p>
          <a:p>
            <a:pPr>
              <a:defRPr>
                <a:solidFill>
                  <a:srgbClr val="8EFA00"/>
                </a:solidFill>
              </a:defRPr>
            </a:pPr>
            <a:r>
              <a:t>Wear SCBA</a:t>
            </a:r>
          </a:p>
          <a:p>
            <a:pPr>
              <a:defRPr>
                <a:solidFill>
                  <a:srgbClr val="8EFA00"/>
                </a:solidFill>
              </a:defRPr>
            </a:pPr>
            <a:r>
              <a:t>Decon after hot zone experience</a:t>
            </a:r>
          </a:p>
          <a:p>
            <a:pPr>
              <a:defRPr>
                <a:solidFill>
                  <a:srgbClr val="8EFA00"/>
                </a:solidFill>
              </a:defRPr>
            </a:pPr>
            <a:r>
              <a:t>Change street clothes quickly</a:t>
            </a:r>
          </a:p>
          <a:p>
            <a:pPr>
              <a:defRPr>
                <a:solidFill>
                  <a:srgbClr val="8EFA00"/>
                </a:solidFill>
              </a:defRPr>
            </a:pPr>
            <a:r>
              <a:t>Keep gear out of station</a:t>
            </a:r>
          </a:p>
          <a:p>
            <a:pPr>
              <a:defRPr>
                <a:solidFill>
                  <a:srgbClr val="8EFA00"/>
                </a:solidFill>
              </a:defRPr>
            </a:pPr>
            <a:r>
              <a:t>Stop all tobacco use</a:t>
            </a:r>
          </a:p>
          <a:p>
            <a:pPr>
              <a:defRPr>
                <a:solidFill>
                  <a:srgbClr val="8EFA00"/>
                </a:solidFill>
              </a:defRPr>
            </a:pPr>
            <a:r>
              <a:t>Decon apparatus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72"/>
                                        </p:tgtEl>
                                        <p:attrNameLst>
                                          <p:attrName>style.visibility</p:attrName>
                                        </p:attrNameLst>
                                      </p:cBhvr>
                                      <p:to>
                                        <p:strVal val="visible"/>
                                      </p:to>
                                    </p:set>
                                    <p:animEffect transition="in" filter="fade">
                                      <p:cBhvr>
                                        <p:cTn id="7"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ZERO TOLERANCE…"/>
          <p:cNvSpPr/>
          <p:nvPr/>
        </p:nvSpPr>
        <p:spPr>
          <a:xfrm>
            <a:off x="1020338" y="3284567"/>
            <a:ext cx="10964124" cy="2756378"/>
          </a:xfrm>
          <a:prstGeom prst="rect">
            <a:avLst/>
          </a:prstGeom>
          <a:solidFill>
            <a:srgbClr val="000000"/>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8000">
                <a:solidFill>
                  <a:srgbClr val="FF2600"/>
                </a:solidFill>
                <a:latin typeface="Arial"/>
                <a:ea typeface="Arial"/>
                <a:cs typeface="Arial"/>
                <a:sym typeface="Arial"/>
              </a:defRPr>
            </a:pPr>
            <a:r>
              <a:t>ZERO TOLERANCE</a:t>
            </a:r>
          </a:p>
          <a:p>
            <a:pPr>
              <a:defRPr sz="8000">
                <a:solidFill>
                  <a:srgbClr val="FFFFFF"/>
                </a:solidFill>
                <a:latin typeface="Arial"/>
                <a:ea typeface="Arial"/>
                <a:cs typeface="Arial"/>
                <a:sym typeface="Arial"/>
              </a:defRPr>
            </a:pPr>
            <a:r>
              <a:t>Policy Deviation</a:t>
            </a:r>
          </a:p>
        </p:txBody>
      </p:sp>
      <p:sp>
        <p:nvSpPr>
          <p:cNvPr id="278" name="Positive Discipline"/>
          <p:cNvSpPr/>
          <p:nvPr/>
        </p:nvSpPr>
        <p:spPr>
          <a:xfrm>
            <a:off x="182138" y="134967"/>
            <a:ext cx="10964124" cy="1422283"/>
          </a:xfrm>
          <a:prstGeom prst="rect">
            <a:avLst/>
          </a:prstGeom>
          <a:solidFill>
            <a:schemeClr val="accent3">
              <a:hueOff val="914337"/>
              <a:satOff val="31515"/>
              <a:lumOff val="-30790"/>
            </a:schemeClr>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8000">
                <a:solidFill>
                  <a:srgbClr val="FFFFFF"/>
                </a:solidFill>
                <a:latin typeface="Arial"/>
                <a:ea typeface="Arial"/>
                <a:cs typeface="Arial"/>
                <a:sym typeface="Arial"/>
              </a:defRPr>
            </a:lvl1pPr>
          </a:lstStyle>
          <a:p>
            <a:r>
              <a:t>Positive Discipline</a:t>
            </a:r>
          </a:p>
        </p:txBody>
      </p:sp>
      <p:sp>
        <p:nvSpPr>
          <p:cNvPr id="279" name="Collaboration"/>
          <p:cNvSpPr/>
          <p:nvPr/>
        </p:nvSpPr>
        <p:spPr>
          <a:xfrm>
            <a:off x="6110558" y="8186767"/>
            <a:ext cx="6762904" cy="1422283"/>
          </a:xfrm>
          <a:prstGeom prst="rect">
            <a:avLst/>
          </a:prstGeom>
          <a:solidFill>
            <a:schemeClr val="accent6">
              <a:hueOff val="-146070"/>
              <a:satOff val="-10048"/>
              <a:lumOff val="-30626"/>
            </a:schemeClr>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8000">
                <a:solidFill>
                  <a:srgbClr val="FFFFFF"/>
                </a:solidFill>
                <a:latin typeface="Arial"/>
                <a:ea typeface="Arial"/>
                <a:cs typeface="Arial"/>
                <a:sym typeface="Arial"/>
              </a:defRPr>
            </a:lvl1pPr>
          </a:lstStyle>
          <a:p>
            <a:r>
              <a:t>Collaboration</a:t>
            </a:r>
          </a:p>
        </p:txBody>
      </p:sp>
      <p:sp>
        <p:nvSpPr>
          <p:cNvPr id="280" name="Communications"/>
          <p:cNvSpPr/>
          <p:nvPr/>
        </p:nvSpPr>
        <p:spPr>
          <a:xfrm>
            <a:off x="471758" y="6476980"/>
            <a:ext cx="8681398" cy="1422283"/>
          </a:xfrm>
          <a:prstGeom prst="rect">
            <a:avLst/>
          </a:prstGeom>
          <a:solidFill>
            <a:schemeClr val="accent4">
              <a:hueOff val="-1081314"/>
              <a:satOff val="4338"/>
              <a:lumOff val="-8931"/>
            </a:schemeClr>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8000">
                <a:solidFill>
                  <a:srgbClr val="FFFFFF"/>
                </a:solidFill>
                <a:latin typeface="Arial"/>
                <a:ea typeface="Arial"/>
                <a:cs typeface="Arial"/>
                <a:sym typeface="Arial"/>
              </a:defRPr>
            </a:lvl1pPr>
          </a:lstStyle>
          <a:p>
            <a:r>
              <a:t>Communications</a:t>
            </a:r>
          </a:p>
        </p:txBody>
      </p:sp>
      <p:sp>
        <p:nvSpPr>
          <p:cNvPr id="281" name="Attitude"/>
          <p:cNvSpPr/>
          <p:nvPr/>
        </p:nvSpPr>
        <p:spPr>
          <a:xfrm>
            <a:off x="8428308" y="1709767"/>
            <a:ext cx="4495954" cy="1422283"/>
          </a:xfrm>
          <a:prstGeom prst="rect">
            <a:avLst/>
          </a:prstGeom>
          <a:solidFill>
            <a:schemeClr val="accent1">
              <a:hueOff val="114395"/>
              <a:lumOff val="-24975"/>
            </a:schemeClr>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8000">
                <a:solidFill>
                  <a:srgbClr val="FFFFFF"/>
                </a:solidFill>
                <a:latin typeface="Arial"/>
                <a:ea typeface="Arial"/>
                <a:cs typeface="Arial"/>
                <a:sym typeface="Arial"/>
              </a:defRPr>
            </a:lvl1pPr>
          </a:lstStyle>
          <a:p>
            <a:r>
              <a:t>Attitude</a:t>
            </a:r>
          </a:p>
        </p:txBody>
      </p:sp>
      <p:sp>
        <p:nvSpPr>
          <p:cNvPr id="282" name="Enforcement"/>
          <p:cNvSpPr/>
          <p:nvPr/>
        </p:nvSpPr>
        <p:spPr>
          <a:xfrm>
            <a:off x="1442315" y="1709767"/>
            <a:ext cx="6859147" cy="1422283"/>
          </a:xfrm>
          <a:prstGeom prst="rect">
            <a:avLst/>
          </a:prstGeom>
          <a:solidFill>
            <a:schemeClr val="accent5">
              <a:lumOff val="-29866"/>
            </a:schemeClr>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8000">
                <a:solidFill>
                  <a:srgbClr val="FFFFFF"/>
                </a:solidFill>
                <a:latin typeface="Arial"/>
                <a:ea typeface="Arial"/>
                <a:cs typeface="Arial"/>
                <a:sym typeface="Arial"/>
              </a:defRPr>
            </a:lvl1pPr>
          </a:lstStyle>
          <a:p>
            <a:r>
              <a:t>Enforcement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78"/>
                                        </p:tgtEl>
                                        <p:attrNameLst>
                                          <p:attrName>style.visibility</p:attrName>
                                        </p:attrNameLst>
                                      </p:cBhvr>
                                      <p:to>
                                        <p:strVal val="visible"/>
                                      </p:to>
                                    </p:set>
                                    <p:animEffect transition="in" filter="fade">
                                      <p:cBhvr>
                                        <p:cTn id="7" dur="15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12" fill="hold" grpId="0" nodeType="clickEffect">
                                  <p:stCondLst>
                                    <p:cond delay="0"/>
                                  </p:stCondLst>
                                  <p:iterate>
                                    <p:tmAbs val="0"/>
                                  </p:iterate>
                                  <p:childTnLst>
                                    <p:set>
                                      <p:cBhvr>
                                        <p:cTn id="11" fill="hold"/>
                                        <p:tgtEl>
                                          <p:spTgt spid="279"/>
                                        </p:tgtEl>
                                        <p:attrNameLst>
                                          <p:attrName>style.visibility</p:attrName>
                                        </p:attrNameLst>
                                      </p:cBhvr>
                                      <p:to>
                                        <p:strVal val="visible"/>
                                      </p:to>
                                    </p:set>
                                    <p:anim calcmode="lin" valueType="num">
                                      <p:cBhvr>
                                        <p:cTn id="12" dur="1000" fill="hold"/>
                                        <p:tgtEl>
                                          <p:spTgt spid="279"/>
                                        </p:tgtEl>
                                        <p:attrNameLst>
                                          <p:attrName>ppt_w</p:attrName>
                                        </p:attrNameLst>
                                      </p:cBhvr>
                                      <p:tavLst>
                                        <p:tav tm="0">
                                          <p:val>
                                            <p:fltVal val="0"/>
                                          </p:val>
                                        </p:tav>
                                        <p:tav tm="100000">
                                          <p:val>
                                            <p:strVal val="#ppt_w"/>
                                          </p:val>
                                        </p:tav>
                                      </p:tavLst>
                                    </p:anim>
                                    <p:anim calcmode="lin" valueType="num">
                                      <p:cBhvr>
                                        <p:cTn id="13" dur="1000" fill="hold"/>
                                        <p:tgtEl>
                                          <p:spTgt spid="279"/>
                                        </p:tgtEl>
                                        <p:attrNameLst>
                                          <p:attrName>ppt_h</p:attrName>
                                        </p:attrNameLst>
                                      </p:cBhvr>
                                      <p:tavLst>
                                        <p:tav tm="0">
                                          <p:val>
                                            <p:fltVal val="0"/>
                                          </p:val>
                                        </p:tav>
                                        <p:tav tm="100000">
                                          <p:val>
                                            <p:strVal val="#ppt_h"/>
                                          </p:val>
                                        </p:tav>
                                      </p:tavLst>
                                    </p:anim>
                                    <p:anim calcmode="lin" valueType="num">
                                      <p:cBhvr>
                                        <p:cTn id="14" dur="1000" fill="hold"/>
                                        <p:tgtEl>
                                          <p:spTgt spid="27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iterate>
                                    <p:tmAbs val="0"/>
                                  </p:iterate>
                                  <p:childTnLst>
                                    <p:set>
                                      <p:cBhvr>
                                        <p:cTn id="19" fill="hold"/>
                                        <p:tgtEl>
                                          <p:spTgt spid="280"/>
                                        </p:tgtEl>
                                        <p:attrNameLst>
                                          <p:attrName>style.visibility</p:attrName>
                                        </p:attrNameLst>
                                      </p:cBhvr>
                                      <p:to>
                                        <p:strVal val="visible"/>
                                      </p:to>
                                    </p:set>
                                    <p:anim calcmode="lin" valueType="num">
                                      <p:cBhvr>
                                        <p:cTn id="20" dur="1000" fill="hold"/>
                                        <p:tgtEl>
                                          <p:spTgt spid="280"/>
                                        </p:tgtEl>
                                        <p:attrNameLst>
                                          <p:attrName>ppt_w</p:attrName>
                                        </p:attrNameLst>
                                      </p:cBhvr>
                                      <p:tavLst>
                                        <p:tav tm="0">
                                          <p:val>
                                            <p:fltVal val="0"/>
                                          </p:val>
                                        </p:tav>
                                        <p:tav tm="100000">
                                          <p:val>
                                            <p:strVal val="#ppt_w"/>
                                          </p:val>
                                        </p:tav>
                                      </p:tavLst>
                                    </p:anim>
                                    <p:anim calcmode="lin" valueType="num">
                                      <p:cBhvr>
                                        <p:cTn id="21" dur="1000" fill="hold"/>
                                        <p:tgtEl>
                                          <p:spTgt spid="280"/>
                                        </p:tgtEl>
                                        <p:attrNameLst>
                                          <p:attrName>ppt_h</p:attrName>
                                        </p:attrNameLst>
                                      </p:cBhvr>
                                      <p:tavLst>
                                        <p:tav tm="0">
                                          <p:val>
                                            <p:fltVal val="0"/>
                                          </p:val>
                                        </p:tav>
                                        <p:tav tm="100000">
                                          <p:val>
                                            <p:strVal val="#ppt_h"/>
                                          </p:val>
                                        </p:tav>
                                      </p:tavLst>
                                    </p:anim>
                                    <p:anim calcmode="lin" valueType="num">
                                      <p:cBhvr>
                                        <p:cTn id="22" dur="1000" fill="hold"/>
                                        <p:tgtEl>
                                          <p:spTgt spid="28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fill="hold" grpId="0" nodeType="clickEffect">
                                  <p:stCondLst>
                                    <p:cond delay="0"/>
                                  </p:stCondLst>
                                  <p:iterate>
                                    <p:tmAbs val="0"/>
                                  </p:iterate>
                                  <p:childTnLst>
                                    <p:set>
                                      <p:cBhvr>
                                        <p:cTn id="27" fill="hold"/>
                                        <p:tgtEl>
                                          <p:spTgt spid="281"/>
                                        </p:tgtEl>
                                        <p:attrNameLst>
                                          <p:attrName>style.visibility</p:attrName>
                                        </p:attrNameLst>
                                      </p:cBhvr>
                                      <p:to>
                                        <p:strVal val="visible"/>
                                      </p:to>
                                    </p:set>
                                    <p:animEffect transition="in" filter="fade">
                                      <p:cBhvr>
                                        <p:cTn id="28" dur="1500"/>
                                        <p:tgtEl>
                                          <p:spTgt spid="28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0" nodeType="clickEffect">
                                  <p:stCondLst>
                                    <p:cond delay="0"/>
                                  </p:stCondLst>
                                  <p:iterate>
                                    <p:tmAbs val="0"/>
                                  </p:iterate>
                                  <p:childTnLst>
                                    <p:set>
                                      <p:cBhvr>
                                        <p:cTn id="32" fill="hold"/>
                                        <p:tgtEl>
                                          <p:spTgt spid="282"/>
                                        </p:tgtEl>
                                        <p:attrNameLst>
                                          <p:attrName>style.visibility</p:attrName>
                                        </p:attrNameLst>
                                      </p:cBhvr>
                                      <p:to>
                                        <p:strVal val="visible"/>
                                      </p:to>
                                    </p:set>
                                    <p:animEffect transition="in" filter="dissolve">
                                      <p:cBhvr>
                                        <p:cTn id="33" dur="1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advAuto="0"/>
      <p:bldP spid="279" grpId="0" animBg="1" advAuto="0"/>
      <p:bldP spid="280" grpId="0" animBg="1" advAuto="0"/>
      <p:bldP spid="281" grpId="0" animBg="1" advAuto="0"/>
      <p:bldP spid="28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SHG_5553.JPG" descr="SHG_5553.JPG"/>
          <p:cNvPicPr>
            <a:picLocks noChangeAspect="1"/>
          </p:cNvPicPr>
          <p:nvPr/>
        </p:nvPicPr>
        <p:blipFill>
          <a:blip r:embed="rId2"/>
          <a:srcRect t="10829" r="22062"/>
          <a:stretch>
            <a:fillRect/>
          </a:stretch>
        </p:blipFill>
        <p:spPr>
          <a:xfrm>
            <a:off x="0" y="-142638"/>
            <a:ext cx="13147080" cy="10038876"/>
          </a:xfrm>
          <a:prstGeom prst="rect">
            <a:avLst/>
          </a:prstGeom>
          <a:ln w="12700">
            <a:miter lim="400000"/>
          </a:ln>
        </p:spPr>
      </p:pic>
      <p:sp>
        <p:nvSpPr>
          <p:cNvPr id="153" name="Title"/>
          <p:cNvSpPr txBox="1">
            <a:spLocks noGrp="1"/>
          </p:cNvSpPr>
          <p:nvPr>
            <p:ph type="title"/>
          </p:nvPr>
        </p:nvSpPr>
        <p:spPr>
          <a:prstGeom prst="rect">
            <a:avLst/>
          </a:prstGeom>
        </p:spPr>
        <p:txBody>
          <a:bodyPr/>
          <a:lstStyle/>
          <a:p>
            <a:endParaRPr/>
          </a:p>
        </p:txBody>
      </p:sp>
      <p:sp>
        <p:nvSpPr>
          <p:cNvPr id="154" name="Body"/>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SHG_5574.JPG" descr="SHG_5574.JPG"/>
          <p:cNvPicPr>
            <a:picLocks noChangeAspect="1"/>
          </p:cNvPicPr>
          <p:nvPr/>
        </p:nvPicPr>
        <p:blipFill>
          <a:blip r:embed="rId2"/>
          <a:srcRect t="10535" r="16755"/>
          <a:stretch>
            <a:fillRect/>
          </a:stretch>
        </p:blipFill>
        <p:spPr>
          <a:xfrm>
            <a:off x="-431800" y="23942"/>
            <a:ext cx="13531652" cy="9705716"/>
          </a:xfrm>
          <a:prstGeom prst="rect">
            <a:avLst/>
          </a:prstGeom>
          <a:ln w="12700">
            <a:miter lim="400000"/>
          </a:ln>
        </p:spPr>
      </p:pic>
      <p:sp>
        <p:nvSpPr>
          <p:cNvPr id="157" name="Title"/>
          <p:cNvSpPr txBox="1">
            <a:spLocks noGrp="1"/>
          </p:cNvSpPr>
          <p:nvPr>
            <p:ph type="title"/>
          </p:nvPr>
        </p:nvSpPr>
        <p:spPr>
          <a:prstGeom prst="rect">
            <a:avLst/>
          </a:prstGeom>
        </p:spPr>
        <p:txBody>
          <a:bodyPr/>
          <a:lstStyle/>
          <a:p>
            <a:endParaRPr/>
          </a:p>
        </p:txBody>
      </p:sp>
      <p:sp>
        <p:nvSpPr>
          <p:cNvPr id="158" name="Body"/>
          <p:cNvSpPr txBox="1">
            <a:spLocks noGrp="1"/>
          </p:cNvSpPr>
          <p:nvPr>
            <p:ph type="body" sz="quarter" idx="1"/>
          </p:nvPr>
        </p:nvSpPr>
        <p:spPr>
          <a:prstGeom prst="rect">
            <a:avLst/>
          </a:prstGeom>
        </p:spPr>
        <p:txBody>
          <a:bodyPr/>
          <a:lstStyle/>
          <a:p>
            <a:endParaRPr/>
          </a:p>
        </p:txBody>
      </p:sp>
      <p:sp>
        <p:nvSpPr>
          <p:cNvPr id="159" name="Rectangle"/>
          <p:cNvSpPr/>
          <p:nvPr/>
        </p:nvSpPr>
        <p:spPr>
          <a:xfrm>
            <a:off x="5386437" y="7277645"/>
            <a:ext cx="1122313" cy="655936"/>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p:cNvSpPr txBox="1">
            <a:spLocks noGrp="1"/>
          </p:cNvSpPr>
          <p:nvPr>
            <p:ph type="title"/>
          </p:nvPr>
        </p:nvSpPr>
        <p:spPr>
          <a:prstGeom prst="rect">
            <a:avLst/>
          </a:prstGeom>
        </p:spPr>
        <p:txBody>
          <a:bodyPr/>
          <a:lstStyle/>
          <a:p>
            <a:endParaRPr/>
          </a:p>
        </p:txBody>
      </p:sp>
      <p:sp>
        <p:nvSpPr>
          <p:cNvPr id="162" name="Body"/>
          <p:cNvSpPr txBox="1">
            <a:spLocks noGrp="1"/>
          </p:cNvSpPr>
          <p:nvPr>
            <p:ph type="body" idx="1"/>
          </p:nvPr>
        </p:nvSpPr>
        <p:spPr>
          <a:prstGeom prst="rect">
            <a:avLst/>
          </a:prstGeom>
        </p:spPr>
        <p:txBody>
          <a:bodyPr/>
          <a:lstStyle/>
          <a:p>
            <a:endParaRPr/>
          </a:p>
        </p:txBody>
      </p:sp>
      <p:pic>
        <p:nvPicPr>
          <p:cNvPr id="163" name="Image" descr="Image"/>
          <p:cNvPicPr>
            <a:picLocks noChangeAspect="1"/>
          </p:cNvPicPr>
          <p:nvPr/>
        </p:nvPicPr>
        <p:blipFill>
          <a:blip r:embed="rId2"/>
          <a:stretch>
            <a:fillRect/>
          </a:stretch>
        </p:blipFill>
        <p:spPr>
          <a:xfrm>
            <a:off x="2654300" y="0"/>
            <a:ext cx="7696200" cy="97536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What do you do?"/>
          <p:cNvSpPr txBox="1">
            <a:spLocks noGrp="1"/>
          </p:cNvSpPr>
          <p:nvPr>
            <p:ph type="subTitle" sz="quarter" idx="1"/>
          </p:nvPr>
        </p:nvSpPr>
        <p:spPr>
          <a:xfrm>
            <a:off x="1270000" y="1392303"/>
            <a:ext cx="10464801" cy="1130301"/>
          </a:xfrm>
          <a:prstGeom prst="rect">
            <a:avLst/>
          </a:prstGeom>
        </p:spPr>
        <p:txBody>
          <a:bodyPr/>
          <a:lstStyle>
            <a:lvl1pPr defTabSz="572516">
              <a:defRPr sz="7252" b="1">
                <a:latin typeface="Arial"/>
                <a:ea typeface="Arial"/>
                <a:cs typeface="Arial"/>
                <a:sym typeface="Arial"/>
              </a:defRPr>
            </a:lvl1pPr>
          </a:lstStyle>
          <a:p>
            <a:r>
              <a:t>What do you do?</a:t>
            </a:r>
          </a:p>
        </p:txBody>
      </p:sp>
      <p:sp>
        <p:nvSpPr>
          <p:cNvPr id="166" name="Multiple companies participated in a live burn training exercise at your training tower. Built in the Training was a Decon activity following the drill and prior to returning on the apparatus. You are the Safety Officer and see one of your Captains, Captain Gaffney refuses to Decon her gear. What will you do?"/>
          <p:cNvSpPr txBox="1"/>
          <p:nvPr/>
        </p:nvSpPr>
        <p:spPr>
          <a:xfrm>
            <a:off x="1282354" y="2735194"/>
            <a:ext cx="10440092" cy="516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ts val="6600"/>
              </a:lnSpc>
              <a:defRPr sz="4400" b="0">
                <a:latin typeface="Arial"/>
                <a:ea typeface="Arial"/>
                <a:cs typeface="Arial"/>
                <a:sym typeface="Arial"/>
              </a:defRPr>
            </a:lvl1pPr>
          </a:lstStyle>
          <a:p>
            <a:r>
              <a:t>Multiple companies participated in a live burn training exercise at your training tower. Built in the Training was a Decon activity following the drill and prior to returning on the apparatus. You are the Safety Officer and see one of your Captains, Captain Gaffney refuses to Decon her gear. What will you do?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What do you do?"/>
          <p:cNvSpPr txBox="1">
            <a:spLocks noGrp="1"/>
          </p:cNvSpPr>
          <p:nvPr>
            <p:ph type="subTitle" sz="quarter" idx="1"/>
          </p:nvPr>
        </p:nvSpPr>
        <p:spPr>
          <a:xfrm>
            <a:off x="1270000" y="1295400"/>
            <a:ext cx="10464800" cy="1130300"/>
          </a:xfrm>
          <a:prstGeom prst="rect">
            <a:avLst/>
          </a:prstGeom>
        </p:spPr>
        <p:txBody>
          <a:bodyPr/>
          <a:lstStyle>
            <a:lvl1pPr defTabSz="572516">
              <a:defRPr sz="7252" b="1">
                <a:latin typeface="Arial"/>
                <a:ea typeface="Arial"/>
                <a:cs typeface="Arial"/>
                <a:sym typeface="Arial"/>
              </a:defRPr>
            </a:lvl1pPr>
          </a:lstStyle>
          <a:p>
            <a:r>
              <a:t>What do you do?</a:t>
            </a:r>
          </a:p>
        </p:txBody>
      </p:sp>
      <p:sp>
        <p:nvSpPr>
          <p:cNvPr id="169" name="POLITICS…"/>
          <p:cNvSpPr txBox="1"/>
          <p:nvPr/>
        </p:nvSpPr>
        <p:spPr>
          <a:xfrm rot="19407990">
            <a:off x="-1419469" y="2632065"/>
            <a:ext cx="15812144" cy="4559233"/>
          </a:xfrm>
          <a:prstGeom prst="rect">
            <a:avLst/>
          </a:prstGeom>
          <a:solidFill>
            <a:schemeClr val="accent4">
              <a:hueOff val="366961"/>
              <a:satOff val="4172"/>
              <a:lumOff val="11129"/>
            </a:schemeClr>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5300">
                <a:solidFill>
                  <a:srgbClr val="0433FF"/>
                </a:solidFill>
                <a:latin typeface="Arial"/>
                <a:ea typeface="Arial"/>
                <a:cs typeface="Arial"/>
                <a:sym typeface="Arial"/>
              </a:defRPr>
            </a:pPr>
            <a:r>
              <a:t>POLITICS </a:t>
            </a:r>
          </a:p>
          <a:p>
            <a:pPr>
              <a:defRPr sz="15300">
                <a:solidFill>
                  <a:srgbClr val="0433FF"/>
                </a:solidFill>
                <a:latin typeface="Arial"/>
                <a:ea typeface="Arial"/>
                <a:cs typeface="Arial"/>
                <a:sym typeface="Arial"/>
              </a:defRPr>
            </a:pPr>
            <a:r>
              <a:t>OF SAFETY</a:t>
            </a:r>
          </a:p>
        </p:txBody>
      </p:sp>
      <p:sp>
        <p:nvSpPr>
          <p:cNvPr id="170" name="AC Massarotti requests that personal hoods be washed after all fires, fire training or monthly. You walk by Lieutenant Ryan’s gear as training is about to start. Lt. Ryan is a very good friend of yours and votes for you each year. His white hood is black from soot. Do you let it go?"/>
          <p:cNvSpPr txBox="1">
            <a:spLocks noGrp="1"/>
          </p:cNvSpPr>
          <p:nvPr>
            <p:ph type="ctrTitle"/>
          </p:nvPr>
        </p:nvSpPr>
        <p:spPr>
          <a:xfrm>
            <a:off x="1270000" y="2844800"/>
            <a:ext cx="10464800" cy="4775301"/>
          </a:xfrm>
          <a:prstGeom prst="rect">
            <a:avLst/>
          </a:prstGeom>
        </p:spPr>
        <p:txBody>
          <a:bodyPr/>
          <a:lstStyle>
            <a:lvl1pPr algn="l" defTabSz="443484">
              <a:defRPr sz="4268">
                <a:uFill>
                  <a:solidFill>
                    <a:srgbClr val="000000"/>
                  </a:solidFill>
                </a:uFill>
                <a:latin typeface="Arial"/>
                <a:ea typeface="Arial"/>
                <a:cs typeface="Arial"/>
                <a:sym typeface="Arial"/>
              </a:defRPr>
            </a:lvl1pPr>
          </a:lstStyle>
          <a:p>
            <a:r>
              <a:t>AC Massarotti requests that personal hoods be washed after all fires, fire training or monthly. You walk by Lieutenant Ryan’s gear as training is about to start. Lt. Ryan is a very good friend of yours and votes for you each year. His white hood is black from soot. Do you let it go?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Normalization of Deviance!"/>
          <p:cNvSpPr txBox="1">
            <a:spLocks noGrp="1"/>
          </p:cNvSpPr>
          <p:nvPr>
            <p:ph type="title"/>
          </p:nvPr>
        </p:nvSpPr>
        <p:spPr>
          <a:xfrm>
            <a:off x="1270000" y="3340100"/>
            <a:ext cx="10464800" cy="3302000"/>
          </a:xfrm>
          <a:prstGeom prst="rect">
            <a:avLst/>
          </a:prstGeom>
        </p:spPr>
        <p:txBody>
          <a:bodyPr/>
          <a:lstStyle>
            <a:lvl1pPr>
              <a:defRPr>
                <a:solidFill>
                  <a:srgbClr val="FFFFFF"/>
                </a:solidFill>
              </a:defRPr>
            </a:lvl1pPr>
          </a:lstStyle>
          <a:p>
            <a:r>
              <a:t>Normalization of Deviance!</a:t>
            </a:r>
          </a:p>
        </p:txBody>
      </p:sp>
      <p:pic>
        <p:nvPicPr>
          <p:cNvPr id="173" name="Screen Shot 2019-01-08 at 9.15.41 AM.png" descr="Screen Shot 2019-01-08 at 9.15.41 AM.png"/>
          <p:cNvPicPr>
            <a:picLocks noChangeAspect="1"/>
          </p:cNvPicPr>
          <p:nvPr/>
        </p:nvPicPr>
        <p:blipFill>
          <a:blip r:embed="rId3"/>
          <a:stretch>
            <a:fillRect/>
          </a:stretch>
        </p:blipFill>
        <p:spPr>
          <a:xfrm>
            <a:off x="-35261" y="-43859"/>
            <a:ext cx="6717876" cy="3793428"/>
          </a:xfrm>
          <a:prstGeom prst="rect">
            <a:avLst/>
          </a:prstGeom>
          <a:ln w="12700">
            <a:miter lim="400000"/>
          </a:ln>
        </p:spPr>
      </p:pic>
      <p:pic>
        <p:nvPicPr>
          <p:cNvPr id="174" name="Screen Shot 2019-01-08 at 9.17.14 AM.png" descr="Screen Shot 2019-01-08 at 9.17.14 AM.png"/>
          <p:cNvPicPr>
            <a:picLocks noChangeAspect="1"/>
          </p:cNvPicPr>
          <p:nvPr/>
        </p:nvPicPr>
        <p:blipFill>
          <a:blip r:embed="rId4"/>
          <a:stretch>
            <a:fillRect/>
          </a:stretch>
        </p:blipFill>
        <p:spPr>
          <a:xfrm>
            <a:off x="2852293" y="6413618"/>
            <a:ext cx="10172701" cy="336550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p:cNvSpPr txBox="1">
            <a:spLocks noGrp="1"/>
          </p:cNvSpPr>
          <p:nvPr>
            <p:ph type="title"/>
          </p:nvPr>
        </p:nvSpPr>
        <p:spPr>
          <a:prstGeom prst="rect">
            <a:avLst/>
          </a:prstGeom>
        </p:spPr>
        <p:txBody>
          <a:bodyPr/>
          <a:lstStyle/>
          <a:p>
            <a:endParaRPr/>
          </a:p>
        </p:txBody>
      </p:sp>
      <p:grpSp>
        <p:nvGrpSpPr>
          <p:cNvPr id="183" name="Group"/>
          <p:cNvGrpSpPr/>
          <p:nvPr/>
        </p:nvGrpSpPr>
        <p:grpSpPr>
          <a:xfrm>
            <a:off x="-27914" y="-735423"/>
            <a:ext cx="13023676" cy="10364947"/>
            <a:chOff x="0" y="0"/>
            <a:chExt cx="13023674" cy="10364946"/>
          </a:xfrm>
        </p:grpSpPr>
        <p:pic>
          <p:nvPicPr>
            <p:cNvPr id="179" name="Image" descr="Image"/>
            <p:cNvPicPr>
              <a:picLocks noChangeAspect="1"/>
            </p:cNvPicPr>
            <p:nvPr/>
          </p:nvPicPr>
          <p:blipFill>
            <a:blip r:embed="rId2"/>
            <a:stretch>
              <a:fillRect/>
            </a:stretch>
          </p:blipFill>
          <p:spPr>
            <a:xfrm>
              <a:off x="3753246" y="591489"/>
              <a:ext cx="6502401" cy="9753601"/>
            </a:xfrm>
            <a:prstGeom prst="rect">
              <a:avLst/>
            </a:prstGeom>
            <a:ln w="12700" cap="flat">
              <a:noFill/>
              <a:miter lim="400000"/>
            </a:ln>
            <a:effectLst/>
          </p:spPr>
        </p:pic>
        <p:pic>
          <p:nvPicPr>
            <p:cNvPr id="180" name="Image" descr="Image"/>
            <p:cNvPicPr>
              <a:picLocks noChangeAspect="1"/>
            </p:cNvPicPr>
            <p:nvPr/>
          </p:nvPicPr>
          <p:blipFill>
            <a:blip r:embed="rId3"/>
            <a:srcRect t="7657" b="926"/>
            <a:stretch>
              <a:fillRect/>
            </a:stretch>
          </p:blipFill>
          <p:spPr>
            <a:xfrm>
              <a:off x="7784813" y="0"/>
              <a:ext cx="5238862" cy="10364947"/>
            </a:xfrm>
            <a:prstGeom prst="rect">
              <a:avLst/>
            </a:prstGeom>
            <a:ln w="12700" cap="flat">
              <a:noFill/>
              <a:miter lim="400000"/>
            </a:ln>
            <a:effectLst/>
          </p:spPr>
        </p:pic>
        <p:pic>
          <p:nvPicPr>
            <p:cNvPr id="181" name="Image" descr="Image"/>
            <p:cNvPicPr>
              <a:picLocks noChangeAspect="1"/>
            </p:cNvPicPr>
            <p:nvPr/>
          </p:nvPicPr>
          <p:blipFill>
            <a:blip r:embed="rId4"/>
            <a:srcRect l="18320"/>
            <a:stretch>
              <a:fillRect/>
            </a:stretch>
          </p:blipFill>
          <p:spPr>
            <a:xfrm>
              <a:off x="5622" y="771406"/>
              <a:ext cx="4996610" cy="4075663"/>
            </a:xfrm>
            <a:prstGeom prst="rect">
              <a:avLst/>
            </a:prstGeom>
            <a:ln w="12700" cap="flat">
              <a:noFill/>
              <a:miter lim="400000"/>
            </a:ln>
            <a:effectLst/>
          </p:spPr>
        </p:pic>
        <p:pic>
          <p:nvPicPr>
            <p:cNvPr id="182" name="Image" descr="Image"/>
            <p:cNvPicPr>
              <a:picLocks noChangeAspect="1"/>
            </p:cNvPicPr>
            <p:nvPr/>
          </p:nvPicPr>
          <p:blipFill>
            <a:blip r:embed="rId5"/>
            <a:srcRect l="25237" t="8148" r="23118"/>
            <a:stretch>
              <a:fillRect/>
            </a:stretch>
          </p:blipFill>
          <p:spPr>
            <a:xfrm>
              <a:off x="0" y="4822375"/>
              <a:ext cx="4984685" cy="5412648"/>
            </a:xfrm>
            <a:prstGeom prst="rect">
              <a:avLst/>
            </a:prstGeom>
            <a:ln w="12700" cap="flat">
              <a:noFill/>
              <a:miter lim="400000"/>
            </a:ln>
            <a:effectLst/>
          </p:spPr>
        </p:pic>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2bb033dc-14f6-44ec-8581-bd3e535a8dca"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930A733B05F2478D565F8D8D5AD1F0" ma:contentTypeVersion="15" ma:contentTypeDescription="Create a new document." ma:contentTypeScope="" ma:versionID="355a54d24b16fadf403430fb79366597">
  <xsd:schema xmlns:xsd="http://www.w3.org/2001/XMLSchema" xmlns:xs="http://www.w3.org/2001/XMLSchema" xmlns:p="http://schemas.microsoft.com/office/2006/metadata/properties" xmlns:ns1="http://schemas.microsoft.com/sharepoint/v3" xmlns:ns2="2bb033dc-14f6-44ec-8581-bd3e535a8dca" xmlns:ns3="e43497ac-4548-4bb0-a7e3-9b3b851084cf" targetNamespace="http://schemas.microsoft.com/office/2006/metadata/properties" ma:root="true" ma:fieldsID="97c5a8a8097b7352c2386e2b2bd5feff" ns1:_="" ns2:_="" ns3:_="">
    <xsd:import namespace="http://schemas.microsoft.com/sharepoint/v3"/>
    <xsd:import namespace="2bb033dc-14f6-44ec-8581-bd3e535a8dca"/>
    <xsd:import namespace="e43497ac-4548-4bb0-a7e3-9b3b851084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1:_ip_UnifiedCompliancePolicyProperties" minOccurs="0"/>
                <xsd:element ref="ns1:_ip_UnifiedCompliancePolicyUIAction" minOccurs="0"/>
                <xsd:element ref="ns2:MediaServiceEventHashCode" minOccurs="0"/>
                <xsd:element ref="ns2:MediaServiceGenerationTime" minOccurs="0"/>
                <xsd:element ref="ns2:Dat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b033dc-14f6-44ec-8581-bd3e535a8d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Date" ma:index="20" nillable="true" ma:displayName="Date" ma:format="DateOnly" ma:internalName="Date">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3497ac-4548-4bb0-a7e3-9b3b851084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80F2B2-C846-4E06-8AA2-ABEE1C582B09}">
  <ds:schemaRefs>
    <ds:schemaRef ds:uri="http://schemas.microsoft.com/office/2006/metadata/properties"/>
    <ds:schemaRef ds:uri="http://schemas.microsoft.com/office/infopath/2007/PartnerControls"/>
    <ds:schemaRef ds:uri="2bb033dc-14f6-44ec-8581-bd3e535a8dca"/>
    <ds:schemaRef ds:uri="http://schemas.microsoft.com/sharepoint/v3"/>
  </ds:schemaRefs>
</ds:datastoreItem>
</file>

<file path=customXml/itemProps2.xml><?xml version="1.0" encoding="utf-8"?>
<ds:datastoreItem xmlns:ds="http://schemas.openxmlformats.org/officeDocument/2006/customXml" ds:itemID="{2072F6BB-8A5A-4A8B-9C34-AF5884656656}">
  <ds:schemaRefs>
    <ds:schemaRef ds:uri="http://schemas.microsoft.com/sharepoint/v3/contenttype/forms"/>
  </ds:schemaRefs>
</ds:datastoreItem>
</file>

<file path=customXml/itemProps3.xml><?xml version="1.0" encoding="utf-8"?>
<ds:datastoreItem xmlns:ds="http://schemas.openxmlformats.org/officeDocument/2006/customXml" ds:itemID="{E13F8648-172D-4582-B362-7F7A85AC05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bb033dc-14f6-44ec-8581-bd3e535a8dca"/>
    <ds:schemaRef ds:uri="e43497ac-4548-4bb0-a7e3-9b3b851084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1180</Words>
  <Application>Microsoft Office PowerPoint</Application>
  <PresentationFormat>Custom</PresentationFormat>
  <Paragraphs>154</Paragraphs>
  <Slides>27</Slides>
  <Notes>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Carnivalee Freakshow</vt:lpstr>
      <vt:lpstr>Helvetica Light</vt:lpstr>
      <vt:lpstr>Helvetica Neue</vt:lpstr>
      <vt:lpstr>Helvetica Neue Light</vt:lpstr>
      <vt:lpstr>Helvetica Neue Medium</vt:lpstr>
      <vt:lpstr>Helvetica Neue Thin</vt:lpstr>
      <vt:lpstr>White</vt:lpstr>
      <vt:lpstr>SURVIVING THE JOB</vt:lpstr>
      <vt:lpstr>PowerPoint Presentation</vt:lpstr>
      <vt:lpstr>PowerPoint Presentation</vt:lpstr>
      <vt:lpstr>PowerPoint Presentation</vt:lpstr>
      <vt:lpstr>PowerPoint Presentation</vt:lpstr>
      <vt:lpstr>PowerPoint Presentation</vt:lpstr>
      <vt:lpstr>AC Massarotti requests that personal hoods be washed after all fires, fire training or monthly. You walk by Lieutenant Ryan’s gear as training is about to start. Lt. Ryan is a very good friend of yours and votes for you each year. His white hood is black from soot. Do you let it go? </vt:lpstr>
      <vt:lpstr>Normalization of Deviance!</vt:lpstr>
      <vt:lpstr>PowerPoint Presentation</vt:lpstr>
      <vt:lpstr>PowerPoint Presentation</vt:lpstr>
      <vt:lpstr>Normalization of Deviance!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Tipping Point Book by Malcolm Gladwell</vt:lpstr>
      <vt:lpstr>Tipping the Culture Embracing Positive Change</vt:lpstr>
      <vt:lpstr>Cancer Reduction Sizeup</vt:lpstr>
      <vt:lpstr>Cancer Reduction Sizeup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SURVIVING THE JOB</dc:title>
  <cp:lastModifiedBy>Jenny Bragiel</cp:lastModifiedBy>
  <cp:revision>1</cp:revision>
  <dcterms:modified xsi:type="dcterms:W3CDTF">2020-03-19T15:47:49Z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0x01010040930A733B05F2478D565F8D8D5AD1F0</vt:lpwstr>
  </property>
</Properties>
</file>